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3" r:id="rId7"/>
    <p:sldId id="264" r:id="rId8"/>
    <p:sldId id="265" r:id="rId9"/>
    <p:sldId id="266" r:id="rId10"/>
    <p:sldId id="262" r:id="rId1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p:scale>
          <a:sx n="79" d="100"/>
          <a:sy n="79" d="100"/>
        </p:scale>
        <p:origin x="-21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27/07/1441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27/07/1441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27/07/1441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27/07/1441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27/07/1441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27/07/1441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27/07/1441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27/07/1441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181348" y="3115489"/>
            <a:ext cx="7878305" cy="2057113"/>
          </a:xfrm>
        </p:spPr>
        <p:txBody>
          <a:bodyPr>
            <a:normAutofit/>
          </a:bodyPr>
          <a:lstStyle/>
          <a:p>
            <a:r>
              <a:rPr lang="ar-EG" sz="4400" dirty="0" smtClean="0">
                <a:solidFill>
                  <a:schemeClr val="bg1"/>
                </a:solidFill>
              </a:rPr>
              <a:t>مادة نظم طباعية</a:t>
            </a:r>
            <a:br>
              <a:rPr lang="ar-EG" sz="4400" dirty="0" smtClean="0">
                <a:solidFill>
                  <a:schemeClr val="bg1"/>
                </a:solidFill>
              </a:rPr>
            </a:br>
            <a:r>
              <a:rPr lang="ar-EG" sz="4400" dirty="0" smtClean="0">
                <a:solidFill>
                  <a:schemeClr val="bg1"/>
                </a:solidFill>
              </a:rPr>
              <a:t>الفرقة الاولى</a:t>
            </a:r>
            <a:br>
              <a:rPr lang="ar-EG" sz="4400" dirty="0" smtClean="0">
                <a:solidFill>
                  <a:schemeClr val="bg1"/>
                </a:solidFill>
              </a:rPr>
            </a:br>
            <a:r>
              <a:rPr lang="ar-EG" sz="4400" dirty="0" smtClean="0">
                <a:solidFill>
                  <a:schemeClr val="bg1"/>
                </a:solidFill>
              </a:rPr>
              <a:t>قسم الاعلان والطباعة والنشر</a:t>
            </a:r>
            <a:endParaRPr lang="ar-EG" sz="4400" dirty="0">
              <a:solidFill>
                <a:schemeClr val="bg1"/>
              </a:solidFill>
            </a:endParaRPr>
          </a:p>
        </p:txBody>
      </p:sp>
      <p:sp>
        <p:nvSpPr>
          <p:cNvPr id="3" name="Subtitle 2"/>
          <p:cNvSpPr>
            <a:spLocks noGrp="1"/>
          </p:cNvSpPr>
          <p:nvPr>
            <p:ph type="subTitle" idx="1"/>
          </p:nvPr>
        </p:nvSpPr>
        <p:spPr>
          <a:xfrm>
            <a:off x="0" y="5558590"/>
            <a:ext cx="5257800" cy="348915"/>
          </a:xfrm>
        </p:spPr>
        <p:txBody>
          <a:bodyPr>
            <a:noAutofit/>
          </a:bodyPr>
          <a:lstStyle/>
          <a:p>
            <a:r>
              <a:rPr lang="ar-EG" sz="3200" dirty="0" smtClean="0">
                <a:solidFill>
                  <a:schemeClr val="bg1"/>
                </a:solidFill>
              </a:rPr>
              <a:t>د/ هاجر فهمى</a:t>
            </a:r>
            <a:endParaRPr lang="ar-EG" sz="3200"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6" name="Rectangle 5"/>
          <p:cNvSpPr/>
          <p:nvPr/>
        </p:nvSpPr>
        <p:spPr>
          <a:xfrm>
            <a:off x="4908884" y="2225842"/>
            <a:ext cx="7038474" cy="2308324"/>
          </a:xfrm>
          <a:prstGeom prst="rect">
            <a:avLst/>
          </a:prstGeom>
        </p:spPr>
        <p:txBody>
          <a:bodyPr wrap="square">
            <a:spAutoFit/>
          </a:bodyPr>
          <a:lstStyle/>
          <a:p>
            <a:r>
              <a:rPr lang="ar-EG" dirty="0"/>
              <a:t>فيما يلي حصر للتجهيزات التقليدية والرقمية لاسطوانات الراوتوجرافيور لتحديد مميزات ومشاكل كل منهما وتأثير ذلك على الجودة والتكلفة الإقتصادية .</a:t>
            </a:r>
          </a:p>
          <a:p>
            <a:r>
              <a:rPr lang="ar-EG" dirty="0"/>
              <a:t>وتكون مناطق الصورة فى طباعة الروتوجرافيور محفورة فى سطح الاسطوانة وتكون المناطق غير الطباعية فى مستوى سطح الاسطوانة، ويتم تحبير السطح كاملاً، ويتم إزالة الحبر بواسطة ماسح أو سلاح كشط </a:t>
            </a:r>
            <a:r>
              <a:rPr lang="en-US" dirty="0"/>
              <a:t>doctor blade </a:t>
            </a:r>
            <a:r>
              <a:rPr lang="ar-EG" dirty="0"/>
              <a:t>من المناطق غير الطباعية قبل عملية الطباعة، ويبقى الحبر فى الخلايا الطباعية المحفورة </a:t>
            </a:r>
            <a:r>
              <a:rPr lang="en-US" dirty="0"/>
              <a:t>sunken cells ، </a:t>
            </a:r>
            <a:r>
              <a:rPr lang="ar-EG" dirty="0"/>
              <a:t>وينتقل الحبر إلى الخامة الطباعية من الخلايا بواسطة الضغط الطباعى العالى وقوى الإلتصاق بين الخامة والحبر، ويوضح شكل </a:t>
            </a:r>
            <a:r>
              <a:rPr lang="ar-EG" dirty="0" smtClean="0"/>
              <a:t>التالى يوضح ميكانيكية </a:t>
            </a:r>
            <a:r>
              <a:rPr lang="ar-EG" dirty="0"/>
              <a:t>طباعة الروتوجرافيور</a:t>
            </a:r>
          </a:p>
        </p:txBody>
      </p:sp>
      <p:sp>
        <p:nvSpPr>
          <p:cNvPr id="9" name="Rectangle 8"/>
          <p:cNvSpPr/>
          <p:nvPr/>
        </p:nvSpPr>
        <p:spPr>
          <a:xfrm>
            <a:off x="6918158" y="1559095"/>
            <a:ext cx="5029199" cy="461665"/>
          </a:xfrm>
          <a:prstGeom prst="rect">
            <a:avLst/>
          </a:prstGeom>
        </p:spPr>
        <p:txBody>
          <a:bodyPr wrap="square">
            <a:spAutoFit/>
          </a:bodyPr>
          <a:lstStyle/>
          <a:p>
            <a:r>
              <a:rPr lang="ar-EG" sz="2400" b="1" u="sng" dirty="0" smtClean="0"/>
              <a:t>طباعة الروتوجرافيور ( الطباعةالغائرة)</a:t>
            </a:r>
            <a:endParaRPr lang="ar-EG" sz="2400" b="1" u="sng"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84" y="3019926"/>
            <a:ext cx="4357991" cy="3439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53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726" y="2298032"/>
            <a:ext cx="6210846" cy="425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04548" y="1559095"/>
            <a:ext cx="5642810" cy="461665"/>
          </a:xfrm>
          <a:prstGeom prst="rect">
            <a:avLst/>
          </a:prstGeom>
        </p:spPr>
        <p:txBody>
          <a:bodyPr wrap="square">
            <a:spAutoFit/>
          </a:bodyPr>
          <a:lstStyle/>
          <a:p>
            <a:r>
              <a:rPr lang="ar-EG" sz="2400" dirty="0" smtClean="0"/>
              <a:t>والشكل التالى يوضح ميكانيكية طباعة الروتوجرافيور</a:t>
            </a:r>
            <a:endParaRPr lang="ar-EG" sz="2400" dirty="0"/>
          </a:p>
        </p:txBody>
      </p:sp>
    </p:spTree>
    <p:extLst>
      <p:ext uri="{BB962C8B-B14F-4D97-AF65-F5344CB8AC3E}">
        <p14:creationId xmlns:p14="http://schemas.microsoft.com/office/powerpoint/2010/main" val="202810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1568116" y="2586790"/>
            <a:ext cx="10623884" cy="2862322"/>
          </a:xfrm>
          <a:prstGeom prst="rect">
            <a:avLst/>
          </a:prstGeom>
        </p:spPr>
        <p:txBody>
          <a:bodyPr wrap="square">
            <a:spAutoFit/>
          </a:bodyPr>
          <a:lstStyle/>
          <a:p>
            <a:r>
              <a:rPr lang="ar-EG" sz="2000" dirty="0"/>
              <a:t>وتستخدم طباعة الروتوجرافيور اقتصاديأ لطباعة المشوار الانتاجى الطويل </a:t>
            </a:r>
            <a:r>
              <a:rPr lang="en-US" sz="2000" dirty="0"/>
              <a:t>long run، </a:t>
            </a:r>
            <a:r>
              <a:rPr lang="ar-EG" sz="2000" dirty="0"/>
              <a:t>وفى الطباعة الملونة تستخدم اسطوانة طباعية لكل لون مطلوب طباعتة طبقاً لعملية فصل الألوان </a:t>
            </a:r>
            <a:r>
              <a:rPr lang="en-US" sz="2000" dirty="0"/>
              <a:t>CMYK ، </a:t>
            </a:r>
            <a:r>
              <a:rPr lang="ar-EG" sz="2000" dirty="0"/>
              <a:t>وعند الرغبة فى طباعة عملية جديدة يتم تغيير الإسطوانات وبذلك تكون مطابع الروتوجرافيور بحاجة إلى تخزين العديد من الإسطوانات خاصة عندما تقوم المطابع بتكرار طباعة نفس العمل الطباعى ، وطبقاً لمقاس الطباعة </a:t>
            </a:r>
            <a:r>
              <a:rPr lang="en-US" sz="2000" dirty="0"/>
              <a:t>Printing format  </a:t>
            </a:r>
            <a:r>
              <a:rPr lang="ar-EG" sz="2000" dirty="0"/>
              <a:t>تكون الإسطوانات ثقيلة الحمل ويتطلب ذلك نظام تروس خاص لحملها وتداولها وتحويلها (مثل الروبوت </a:t>
            </a:r>
            <a:r>
              <a:rPr lang="en-US" sz="2000" dirty="0"/>
              <a:t>Robot </a:t>
            </a:r>
            <a:r>
              <a:rPr lang="ar-EG" sz="2000" dirty="0"/>
              <a:t>الحامل، وهو من أحدث وسائل الحمل)، ويجب هنا ملاحظة أن طباعة الروتوجرافيور تتنوع فيها شكل الخلايا الطباعية :  </a:t>
            </a:r>
            <a:endParaRPr lang="ar-EG" sz="2000" dirty="0" smtClean="0"/>
          </a:p>
          <a:p>
            <a:r>
              <a:rPr lang="ar-EG" sz="2000" dirty="0" smtClean="0"/>
              <a:t>أ </a:t>
            </a:r>
            <a:r>
              <a:rPr lang="ar-EG" sz="2000" dirty="0"/>
              <a:t>ـ الخلايا الطباعية مختلفة العمق.</a:t>
            </a:r>
          </a:p>
          <a:p>
            <a:r>
              <a:rPr lang="ar-EG" sz="2000" dirty="0"/>
              <a:t>ب ـ الخلايا الطباعية مختلفة فى المساحة (أو العرض).</a:t>
            </a:r>
          </a:p>
          <a:p>
            <a:r>
              <a:rPr lang="ar-EG" sz="2000" dirty="0"/>
              <a:t>ج ـ الخلايا الطباعية  مختلفة العمق والمساحة (أو العرض).</a:t>
            </a:r>
          </a:p>
        </p:txBody>
      </p:sp>
    </p:spTree>
    <p:extLst>
      <p:ext uri="{BB962C8B-B14F-4D97-AF65-F5344CB8AC3E}">
        <p14:creationId xmlns:p14="http://schemas.microsoft.com/office/powerpoint/2010/main" val="258087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806116" y="2779295"/>
            <a:ext cx="11141242" cy="2523768"/>
          </a:xfrm>
          <a:prstGeom prst="rect">
            <a:avLst/>
          </a:prstGeom>
        </p:spPr>
        <p:txBody>
          <a:bodyPr wrap="square">
            <a:spAutoFit/>
          </a:bodyPr>
          <a:lstStyle/>
          <a:p>
            <a:r>
              <a:rPr lang="ar-EG" sz="2000" dirty="0"/>
              <a:t>وتستخدم حالياً الخلايا الطباعية متنوعة العمق ، وتستخدم أيضاً الخلايا الطباعية مختلفة العمق ومختلفة العرض أو المساحة بشكل بالغ الأهمية بسبب جودتها العالية ، أما الخلايا الطباعية متنوعة االعرض أو المساحة فهى نادرة الاستخدام فى وقتنا الحالى. ويقتصر استخدامها فقط في طباعة التصميمات الخطية على عبوات التغليف، ومن العادى القول بأن طباعة الروتوجرافيـــور مختلفــة العمــق </a:t>
            </a:r>
            <a:r>
              <a:rPr lang="en-US" sz="2000" dirty="0"/>
              <a:t>Variable depth  </a:t>
            </a:r>
            <a:r>
              <a:rPr lang="ar-EG" sz="2000" dirty="0"/>
              <a:t>تفقد أهميتها بشدة حيث يتــم فيها اعتمــاد انتــاج الأسطح الطباعية على طرق الحفر التى يســـتحيل فى الغـــالب تقييســها ولهذا السبب فــإن طرق الروتوجرافيـــور متنوعة العمق والعرض (أوالمساحة) </a:t>
            </a:r>
            <a:r>
              <a:rPr lang="en-US" sz="2000" dirty="0"/>
              <a:t>Variable depth/ Variable area</a:t>
            </a:r>
            <a:r>
              <a:rPr lang="ar-EG" sz="2000" dirty="0"/>
              <a:t>أصبحت واسعة الانتشار والتى تعتمــد فى تحضــيرها على الحفر الإلكتروميكانيكى </a:t>
            </a:r>
            <a:r>
              <a:rPr lang="en-US" sz="2000" dirty="0"/>
              <a:t>mechanical engraving / Electronic </a:t>
            </a:r>
            <a:r>
              <a:rPr lang="ar-EG" sz="2000" dirty="0"/>
              <a:t>أو على الحفر الليزري </a:t>
            </a:r>
            <a:r>
              <a:rPr lang="en-US" sz="2000" dirty="0" err="1"/>
              <a:t>Lazer</a:t>
            </a:r>
            <a:r>
              <a:rPr lang="en-US" sz="2000" dirty="0"/>
              <a:t> engraving.</a:t>
            </a:r>
          </a:p>
          <a:p>
            <a:endParaRPr lang="en-US" dirty="0"/>
          </a:p>
        </p:txBody>
      </p:sp>
    </p:spTree>
    <p:extLst>
      <p:ext uri="{BB962C8B-B14F-4D97-AF65-F5344CB8AC3E}">
        <p14:creationId xmlns:p14="http://schemas.microsoft.com/office/powerpoint/2010/main" val="1530146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2394283" y="5390147"/>
            <a:ext cx="7038474" cy="873252"/>
          </a:xfrm>
          <a:prstGeom prst="rect">
            <a:avLst/>
          </a:prstGeom>
        </p:spPr>
        <p:txBody>
          <a:bodyPr wrap="square">
            <a:spAutoFit/>
          </a:bodyPr>
          <a:lstStyle/>
          <a:p>
            <a:pPr algn="ctr">
              <a:lnSpc>
                <a:spcPct val="150000"/>
              </a:lnSpc>
            </a:pPr>
            <a:r>
              <a:rPr lang="ar-EG" b="1" dirty="0">
                <a:latin typeface="Times New Roman"/>
                <a:ea typeface="SimSun"/>
              </a:rPr>
              <a:t>الأساليب المتنوعة لإعادة انتاج الأصول المستمرة الدرجات الظلية فى الطباعة الغائرة (الروتوجرافيور).</a:t>
            </a:r>
            <a:endParaRPr lang="en-US" sz="1600" dirty="0">
              <a:effectLst/>
              <a:latin typeface="Times New Roman"/>
              <a:ea typeface="SimSun"/>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925" y="1540043"/>
            <a:ext cx="6015189" cy="370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388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1564106" y="1588168"/>
            <a:ext cx="10383252" cy="4893647"/>
          </a:xfrm>
          <a:prstGeom prst="rect">
            <a:avLst/>
          </a:prstGeom>
        </p:spPr>
        <p:txBody>
          <a:bodyPr wrap="square">
            <a:spAutoFit/>
          </a:bodyPr>
          <a:lstStyle/>
          <a:p>
            <a:r>
              <a:rPr lang="ar-EG" sz="2400" b="1" u="sng" dirty="0"/>
              <a:t>مميزات </a:t>
            </a:r>
            <a:r>
              <a:rPr lang="ar-EG" sz="2400" b="1" u="sng" dirty="0" smtClean="0"/>
              <a:t>طباعة </a:t>
            </a:r>
            <a:r>
              <a:rPr lang="ar-EG" sz="2400" b="1" u="sng" dirty="0"/>
              <a:t>الروتوجرافيور:</a:t>
            </a:r>
          </a:p>
          <a:p>
            <a:r>
              <a:rPr lang="ar-EG" sz="2400" dirty="0"/>
              <a:t>1-	ملائمة لمتطلبات الجودة العالية جداً فى طباعة الصور الظلية.</a:t>
            </a:r>
          </a:p>
          <a:p>
            <a:r>
              <a:rPr lang="ar-EG" sz="2400" dirty="0"/>
              <a:t>2-	أفضل نتائج طباعية خاصة عند وجود عدد كبير من النماذج الصغيرة تتكرر واحدة تلو الأخرى بشكل متصل أو مستمر.</a:t>
            </a:r>
          </a:p>
          <a:p>
            <a:r>
              <a:rPr lang="ar-EG" sz="2400" dirty="0"/>
              <a:t>3-	طريقة مثالية للطلبيات الكبيرة والمتكررة.</a:t>
            </a:r>
          </a:p>
          <a:p>
            <a:r>
              <a:rPr lang="ar-EG" sz="2400" dirty="0"/>
              <a:t>4-	لا تتأثر جودة عمليات التشغيل على الطول التكرارى لعملية طباعة النسخ.</a:t>
            </a:r>
          </a:p>
          <a:p>
            <a:r>
              <a:rPr lang="ar-EG" sz="2400" dirty="0"/>
              <a:t>5-	تتم العمليات التحويلية  فى خط واحد  مع الطبع </a:t>
            </a:r>
            <a:r>
              <a:rPr lang="en-US" sz="2400" dirty="0"/>
              <a:t>on line converting processes  </a:t>
            </a:r>
            <a:r>
              <a:rPr lang="ar-EG" sz="2400" dirty="0"/>
              <a:t>مثل اللحام على البارد أو استخدام الراتنجات التى تنصهر بالحرارة كما في طباعة التغليف.</a:t>
            </a:r>
          </a:p>
          <a:p>
            <a:endParaRPr lang="ar-EG" sz="2400" dirty="0"/>
          </a:p>
          <a:p>
            <a:r>
              <a:rPr lang="ar-EG" sz="2400" b="1" u="sng" dirty="0"/>
              <a:t>ومن عيوب طباعة الجرافيور:</a:t>
            </a:r>
          </a:p>
          <a:p>
            <a:r>
              <a:rPr lang="ar-EG" sz="2400" dirty="0"/>
              <a:t>-	غير ملاءمة اقتصادياً لطباعة الكميات الصغيرة.</a:t>
            </a:r>
          </a:p>
          <a:p>
            <a:r>
              <a:rPr lang="ar-EG" sz="2400" dirty="0"/>
              <a:t>-	مساحات الإضاءة العالية بالصور المطبوعة تكون فقيرة فى الحبر عندما يكون السطح المطبوع غير منتظم الاستواء كما في حالة الطباعة على ورق الكرافت المستخدم في التغليف.</a:t>
            </a:r>
          </a:p>
        </p:txBody>
      </p:sp>
    </p:spTree>
    <p:extLst>
      <p:ext uri="{BB962C8B-B14F-4D97-AF65-F5344CB8AC3E}">
        <p14:creationId xmlns:p14="http://schemas.microsoft.com/office/powerpoint/2010/main" val="237877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4908884" y="2225842"/>
            <a:ext cx="7038474" cy="2308324"/>
          </a:xfrm>
          <a:prstGeom prst="rect">
            <a:avLst/>
          </a:prstGeom>
        </p:spPr>
        <p:txBody>
          <a:bodyPr wrap="square">
            <a:spAutoFit/>
          </a:bodyPr>
          <a:lstStyle/>
          <a:p>
            <a:r>
              <a:rPr lang="ar-EG" dirty="0"/>
              <a:t>فيما يلي حصر للتجهيزات التقليدية والرقمية لاسطوانات الراوتوجرافيور لتحديد مميزات ومشاكل كل منهما وتأثير ذلك على الجودة والتكلفة الإقتصادية .</a:t>
            </a:r>
          </a:p>
          <a:p>
            <a:r>
              <a:rPr lang="ar-EG" dirty="0"/>
              <a:t>وتكون مناطق الصورة فى طباعة الروتوجرافيور محفورة فى سطح الاسطوانة وتكون المناطق غير الطباعية فى مستوى سطح الاسطوانة، ويتم تحبير السطح كاملاً، ويتم إزالة الحبر بواسطة ماسح أو سلاح كشط </a:t>
            </a:r>
            <a:r>
              <a:rPr lang="en-US" dirty="0"/>
              <a:t>doctor blade </a:t>
            </a:r>
            <a:r>
              <a:rPr lang="ar-EG" dirty="0"/>
              <a:t>من المناطق غير الطباعية قبل عملية الطباعة، ويبقى الحبر فى الخلايا الطباعية المحفورة </a:t>
            </a:r>
            <a:r>
              <a:rPr lang="en-US" dirty="0"/>
              <a:t>sunken cells ، </a:t>
            </a:r>
            <a:r>
              <a:rPr lang="ar-EG" dirty="0"/>
              <a:t>وينتقل الحبر إلى الخامة الطباعية من الخلايا بواسطة الضغط الطباعى العالى وقوى الإلتصاق بين الخامة والحبر، ويوضح شكل </a:t>
            </a:r>
            <a:r>
              <a:rPr lang="ar-EG" dirty="0" smtClean="0"/>
              <a:t>التالى يوضح ميكانيكية </a:t>
            </a:r>
            <a:r>
              <a:rPr lang="ar-EG" dirty="0"/>
              <a:t>طباعة الروتوجرافيور</a:t>
            </a:r>
          </a:p>
        </p:txBody>
      </p:sp>
    </p:spTree>
    <p:extLst>
      <p:ext uri="{BB962C8B-B14F-4D97-AF65-F5344CB8AC3E}">
        <p14:creationId xmlns:p14="http://schemas.microsoft.com/office/powerpoint/2010/main" val="237877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4908884" y="2225842"/>
            <a:ext cx="7038474" cy="2308324"/>
          </a:xfrm>
          <a:prstGeom prst="rect">
            <a:avLst/>
          </a:prstGeom>
        </p:spPr>
        <p:txBody>
          <a:bodyPr wrap="square">
            <a:spAutoFit/>
          </a:bodyPr>
          <a:lstStyle/>
          <a:p>
            <a:r>
              <a:rPr lang="ar-EG" dirty="0"/>
              <a:t>فيما يلي حصر للتجهيزات التقليدية والرقمية لاسطوانات الراوتوجرافيور لتحديد مميزات ومشاكل كل منهما وتأثير ذلك على الجودة والتكلفة الإقتصادية .</a:t>
            </a:r>
          </a:p>
          <a:p>
            <a:r>
              <a:rPr lang="ar-EG" dirty="0"/>
              <a:t>وتكون مناطق الصورة فى طباعة الروتوجرافيور محفورة فى سطح الاسطوانة وتكون المناطق غير الطباعية فى مستوى سطح الاسطوانة، ويتم تحبير السطح كاملاً، ويتم إزالة الحبر بواسطة ماسح أو سلاح كشط </a:t>
            </a:r>
            <a:r>
              <a:rPr lang="en-US" dirty="0"/>
              <a:t>doctor blade </a:t>
            </a:r>
            <a:r>
              <a:rPr lang="ar-EG" dirty="0"/>
              <a:t>من المناطق غير الطباعية قبل عملية الطباعة، ويبقى الحبر فى الخلايا الطباعية المحفورة </a:t>
            </a:r>
            <a:r>
              <a:rPr lang="en-US" dirty="0"/>
              <a:t>sunken cells ، </a:t>
            </a:r>
            <a:r>
              <a:rPr lang="ar-EG" dirty="0"/>
              <a:t>وينتقل الحبر إلى الخامة الطباعية من الخلايا بواسطة الضغط الطباعى العالى وقوى الإلتصاق بين الخامة والحبر، ويوضح شكل </a:t>
            </a:r>
            <a:r>
              <a:rPr lang="ar-EG" dirty="0" smtClean="0"/>
              <a:t>التالى يوضح ميكانيكية </a:t>
            </a:r>
            <a:r>
              <a:rPr lang="ar-EG" dirty="0"/>
              <a:t>طباعة الروتوجرافيور</a:t>
            </a:r>
          </a:p>
        </p:txBody>
      </p:sp>
    </p:spTree>
    <p:extLst>
      <p:ext uri="{BB962C8B-B14F-4D97-AF65-F5344CB8AC3E}">
        <p14:creationId xmlns:p14="http://schemas.microsoft.com/office/powerpoint/2010/main" val="2378770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564</Words>
  <Application>Microsoft Office PowerPoint</Application>
  <PresentationFormat>Custom</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مادة نظم طباعية الفرقة الاولى قسم الاعلان والطباعة والنشر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Tamer</cp:lastModifiedBy>
  <cp:revision>7</cp:revision>
  <dcterms:created xsi:type="dcterms:W3CDTF">2020-03-17T20:43:53Z</dcterms:created>
  <dcterms:modified xsi:type="dcterms:W3CDTF">2020-03-21T17:53:25Z</dcterms:modified>
</cp:coreProperties>
</file>