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71" r:id="rId5"/>
    <p:sldId id="272" r:id="rId6"/>
    <p:sldId id="265" r:id="rId7"/>
    <p:sldId id="261" r:id="rId8"/>
    <p:sldId id="275" r:id="rId9"/>
    <p:sldId id="291" r:id="rId10"/>
    <p:sldId id="292" r:id="rId11"/>
    <p:sldId id="289" r:id="rId12"/>
    <p:sldId id="290" r:id="rId13"/>
    <p:sldId id="277" r:id="rId14"/>
    <p:sldId id="276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040F-3359-4840-A127-F2F24A14FDB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8040F-3359-4840-A127-F2F24A14FDB5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0D16-62B9-44C0-A73A-DA2C1BC22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1593264"/>
            <a:ext cx="6705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 smtClean="0">
                <a:solidFill>
                  <a:schemeClr val="tx2">
                    <a:lumMod val="50000"/>
                  </a:schemeClr>
                </a:solidFill>
              </a:rPr>
              <a:t>محاضرة فى </a:t>
            </a:r>
          </a:p>
          <a:p>
            <a:pPr algn="ctr"/>
            <a:r>
              <a:rPr lang="ar-EG" sz="3600" b="1" dirty="0" smtClean="0">
                <a:solidFill>
                  <a:schemeClr val="accent6">
                    <a:lumMod val="50000"/>
                  </a:schemeClr>
                </a:solidFill>
              </a:rPr>
              <a:t>مادة / الرسم من الطبيعة  </a:t>
            </a:r>
          </a:p>
          <a:p>
            <a:pPr algn="ctr"/>
            <a:r>
              <a:rPr lang="ar-EG" sz="3600" dirty="0" smtClean="0">
                <a:solidFill>
                  <a:schemeClr val="tx2">
                    <a:lumMod val="50000"/>
                  </a:schemeClr>
                </a:solidFill>
              </a:rPr>
              <a:t>الفرقة الأولى – قسم طباعة منسوجات  </a:t>
            </a:r>
          </a:p>
          <a:p>
            <a:pPr algn="ctr"/>
            <a:r>
              <a:rPr lang="ar-EG" sz="3600" dirty="0" smtClean="0">
                <a:solidFill>
                  <a:schemeClr val="tx2">
                    <a:lumMod val="50000"/>
                  </a:schemeClr>
                </a:solidFill>
              </a:rPr>
              <a:t>الأربعاء الموافق 8/4/2020 </a:t>
            </a:r>
          </a:p>
          <a:p>
            <a:pPr algn="ctr"/>
            <a:endParaRPr lang="ar-EG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ar-EG" sz="3200" b="1" dirty="0" smtClean="0">
                <a:solidFill>
                  <a:schemeClr val="accent1">
                    <a:lumMod val="50000"/>
                  </a:schemeClr>
                </a:solidFill>
              </a:rPr>
              <a:t>القائم على التدريس </a:t>
            </a:r>
          </a:p>
          <a:p>
            <a:pPr algn="ctr"/>
            <a:r>
              <a:rPr lang="ar-EG" sz="2800" b="1" dirty="0" smtClean="0">
                <a:solidFill>
                  <a:schemeClr val="accent6">
                    <a:lumMod val="50000"/>
                  </a:schemeClr>
                </a:solidFill>
              </a:rPr>
              <a:t>أ.م.د / انجى صابر أحمد </a:t>
            </a:r>
          </a:p>
          <a:p>
            <a:pPr algn="ctr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</a:rPr>
              <a:t>أستاذ مساعد بقسم التربية الفنية </a:t>
            </a:r>
          </a:p>
          <a:p>
            <a:pPr algn="ctr"/>
            <a:r>
              <a:rPr lang="ar-EG" sz="2800" b="1" dirty="0" smtClean="0">
                <a:solidFill>
                  <a:schemeClr val="tx2">
                    <a:lumMod val="50000"/>
                  </a:schemeClr>
                </a:solidFill>
              </a:rPr>
              <a:t>بكلية التربية النوعية – جامعة بنها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098934" y="1001557"/>
            <a:ext cx="2946132" cy="667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048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20" y="2369356"/>
            <a:ext cx="3009900" cy="378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07456"/>
            <a:ext cx="2943936" cy="37465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454414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30425"/>
            <a:ext cx="2977417" cy="41021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83" y="2130425"/>
            <a:ext cx="3053617" cy="41021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592207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62025" y="2362200"/>
            <a:ext cx="72199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kumimoji="0" lang="ar-EG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تدريب : </a:t>
            </a:r>
            <a:r>
              <a:rPr kumimoji="0" lang="ar-EG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ar-EG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ar-EG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بناءً على ما سبق : </a:t>
            </a:r>
            <a:br>
              <a:rPr kumimoji="0" lang="ar-EG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ar-EG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قم بعمل دراسة ظل ونور باستخدام القلم الرصاص أو أقلام الفحم</a:t>
            </a:r>
            <a:r>
              <a:rPr kumimoji="0" lang="ar-EG" sz="25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لعنصر القماش</a:t>
            </a:r>
            <a:r>
              <a:rPr lang="ar-EG" sz="2500" b="1" kern="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بهيئات مختلفة </a:t>
            </a:r>
            <a:r>
              <a:rPr kumimoji="0" lang="ar-EG" sz="25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kumimoji="0" lang="ar-EG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يوضع</a:t>
            </a:r>
            <a:r>
              <a:rPr kumimoji="0" lang="ar-EG" sz="25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ar-EG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أمامك ، مع مراعاة الدقة فى إظهار تفاصيل العنصر باستخدام أحد تقنيات التظليل المختلفة </a:t>
            </a:r>
            <a:r>
              <a:rPr lang="ar-EG" sz="2500" b="1" kern="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</a:t>
            </a: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1891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" y="2693995"/>
            <a:ext cx="7772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ar-EG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://nl.pinterest.com/pin/394768723588801673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endParaRPr lang="ar-EG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ar-EG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nl.pinterest.com/pin/721983384001195152/</a:t>
            </a:r>
            <a:endParaRPr lang="ar-EG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://nl.pinterest.com/pin/650277633682319398/?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d=t&amp;mt=signupOrPersonalizedLogin</a:t>
            </a:r>
            <a:endParaRPr lang="ar-EG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ar-EG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https://nl.pinterest.com/pin/313633561554331380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endParaRPr lang="ar-EG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://nl.pinterest.com/pin/221169031688055451/?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d=t&amp;mt=signupOrPersonalizedLogin</a:t>
            </a:r>
            <a:endParaRPr lang="ar-EG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ar-EG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https://nl.pinterest.com/pin/451485931376440004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endParaRPr lang="ar-EG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ar-EG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https://nl.pinterest.com/pin/836543699518464564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endParaRPr lang="ar-EG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ar-EG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https://nl.pinterest.com/pin/636766834789989198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endParaRPr lang="ar-EG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167681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2800" b="1" dirty="0" smtClean="0">
                <a:solidFill>
                  <a:schemeClr val="accent1">
                    <a:lumMod val="50000"/>
                  </a:schemeClr>
                </a:solidFill>
              </a:rPr>
              <a:t>الروابط :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7990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00200" y="3184951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ar-EG" sz="4000" b="1" kern="0" dirty="0" smtClean="0">
                <a:solidFill>
                  <a:srgbClr val="4F81BD">
                    <a:lumMod val="50000"/>
                  </a:srgbClr>
                </a:solidFill>
                <a:latin typeface="Corbel"/>
                <a:cs typeface="Tahoma" panose="020B0604030504040204" pitchFamily="34" charset="0"/>
              </a:rPr>
              <a:t>مع تمنياتى بالتوفيق </a:t>
            </a:r>
            <a:endParaRPr lang="en-US" sz="2800" kern="0" dirty="0" smtClean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2422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0" y="3000165"/>
            <a:ext cx="7543800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1449" y="3068265"/>
            <a:ext cx="70249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kumimoji="0" lang="ar-EG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المشروع السادس / طبيعة صامتة</a:t>
            </a:r>
            <a:br>
              <a:rPr kumimoji="0" lang="ar-EG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</a:br>
            <a:r>
              <a:rPr kumimoji="0" lang="ar-EG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- عمل دراسة بالأبيض</a:t>
            </a:r>
            <a:r>
              <a:rPr kumimoji="0" lang="ar-EG" sz="32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 والأسود </a:t>
            </a:r>
            <a:r>
              <a:rPr lang="ar-EG" sz="3200" b="1" kern="0" noProof="0" dirty="0" smtClean="0">
                <a:solidFill>
                  <a:schemeClr val="tx2">
                    <a:lumMod val="50000"/>
                  </a:schemeClr>
                </a:solidFill>
                <a:latin typeface="Corbel"/>
                <a:ea typeface="+mj-ea"/>
                <a:cs typeface="Tahoma" panose="020B0604030504040204" pitchFamily="34" charset="0"/>
              </a:rPr>
              <a:t>بالقلم الرصاص أو الفحم </a:t>
            </a:r>
            <a:r>
              <a:rPr kumimoji="0" lang="ar-EG" sz="32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لعنصر القماش </a:t>
            </a:r>
            <a:r>
              <a:rPr lang="ar-EG" sz="3200" b="1" kern="0" noProof="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بهيئات</a:t>
            </a:r>
            <a:r>
              <a:rPr lang="ar-EG" sz="3200" b="1" kern="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متعددة </a:t>
            </a:r>
            <a:r>
              <a:rPr lang="ar-EG" sz="3200" b="1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kumimoji="0" lang="ar-EG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 </a:t>
            </a:r>
            <a:br>
              <a:rPr kumimoji="0" lang="ar-EG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175791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6272" y="2514600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= </a:t>
            </a:r>
            <a:r>
              <a:rPr kumimoji="0" lang="ar-EG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الأدوات المستخدمة : </a:t>
            </a:r>
            <a:br>
              <a:rPr kumimoji="0" lang="ar-EG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</a:br>
            <a:r>
              <a:rPr kumimoji="0" lang="ar-EG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- أقلام رصاص ( درجات مختلفة ) </a:t>
            </a:r>
          </a:p>
          <a:p>
            <a:pPr marL="342900" marR="0" lvl="0" indent="-342900" algn="r" defTabSz="914400" rtl="1" eaLnBrk="1" fontAlgn="auto" latinLnBrk="0" hangingPunct="1">
              <a:buClrTx/>
              <a:buSzTx/>
              <a:buFontTx/>
              <a:buChar char="-"/>
              <a:tabLst/>
              <a:defRPr/>
            </a:pPr>
            <a:r>
              <a:rPr kumimoji="0" lang="ar-EG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أو أقلام فحم . </a:t>
            </a:r>
            <a:endParaRPr lang="ar-EG" sz="2800" b="1" kern="0" dirty="0">
              <a:solidFill>
                <a:srgbClr val="FF0000"/>
              </a:solidFill>
              <a:latin typeface="Corbel"/>
              <a:ea typeface="+mj-ea"/>
              <a:cs typeface="Tahoma" panose="020B0604030504040204" pitchFamily="34" charset="0"/>
            </a:endParaRPr>
          </a:p>
          <a:p>
            <a:pPr marL="342900" marR="0" lvl="0" indent="-342900" algn="r" defTabSz="914400" rtl="1" eaLnBrk="1" fontAlgn="auto" latinLnBrk="0" hangingPunct="1">
              <a:buClrTx/>
              <a:buSzTx/>
              <a:buFontTx/>
              <a:buChar char="-"/>
              <a:tabLst/>
              <a:defRPr/>
            </a:pPr>
            <a:endParaRPr kumimoji="0" lang="ar-EG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/>
              <a:ea typeface="+mj-ea"/>
              <a:cs typeface="Tahoma" panose="020B0604030504040204" pitchFamily="34" charset="0"/>
            </a:endParaRPr>
          </a:p>
          <a:p>
            <a:pPr marR="0" lvl="0" algn="r" defTabSz="914400" rtl="1" eaLnBrk="1" fontAlgn="auto" latinLnBrk="0" hangingPunct="1">
              <a:buClrTx/>
              <a:buSzTx/>
              <a:tabLst/>
              <a:defRPr/>
            </a:pPr>
            <a:r>
              <a:rPr kumimoji="0" lang="ar-EG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=الخامة المستخدمة : </a:t>
            </a:r>
          </a:p>
          <a:p>
            <a:pPr marL="342900" marR="0" lvl="0" indent="-342900" algn="r" defTabSz="914400" rtl="1" eaLnBrk="1" fontAlgn="auto" latinLnBrk="0" hangingPunct="1">
              <a:buClrTx/>
              <a:buSzTx/>
              <a:buFontTx/>
              <a:buChar char="-"/>
              <a:tabLst/>
              <a:defRPr/>
            </a:pPr>
            <a:r>
              <a:rPr kumimoji="0" lang="ar-EG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Tahoma" panose="020B0604030504040204" pitchFamily="34" charset="0"/>
              </a:rPr>
              <a:t>ورق كانسون أبيض . </a:t>
            </a:r>
          </a:p>
          <a:p>
            <a:pPr algn="just" rtl="1"/>
            <a:r>
              <a:rPr lang="ar-EG" sz="2800" b="1" kern="0" dirty="0" smtClean="0">
                <a:solidFill>
                  <a:schemeClr val="accent1">
                    <a:lumMod val="50000"/>
                  </a:schemeClr>
                </a:solidFill>
                <a:latin typeface="Corbel"/>
                <a:ea typeface="+mj-ea"/>
                <a:cs typeface="Tahoma" panose="020B0604030504040204" pitchFamily="34" charset="0"/>
              </a:rPr>
              <a:t>- </a:t>
            </a:r>
            <a:r>
              <a:rPr lang="ar-EG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الاسكتش </a:t>
            </a:r>
            <a:r>
              <a:rPr lang="ar-EG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بوك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sketchbook</a:t>
            </a:r>
            <a:r>
              <a:rPr lang="ar-EG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EG" sz="28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r" defTabSz="914400" rtl="1" eaLnBrk="1" fontAlgn="auto" latinLnBrk="0" hangingPunct="1">
              <a:buClrTx/>
              <a:buSzTx/>
              <a:buFontTx/>
              <a:buChar char="-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8548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https://cdn.baianat.com/articles/9_1562172563174_d1bg5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3139600" cy="2540402"/>
          </a:xfrm>
          <a:prstGeom prst="rect">
            <a:avLst/>
          </a:prstGeom>
          <a:noFill/>
          <a:ln>
            <a:solidFill>
              <a:sysClr val="window" lastClr="FFFFFF">
                <a:lumMod val="75000"/>
              </a:sys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36536"/>
            <a:ext cx="3200400" cy="2537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293341"/>
            <a:ext cx="2667000" cy="2337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7905" y="1295400"/>
            <a:ext cx="2340007" cy="231141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090214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817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28700" y="1572052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24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</a:rPr>
              <a:t>نماذج</a:t>
            </a: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</a:rPr>
              <a:t> لدراسات مختلفة لعنصر</a:t>
            </a:r>
            <a:r>
              <a:rPr kumimoji="0" lang="ar-EG" sz="24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</a:rPr>
              <a:t> القماش </a:t>
            </a: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</a:rPr>
              <a:t>بأقلام الرصاص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</a:rPr>
              <a:t>بهيئات</a:t>
            </a:r>
            <a:r>
              <a:rPr kumimoji="0" lang="ar-EG" sz="24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</a:rPr>
              <a:t> متعددة</a:t>
            </a:r>
            <a:r>
              <a:rPr kumimoji="0" lang="ar-EG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</a:rPr>
              <a:t> : 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190" y="2500199"/>
            <a:ext cx="3348110" cy="373438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489200"/>
            <a:ext cx="3315220" cy="374538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476975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75" y="2286000"/>
            <a:ext cx="2973891" cy="39878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34" y="2286000"/>
            <a:ext cx="2970041" cy="3987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03" y="2538910"/>
            <a:ext cx="2851997" cy="362757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38910"/>
            <a:ext cx="2940409" cy="362757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96" y="2444087"/>
            <a:ext cx="2981142" cy="364172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67" y="2438400"/>
            <a:ext cx="3116876" cy="364740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303258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hbe1-1.xx.fbcdn.net/v/t1.15752-9/90608681_1559368444217449_1178646314305454080_n.jpg?_nc_cat=102&amp;_nc_sid=b96e70&amp;_nc_ohc=Y4n1w5rlLVkAX_eJE5X&amp;_nc_ht=scontent-hbe1-1.xx&amp;oh=2593a5e26cf399dc6f67f847407af68f&amp;oe=5E9A4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400" y="2333767"/>
            <a:ext cx="2797599" cy="3807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333767"/>
            <a:ext cx="2765001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2536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101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</dc:creator>
  <cp:lastModifiedBy>Yasso</cp:lastModifiedBy>
  <cp:revision>177</cp:revision>
  <dcterms:created xsi:type="dcterms:W3CDTF">2020-03-21T14:07:42Z</dcterms:created>
  <dcterms:modified xsi:type="dcterms:W3CDTF">2020-04-08T03:59:21Z</dcterms:modified>
</cp:coreProperties>
</file>