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4" r:id="rId6"/>
    <p:sldId id="257" r:id="rId7"/>
    <p:sldId id="258" r:id="rId8"/>
    <p:sldId id="278" r:id="rId9"/>
    <p:sldId id="279" r:id="rId10"/>
    <p:sldId id="280" r:id="rId11"/>
    <p:sldId id="281" r:id="rId12"/>
    <p:sldId id="282" r:id="rId13"/>
    <p:sldId id="283" r:id="rId14"/>
    <p:sldId id="284" r:id="rId15"/>
    <p:sldId id="285" r:id="rId16"/>
    <p:sldId id="286" r:id="rId17"/>
    <p:sldId id="259" r:id="rId18"/>
    <p:sldId id="270" r:id="rId19"/>
    <p:sldId id="271" r:id="rId20"/>
    <p:sldId id="272" r:id="rId21"/>
    <p:sldId id="265" r:id="rId22"/>
    <p:sldId id="261" r:id="rId23"/>
    <p:sldId id="260" r:id="rId24"/>
    <p:sldId id="287" r:id="rId25"/>
    <p:sldId id="275" r:id="rId26"/>
    <p:sldId id="277" r:id="rId27"/>
    <p:sldId id="276"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8040F-3359-4840-A127-F2F24A14FDB5}"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8040F-3359-4840-A127-F2F24A14FDB5}"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8040F-3359-4840-A127-F2F24A14FDB5}"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8040F-3359-4840-A127-F2F24A14FDB5}"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8040F-3359-4840-A127-F2F24A14FDB5}"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8040F-3359-4840-A127-F2F24A14FDB5}"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8040F-3359-4840-A127-F2F24A14FDB5}"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8040F-3359-4840-A127-F2F24A14FDB5}"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B0D16-62B9-44C0-A73A-DA2C1BC228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8040F-3359-4840-A127-F2F24A14FDB5}" type="datetimeFigureOut">
              <a:rPr lang="en-US" smtClean="0"/>
              <a:pPr/>
              <a:t>3/25/2020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B0D16-62B9-44C0-A73A-DA2C1BC228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752600" y="2376110"/>
            <a:ext cx="6324600" cy="3724096"/>
          </a:xfrm>
          <a:prstGeom prst="rect">
            <a:avLst/>
          </a:prstGeom>
          <a:noFill/>
        </p:spPr>
        <p:txBody>
          <a:bodyPr wrap="square" rtlCol="0">
            <a:spAutoFit/>
          </a:bodyPr>
          <a:lstStyle/>
          <a:p>
            <a:pPr algn="ctr"/>
            <a:r>
              <a:rPr lang="ar-EG" sz="3600" b="1" dirty="0" smtClean="0">
                <a:solidFill>
                  <a:schemeClr val="accent1">
                    <a:lumMod val="50000"/>
                  </a:schemeClr>
                </a:solidFill>
              </a:rPr>
              <a:t>محاضرة فى </a:t>
            </a:r>
          </a:p>
          <a:p>
            <a:pPr algn="ctr"/>
            <a:r>
              <a:rPr lang="ar-EG" sz="3600" b="1" dirty="0" smtClean="0">
                <a:solidFill>
                  <a:schemeClr val="accent1">
                    <a:lumMod val="50000"/>
                  </a:schemeClr>
                </a:solidFill>
              </a:rPr>
              <a:t>مادة / الرسم من الطبيعة  </a:t>
            </a:r>
          </a:p>
          <a:p>
            <a:pPr algn="ctr"/>
            <a:r>
              <a:rPr lang="ar-EG" sz="3600" dirty="0" smtClean="0">
                <a:solidFill>
                  <a:schemeClr val="accent1">
                    <a:lumMod val="50000"/>
                  </a:schemeClr>
                </a:solidFill>
              </a:rPr>
              <a:t>الفرقة الأولى – قسم طباعة منسوجات  </a:t>
            </a:r>
          </a:p>
          <a:p>
            <a:pPr algn="ctr"/>
            <a:r>
              <a:rPr lang="ar-EG" sz="3600" dirty="0" smtClean="0">
                <a:solidFill>
                  <a:schemeClr val="accent1">
                    <a:lumMod val="50000"/>
                  </a:schemeClr>
                </a:solidFill>
              </a:rPr>
              <a:t>الأربعاء الموافق 25/3/2020 </a:t>
            </a:r>
          </a:p>
          <a:p>
            <a:pPr algn="ctr"/>
            <a:endParaRPr lang="ar-EG" sz="3200" b="1" dirty="0" smtClean="0">
              <a:solidFill>
                <a:schemeClr val="accent1">
                  <a:lumMod val="50000"/>
                </a:schemeClr>
              </a:solidFill>
            </a:endParaRPr>
          </a:p>
          <a:p>
            <a:pPr algn="ctr"/>
            <a:r>
              <a:rPr lang="ar-EG" sz="3200" b="1" dirty="0" smtClean="0">
                <a:solidFill>
                  <a:schemeClr val="accent1">
                    <a:lumMod val="50000"/>
                  </a:schemeClr>
                </a:solidFill>
              </a:rPr>
              <a:t>القائم على التدريس </a:t>
            </a:r>
          </a:p>
          <a:p>
            <a:pPr algn="ctr"/>
            <a:r>
              <a:rPr lang="ar-EG" sz="2800" b="1" dirty="0" smtClean="0">
                <a:solidFill>
                  <a:schemeClr val="accent1">
                    <a:lumMod val="50000"/>
                  </a:schemeClr>
                </a:solidFill>
              </a:rPr>
              <a:t>أ.م.د / انجى صابر أحمد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descr="C:\Users\Yasso\Desktop\أساسيات الرسم\72_1562435774403_exi53f.jp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59037"/>
            <a:ext cx="5257799" cy="3271838"/>
          </a:xfrm>
          <a:prstGeom prst="rect">
            <a:avLst/>
          </a:prstGeom>
          <a:noFill/>
          <a:ln>
            <a:solidFill>
              <a:srgbClr val="4F81BD"/>
            </a:solidFill>
          </a:ln>
        </p:spPr>
      </p:pic>
      <p:sp>
        <p:nvSpPr>
          <p:cNvPr id="7" name="TextBox 6"/>
          <p:cNvSpPr txBox="1"/>
          <p:nvPr/>
        </p:nvSpPr>
        <p:spPr>
          <a:xfrm>
            <a:off x="990600" y="3886200"/>
            <a:ext cx="1752600" cy="369332"/>
          </a:xfrm>
          <a:prstGeom prst="rect">
            <a:avLst/>
          </a:prstGeom>
          <a:noFill/>
        </p:spPr>
        <p:txBody>
          <a:bodyPr wrap="square" rtlCol="0">
            <a:spAutoFit/>
          </a:bodyPr>
          <a:lstStyle/>
          <a:p>
            <a:pPr algn="ctr"/>
            <a:r>
              <a:rPr lang="ar-EG" dirty="0" smtClean="0">
                <a:solidFill>
                  <a:schemeClr val="accent1">
                    <a:lumMod val="50000"/>
                  </a:schemeClr>
                </a:solidFill>
              </a:rPr>
              <a:t>شكل (6)</a:t>
            </a:r>
            <a:endParaRPr lang="en-US" dirty="0">
              <a:solidFill>
                <a:schemeClr val="accent1">
                  <a:lumMod val="50000"/>
                </a:schemeClr>
              </a:solidFill>
            </a:endParaRPr>
          </a:p>
        </p:txBody>
      </p:sp>
    </p:spTree>
    <p:extLst>
      <p:ext uri="{BB962C8B-B14F-4D97-AF65-F5344CB8AC3E}">
        <p14:creationId xmlns:p14="http://schemas.microsoft.com/office/powerpoint/2010/main" val="4004963432"/>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838200" y="2219438"/>
            <a:ext cx="7772400" cy="4579715"/>
          </a:xfrm>
          <a:prstGeom prst="rect">
            <a:avLst/>
          </a:prstGeom>
        </p:spPr>
        <p:txBody>
          <a:bodyPr wrap="square">
            <a:spAutoFit/>
          </a:bodyPr>
          <a:lstStyle/>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rPr>
              <a:t>الخطوط المتوازية وكيفية رسمها فى </a:t>
            </a:r>
            <a:r>
              <a:rPr lang="ar-SA" sz="2000" b="1" dirty="0" smtClean="0">
                <a:solidFill>
                  <a:schemeClr val="accent6">
                    <a:lumMod val="50000"/>
                  </a:schemeClr>
                </a:solidFill>
                <a:latin typeface="Calibri" panose="020F0502020204030204" pitchFamily="34" charset="0"/>
                <a:ea typeface="Calibri" panose="020F0502020204030204" pitchFamily="34" charset="0"/>
              </a:rPr>
              <a:t>المنظور</a:t>
            </a:r>
            <a:endParaRPr lang="en-US" sz="20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rPr>
              <a:t>الخطان المتوازيان لقضبان سكك الحديد مثلا دائما متوازيان رغم ذلك نرسمهم متقاطعان فى نقطة، لأنهم يتلاشيان عند نقطة التلاشي على خط الأفق. عليك معرفة ماذا يحدث </a:t>
            </a:r>
            <a:r>
              <a:rPr lang="ar-EG" sz="2000" dirty="0">
                <a:solidFill>
                  <a:schemeClr val="accent1">
                    <a:lumMod val="50000"/>
                  </a:schemeClr>
                </a:solidFill>
                <a:latin typeface="Calibri" panose="020F0502020204030204" pitchFamily="34" charset="0"/>
                <a:ea typeface="Calibri" panose="020F0502020204030204" pitchFamily="34" charset="0"/>
              </a:rPr>
              <a:t>ل</a:t>
            </a:r>
            <a:r>
              <a:rPr lang="ar-SA" sz="2000" dirty="0" smtClean="0">
                <a:solidFill>
                  <a:schemeClr val="accent1">
                    <a:lumMod val="50000"/>
                  </a:schemeClr>
                </a:solidFill>
                <a:latin typeface="Calibri" panose="020F0502020204030204" pitchFamily="34" charset="0"/>
                <a:ea typeface="Calibri" panose="020F0502020204030204" pitchFamily="34" charset="0"/>
              </a:rPr>
              <a:t>خط </a:t>
            </a:r>
            <a:r>
              <a:rPr lang="ar-SA" sz="2000" dirty="0">
                <a:solidFill>
                  <a:schemeClr val="accent1">
                    <a:lumMod val="50000"/>
                  </a:schemeClr>
                </a:solidFill>
                <a:latin typeface="Calibri" panose="020F0502020204030204" pitchFamily="34" charset="0"/>
                <a:ea typeface="Calibri" panose="020F0502020204030204" pitchFamily="34" charset="0"/>
              </a:rPr>
              <a:t>الأفق </a:t>
            </a:r>
            <a:r>
              <a:rPr lang="ar-SA" sz="2000" dirty="0" smtClean="0">
                <a:solidFill>
                  <a:schemeClr val="accent1">
                    <a:lumMod val="50000"/>
                  </a:schemeClr>
                </a:solidFill>
                <a:latin typeface="Calibri" panose="020F0502020204030204" pitchFamily="34" charset="0"/>
                <a:ea typeface="Calibri" panose="020F0502020204030204" pitchFamily="34" charset="0"/>
              </a:rPr>
              <a:t>عندما </a:t>
            </a:r>
            <a:r>
              <a:rPr lang="ar-SA" sz="2000" dirty="0">
                <a:solidFill>
                  <a:schemeClr val="accent1">
                    <a:lumMod val="50000"/>
                  </a:schemeClr>
                </a:solidFill>
                <a:latin typeface="Calibri" panose="020F0502020204030204" pitchFamily="34" charset="0"/>
                <a:ea typeface="Calibri" panose="020F0502020204030204" pitchFamily="34" charset="0"/>
              </a:rPr>
              <a:t>يختلف اتجاه </a:t>
            </a:r>
            <a:r>
              <a:rPr lang="ar-EG" sz="2000" dirty="0" smtClean="0">
                <a:solidFill>
                  <a:schemeClr val="accent1">
                    <a:lumMod val="50000"/>
                  </a:schemeClr>
                </a:solidFill>
                <a:latin typeface="Calibri" panose="020F0502020204030204" pitchFamily="34" charset="0"/>
                <a:ea typeface="Calibri" panose="020F0502020204030204" pitchFamily="34" charset="0"/>
              </a:rPr>
              <a:t>النظر </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endParaRPr lang="en-US" sz="20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rPr>
              <a:t>النظر </a:t>
            </a:r>
            <a:r>
              <a:rPr lang="ar-SA" sz="2000" b="1" dirty="0" smtClean="0">
                <a:solidFill>
                  <a:schemeClr val="accent6">
                    <a:lumMod val="50000"/>
                  </a:schemeClr>
                </a:solidFill>
                <a:latin typeface="Calibri" panose="020F0502020204030204" pitchFamily="34" charset="0"/>
                <a:ea typeface="Calibri" panose="020F0502020204030204" pitchFamily="34" charset="0"/>
              </a:rPr>
              <a:t>للأمام</a:t>
            </a:r>
            <a:r>
              <a:rPr lang="ar-EG" sz="2000" b="1" dirty="0" smtClean="0">
                <a:solidFill>
                  <a:schemeClr val="accent6">
                    <a:lumMod val="50000"/>
                  </a:schemeClr>
                </a:solidFill>
                <a:latin typeface="Calibri" panose="020F0502020204030204" pitchFamily="34" charset="0"/>
                <a:ea typeface="Calibri" panose="020F0502020204030204" pitchFamily="34" charset="0"/>
              </a:rPr>
              <a:t> ( فى مستوى النظر )</a:t>
            </a:r>
            <a:endParaRPr lang="en-US" sz="20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rPr>
              <a:t>عندما يكون خط الأفق في منتصف مستوى رؤية العين </a:t>
            </a:r>
            <a:r>
              <a:rPr lang="en-US" sz="2000" dirty="0">
                <a:solidFill>
                  <a:schemeClr val="accent1">
                    <a:lumMod val="50000"/>
                  </a:schemeClr>
                </a:solidFill>
                <a:latin typeface="Simplified Arabic" panose="02020603050405020304" pitchFamily="18" charset="-78"/>
                <a:ea typeface="Calibri" panose="020F0502020204030204" pitchFamily="34" charset="0"/>
              </a:rPr>
              <a:t>eye level</a:t>
            </a:r>
            <a:r>
              <a:rPr lang="ar-SA" sz="2000" dirty="0">
                <a:solidFill>
                  <a:schemeClr val="accent1">
                    <a:lumMod val="50000"/>
                  </a:schemeClr>
                </a:solidFill>
                <a:latin typeface="Calibri" panose="020F0502020204030204" pitchFamily="34" charset="0"/>
                <a:ea typeface="Calibri" panose="020F0502020204030204" pitchFamily="34" charset="0"/>
              </a:rPr>
              <a:t>، فنلاحظ إن مساحة الرؤية فوق خط الأفق مساوية للمساحة الموجودة تحت خط </a:t>
            </a:r>
            <a:r>
              <a:rPr lang="ar-SA" sz="2000" dirty="0" smtClean="0">
                <a:solidFill>
                  <a:schemeClr val="accent1">
                    <a:lumMod val="50000"/>
                  </a:schemeClr>
                </a:solidFill>
                <a:latin typeface="Calibri" panose="020F0502020204030204" pitchFamily="34" charset="0"/>
                <a:ea typeface="Calibri" panose="020F0502020204030204" pitchFamily="34" charset="0"/>
              </a:rPr>
              <a:t>الأفق</a:t>
            </a:r>
            <a:r>
              <a:rPr lang="ar-EG" sz="2000" dirty="0">
                <a:solidFill>
                  <a:schemeClr val="accent1">
                    <a:lumMod val="50000"/>
                  </a:schemeClr>
                </a:solidFill>
                <a:latin typeface="Calibri" panose="020F0502020204030204" pitchFamily="34" charset="0"/>
                <a:ea typeface="Calibri" panose="020F0502020204030204" pitchFamily="34" charset="0"/>
              </a:rPr>
              <a:t> </a:t>
            </a:r>
            <a:r>
              <a:rPr lang="ar-EG" sz="2000" dirty="0" smtClean="0">
                <a:solidFill>
                  <a:schemeClr val="accent1">
                    <a:lumMod val="50000"/>
                  </a:schemeClr>
                </a:solidFill>
                <a:latin typeface="Calibri" panose="020F0502020204030204" pitchFamily="34" charset="0"/>
                <a:ea typeface="Calibri" panose="020F0502020204030204" pitchFamily="34" charset="0"/>
              </a:rPr>
              <a:t>. شكل (7)</a:t>
            </a:r>
          </a:p>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النظر </a:t>
            </a:r>
            <a:r>
              <a:rPr lang="ar-SA"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للأسفل</a:t>
            </a:r>
            <a:r>
              <a:rPr lang="ar-EG"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 ( تحت مستوى النظر ) </a:t>
            </a:r>
            <a:endParaRPr lang="en-US" sz="20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وعندما يكون نظرك موجه ناحية شئ بالأسفل، نلاحظ أن مساحة الرؤية فوق خط الأفق أقل من المساحة الموجودة تحت خط </a:t>
            </a:r>
            <a:r>
              <a:rPr lang="ar-SA"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الأفق</a:t>
            </a:r>
            <a:r>
              <a:rPr lang="ar-EG" sz="2000" dirty="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 </a:t>
            </a:r>
            <a:r>
              <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(8)</a:t>
            </a:r>
          </a:p>
          <a:p>
            <a:pPr algn="just" rtl="1">
              <a:lnSpc>
                <a:spcPct val="90000"/>
              </a:lnSpc>
            </a:pPr>
            <a:r>
              <a:rPr lang="ar-SA" sz="2000" b="1" dirty="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النظر </a:t>
            </a:r>
            <a:r>
              <a:rPr lang="ar-SA"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للأعلى</a:t>
            </a:r>
            <a:r>
              <a:rPr lang="ar-EG" sz="2000" b="1" dirty="0" smtClean="0">
                <a:solidFill>
                  <a:schemeClr val="accent6">
                    <a:lumMod val="50000"/>
                  </a:schemeClr>
                </a:solidFill>
                <a:latin typeface="Calibri" panose="020F0502020204030204" pitchFamily="34" charset="0"/>
                <a:ea typeface="Calibri" panose="020F0502020204030204" pitchFamily="34" charset="0"/>
                <a:cs typeface="Simplified Arabic" panose="02020603050405020304" pitchFamily="18" charset="-78"/>
              </a:rPr>
              <a:t> ( فوق مستوى النظر )</a:t>
            </a:r>
            <a:endParaRPr lang="en-US" sz="20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r>
              <a:rPr lang="ar-SA" sz="2000" dirty="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عندما يكون نظرك موجه ناحية شئ ما بالأعلى، فنلاحظ أن خط الأفق يكون تحت مستوى الرؤية، وهنا تكون مساحة الرؤية فوق خط الأفق أكبر من المساحة الموجودة تحت خط </a:t>
            </a:r>
            <a:r>
              <a:rPr lang="ar-SA"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الأفق</a:t>
            </a:r>
            <a:r>
              <a:rPr lang="ar-EG" sz="2000" dirty="0" smtClean="0">
                <a:solidFill>
                  <a:schemeClr val="accent1">
                    <a:lumMod val="50000"/>
                  </a:schemeClr>
                </a:solidFill>
                <a:latin typeface="Calibri" panose="020F0502020204030204" pitchFamily="34" charset="0"/>
                <a:ea typeface="Calibri" panose="020F0502020204030204" pitchFamily="34" charset="0"/>
                <a:cs typeface="Simplified Arabic" panose="02020603050405020304" pitchFamily="18" charset="-78"/>
              </a:rPr>
              <a:t> . شكل (9) .</a:t>
            </a: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endParaRPr lang="en-US" sz="2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90000"/>
              </a:lnSpc>
            </a:pPr>
            <a:endParaRPr lang="en-US" sz="24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7430069"/>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descr="C:\Users\Yasso\Desktop\أساسيات الرسم\75_1562436119500_7ox1e8.jpg"/>
          <p:cNvPicPr/>
          <p:nvPr/>
        </p:nvPicPr>
        <p:blipFill>
          <a:blip r:embed="rId3">
            <a:extLst>
              <a:ext uri="{28A0092B-C50C-407E-A947-70E740481C1C}">
                <a14:useLocalDpi xmlns:a14="http://schemas.microsoft.com/office/drawing/2010/main" val="0"/>
              </a:ext>
            </a:extLst>
          </a:blip>
          <a:srcRect/>
          <a:stretch>
            <a:fillRect/>
          </a:stretch>
        </p:blipFill>
        <p:spPr bwMode="auto">
          <a:xfrm>
            <a:off x="4322005" y="1782842"/>
            <a:ext cx="3648075" cy="1744980"/>
          </a:xfrm>
          <a:prstGeom prst="rect">
            <a:avLst/>
          </a:prstGeom>
          <a:noFill/>
          <a:ln>
            <a:solidFill>
              <a:srgbClr val="4F81BD"/>
            </a:solidFill>
          </a:ln>
        </p:spPr>
      </p:pic>
      <p:pic>
        <p:nvPicPr>
          <p:cNvPr id="7" name="Picture 6" descr="C:\Users\Yasso\Desktop\أساسيات الرسم\76_1562436190142_5m3j0g.jpg"/>
          <p:cNvPicPr/>
          <p:nvPr/>
        </p:nvPicPr>
        <p:blipFill>
          <a:blip r:embed="rId4">
            <a:extLst>
              <a:ext uri="{28A0092B-C50C-407E-A947-70E740481C1C}">
                <a14:useLocalDpi xmlns:a14="http://schemas.microsoft.com/office/drawing/2010/main" val="0"/>
              </a:ext>
            </a:extLst>
          </a:blip>
          <a:srcRect/>
          <a:stretch>
            <a:fillRect/>
          </a:stretch>
        </p:blipFill>
        <p:spPr bwMode="auto">
          <a:xfrm>
            <a:off x="922930" y="3335973"/>
            <a:ext cx="3619500" cy="1748155"/>
          </a:xfrm>
          <a:prstGeom prst="rect">
            <a:avLst/>
          </a:prstGeom>
          <a:noFill/>
          <a:ln>
            <a:solidFill>
              <a:srgbClr val="4F81BD"/>
            </a:solidFill>
          </a:ln>
        </p:spPr>
      </p:pic>
      <p:pic>
        <p:nvPicPr>
          <p:cNvPr id="8" name="Picture 7" descr="C:\Users\Yasso\Desktop\أساسيات الرسم\77_1562436250136_0lxkhl.jpg"/>
          <p:cNvPicPr/>
          <p:nvPr/>
        </p:nvPicPr>
        <p:blipFill>
          <a:blip r:embed="rId5">
            <a:extLst>
              <a:ext uri="{28A0092B-C50C-407E-A947-70E740481C1C}">
                <a14:useLocalDpi xmlns:a14="http://schemas.microsoft.com/office/drawing/2010/main" val="0"/>
              </a:ext>
            </a:extLst>
          </a:blip>
          <a:srcRect/>
          <a:stretch>
            <a:fillRect/>
          </a:stretch>
        </p:blipFill>
        <p:spPr bwMode="auto">
          <a:xfrm>
            <a:off x="4755754" y="3949321"/>
            <a:ext cx="3545205" cy="1890001"/>
          </a:xfrm>
          <a:prstGeom prst="rect">
            <a:avLst/>
          </a:prstGeom>
          <a:noFill/>
          <a:ln>
            <a:solidFill>
              <a:srgbClr val="4F81BD"/>
            </a:solidFill>
          </a:ln>
        </p:spPr>
      </p:pic>
      <p:sp>
        <p:nvSpPr>
          <p:cNvPr id="5" name="TextBox 4"/>
          <p:cNvSpPr txBox="1"/>
          <p:nvPr/>
        </p:nvSpPr>
        <p:spPr>
          <a:xfrm>
            <a:off x="2057400" y="2286000"/>
            <a:ext cx="1828800" cy="369332"/>
          </a:xfrm>
          <a:prstGeom prst="rect">
            <a:avLst/>
          </a:prstGeom>
          <a:noFill/>
        </p:spPr>
        <p:txBody>
          <a:bodyPr wrap="square" rtlCol="0">
            <a:spAutoFit/>
          </a:bodyPr>
          <a:lstStyle/>
          <a:p>
            <a:pPr algn="ctr"/>
            <a:r>
              <a:rPr lang="ar-EG" dirty="0" smtClean="0">
                <a:solidFill>
                  <a:schemeClr val="accent1">
                    <a:lumMod val="50000"/>
                  </a:schemeClr>
                </a:solidFill>
              </a:rPr>
              <a:t>شكل (7)</a:t>
            </a:r>
            <a:endParaRPr lang="en-US" dirty="0">
              <a:solidFill>
                <a:schemeClr val="accent1">
                  <a:lumMod val="50000"/>
                </a:schemeClr>
              </a:solidFill>
            </a:endParaRPr>
          </a:p>
        </p:txBody>
      </p:sp>
      <p:sp>
        <p:nvSpPr>
          <p:cNvPr id="9" name="TextBox 8"/>
          <p:cNvSpPr txBox="1"/>
          <p:nvPr/>
        </p:nvSpPr>
        <p:spPr>
          <a:xfrm>
            <a:off x="1752600" y="5181600"/>
            <a:ext cx="2133600" cy="369332"/>
          </a:xfrm>
          <a:prstGeom prst="rect">
            <a:avLst/>
          </a:prstGeom>
          <a:noFill/>
        </p:spPr>
        <p:txBody>
          <a:bodyPr wrap="square" rtlCol="0">
            <a:spAutoFit/>
          </a:bodyPr>
          <a:lstStyle/>
          <a:p>
            <a:pPr algn="ctr"/>
            <a:r>
              <a:rPr lang="ar-EG" dirty="0" smtClean="0">
                <a:solidFill>
                  <a:schemeClr val="accent1">
                    <a:lumMod val="50000"/>
                  </a:schemeClr>
                </a:solidFill>
              </a:rPr>
              <a:t>شكل (8)</a:t>
            </a:r>
            <a:endParaRPr lang="en-US" dirty="0">
              <a:solidFill>
                <a:schemeClr val="accent1">
                  <a:lumMod val="50000"/>
                </a:schemeClr>
              </a:solidFill>
            </a:endParaRPr>
          </a:p>
        </p:txBody>
      </p:sp>
      <p:sp>
        <p:nvSpPr>
          <p:cNvPr id="10" name="TextBox 9"/>
          <p:cNvSpPr txBox="1"/>
          <p:nvPr/>
        </p:nvSpPr>
        <p:spPr>
          <a:xfrm>
            <a:off x="5943600" y="5812595"/>
            <a:ext cx="1524000" cy="369332"/>
          </a:xfrm>
          <a:prstGeom prst="rect">
            <a:avLst/>
          </a:prstGeom>
          <a:noFill/>
        </p:spPr>
        <p:txBody>
          <a:bodyPr wrap="square" rtlCol="0">
            <a:spAutoFit/>
          </a:bodyPr>
          <a:lstStyle/>
          <a:p>
            <a:pPr algn="ctr"/>
            <a:r>
              <a:rPr lang="ar-EG" dirty="0" smtClean="0">
                <a:solidFill>
                  <a:schemeClr val="accent1">
                    <a:lumMod val="50000"/>
                  </a:schemeClr>
                </a:solidFill>
              </a:rPr>
              <a:t>شكل (9) </a:t>
            </a:r>
            <a:endParaRPr lang="en-US" dirty="0">
              <a:solidFill>
                <a:schemeClr val="accent1">
                  <a:lumMod val="50000"/>
                </a:schemeClr>
              </a:solidFill>
            </a:endParaRPr>
          </a:p>
        </p:txBody>
      </p:sp>
    </p:spTree>
    <p:extLst>
      <p:ext uri="{BB962C8B-B14F-4D97-AF65-F5344CB8AC3E}">
        <p14:creationId xmlns:p14="http://schemas.microsoft.com/office/powerpoint/2010/main" val="3096565709"/>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981200" y="2404497"/>
            <a:ext cx="6134100" cy="2677656"/>
          </a:xfrm>
          <a:prstGeom prst="rect">
            <a:avLst/>
          </a:prstGeom>
        </p:spPr>
        <p:txBody>
          <a:bodyPr wrap="square">
            <a:spAutoFit/>
          </a:bodyPr>
          <a:lstStyle/>
          <a:p>
            <a:pPr algn="just" rtl="1"/>
            <a:r>
              <a:rPr lang="ar-SA" sz="2800" b="1" dirty="0">
                <a:solidFill>
                  <a:schemeClr val="accent6">
                    <a:lumMod val="50000"/>
                  </a:schemeClr>
                </a:solidFill>
                <a:latin typeface="Calibri" panose="020F0502020204030204" pitchFamily="34" charset="0"/>
                <a:ea typeface="Calibri" panose="020F0502020204030204" pitchFamily="34" charset="0"/>
              </a:rPr>
              <a:t>وتنقسم أنواع المنظور إلى:</a:t>
            </a:r>
            <a:endParaRPr lang="en-US" sz="2800" dirty="0">
              <a:solidFill>
                <a:schemeClr val="accent6">
                  <a:lumMod val="50000"/>
                </a:schemeClr>
              </a:solidFill>
              <a:latin typeface="Calibri" panose="020F0502020204030204" pitchFamily="34" charset="0"/>
              <a:ea typeface="Calibri" panose="020F0502020204030204" pitchFamily="34" charset="0"/>
            </a:endParaRPr>
          </a:p>
          <a:p>
            <a:pPr marL="342900" marR="0" lvl="0" indent="-342900" algn="just" rtl="1">
              <a:buFont typeface="Simplified Arabic" panose="02020603050405020304" pitchFamily="18" charset="-78"/>
              <a:buChar char="-"/>
            </a:pPr>
            <a:r>
              <a:rPr lang="ar-SA" sz="2800" dirty="0">
                <a:solidFill>
                  <a:schemeClr val="accent1">
                    <a:lumMod val="50000"/>
                  </a:schemeClr>
                </a:solidFill>
                <a:latin typeface="Calibri" panose="020F0502020204030204" pitchFamily="34" charset="0"/>
                <a:ea typeface="Calibri" panose="020F0502020204030204" pitchFamily="34" charset="0"/>
              </a:rPr>
              <a:t>منظور من نقطة واحدة</a:t>
            </a:r>
            <a:endParaRPr lang="en-US" sz="2800" dirty="0">
              <a:solidFill>
                <a:schemeClr val="accent1">
                  <a:lumMod val="50000"/>
                </a:schemeClr>
              </a:solidFill>
              <a:latin typeface="Calibri" panose="020F0502020204030204" pitchFamily="34" charset="0"/>
              <a:ea typeface="Calibri" panose="020F0502020204030204" pitchFamily="34" charset="0"/>
            </a:endParaRPr>
          </a:p>
          <a:p>
            <a:pPr marL="342900" marR="0" lvl="0" indent="-342900" algn="just" rtl="1">
              <a:buFont typeface="Simplified Arabic" panose="02020603050405020304" pitchFamily="18" charset="-78"/>
              <a:buChar char="-"/>
            </a:pPr>
            <a:r>
              <a:rPr lang="ar-SA" sz="2800" dirty="0">
                <a:solidFill>
                  <a:schemeClr val="accent1">
                    <a:lumMod val="50000"/>
                  </a:schemeClr>
                </a:solidFill>
                <a:latin typeface="Calibri" panose="020F0502020204030204" pitchFamily="34" charset="0"/>
                <a:ea typeface="Calibri" panose="020F0502020204030204" pitchFamily="34" charset="0"/>
              </a:rPr>
              <a:t>منظور من نقطتين</a:t>
            </a:r>
            <a:endParaRPr lang="en-US" sz="2800" dirty="0">
              <a:solidFill>
                <a:schemeClr val="accent1">
                  <a:lumMod val="50000"/>
                </a:schemeClr>
              </a:solidFill>
              <a:latin typeface="Calibri" panose="020F0502020204030204" pitchFamily="34" charset="0"/>
              <a:ea typeface="Calibri" panose="020F0502020204030204" pitchFamily="34" charset="0"/>
            </a:endParaRPr>
          </a:p>
          <a:p>
            <a:pPr marL="342900" marR="0" lvl="0" indent="-342900" algn="just" rtl="1">
              <a:buFont typeface="Simplified Arabic" panose="02020603050405020304" pitchFamily="18" charset="-78"/>
              <a:buChar char="-"/>
            </a:pPr>
            <a:r>
              <a:rPr lang="ar-SA" sz="2800" dirty="0">
                <a:solidFill>
                  <a:schemeClr val="accent1">
                    <a:lumMod val="50000"/>
                  </a:schemeClr>
                </a:solidFill>
                <a:latin typeface="Calibri" panose="020F0502020204030204" pitchFamily="34" charset="0"/>
                <a:ea typeface="Calibri" panose="020F0502020204030204" pitchFamily="34" charset="0"/>
              </a:rPr>
              <a:t>منظور من ثلاثة </a:t>
            </a:r>
            <a:r>
              <a:rPr lang="ar-SA" sz="2800" dirty="0" smtClean="0">
                <a:solidFill>
                  <a:schemeClr val="accent1">
                    <a:lumMod val="50000"/>
                  </a:schemeClr>
                </a:solidFill>
                <a:latin typeface="Calibri" panose="020F0502020204030204" pitchFamily="34" charset="0"/>
                <a:ea typeface="Calibri" panose="020F0502020204030204" pitchFamily="34" charset="0"/>
              </a:rPr>
              <a:t>نقاط</a:t>
            </a:r>
            <a:endParaRPr lang="ar-EG" sz="2800" dirty="0" smtClean="0">
              <a:solidFill>
                <a:schemeClr val="accent1">
                  <a:lumMod val="50000"/>
                </a:schemeClr>
              </a:solidFill>
              <a:latin typeface="Calibri" panose="020F0502020204030204" pitchFamily="34" charset="0"/>
              <a:ea typeface="Calibri" panose="020F0502020204030204" pitchFamily="34" charset="0"/>
            </a:endParaRPr>
          </a:p>
          <a:p>
            <a:pPr marR="0" lvl="0" algn="just" rtl="1"/>
            <a:r>
              <a:rPr lang="ar-EG" sz="2800" dirty="0" smtClean="0">
                <a:solidFill>
                  <a:schemeClr val="accent1">
                    <a:lumMod val="50000"/>
                  </a:schemeClr>
                </a:solidFill>
                <a:latin typeface="Calibri" panose="020F0502020204030204" pitchFamily="34" charset="0"/>
                <a:ea typeface="Calibri" panose="020F0502020204030204" pitchFamily="34" charset="0"/>
              </a:rPr>
              <a:t>وسوف يتضح ذلك عند رسم منظور لعنصر الكرسى بزاوية ما  كما يلى :</a:t>
            </a:r>
            <a:endParaRPr lang="en-US" sz="28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28001112"/>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678" y="3124200"/>
            <a:ext cx="2814165" cy="3124200"/>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24" y="4257430"/>
            <a:ext cx="3614376" cy="1990970"/>
          </a:xfrm>
          <a:prstGeom prst="rect">
            <a:avLst/>
          </a:prstGeom>
          <a:ln>
            <a:solidFill>
              <a:schemeClr val="accent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779" y="1965775"/>
            <a:ext cx="3694436" cy="2316850"/>
          </a:xfrm>
          <a:prstGeom prst="rect">
            <a:avLst/>
          </a:prstGeom>
          <a:ln>
            <a:solidFill>
              <a:schemeClr val="accent1"/>
            </a:solidFill>
          </a:ln>
        </p:spPr>
      </p:pic>
      <p:sp>
        <p:nvSpPr>
          <p:cNvPr id="10" name="TextBox 9"/>
          <p:cNvSpPr txBox="1"/>
          <p:nvPr/>
        </p:nvSpPr>
        <p:spPr>
          <a:xfrm>
            <a:off x="4697484" y="1565484"/>
            <a:ext cx="3760716" cy="707886"/>
          </a:xfrm>
          <a:prstGeom prst="rect">
            <a:avLst/>
          </a:prstGeom>
          <a:noFill/>
        </p:spPr>
        <p:txBody>
          <a:bodyPr wrap="square" rtlCol="0">
            <a:spAutoFit/>
          </a:bodyPr>
          <a:lstStyle/>
          <a:p>
            <a:pPr algn="r" rtl="1"/>
            <a:r>
              <a:rPr lang="ar-EG" sz="2000" b="1" dirty="0" smtClean="0"/>
              <a:t>أولاً : رسم منظور الكرسى من نقطة واحدة  من زوايا مختلفة : </a:t>
            </a:r>
            <a:endParaRPr lang="en-US" sz="2000" b="1" dirty="0"/>
          </a:p>
        </p:txBody>
      </p:sp>
    </p:spTree>
    <p:extLst>
      <p:ext uri="{BB962C8B-B14F-4D97-AF65-F5344CB8AC3E}">
        <p14:creationId xmlns:p14="http://schemas.microsoft.com/office/powerpoint/2010/main" val="2175200067"/>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697484" y="1565484"/>
            <a:ext cx="3760716" cy="400110"/>
          </a:xfrm>
          <a:prstGeom prst="rect">
            <a:avLst/>
          </a:prstGeom>
          <a:noFill/>
        </p:spPr>
        <p:txBody>
          <a:bodyPr wrap="square" rtlCol="0">
            <a:spAutoFit/>
          </a:bodyPr>
          <a:lstStyle/>
          <a:p>
            <a:pPr algn="r" rtl="1"/>
            <a:r>
              <a:rPr lang="ar-EG" sz="2000" b="1" dirty="0" smtClean="0"/>
              <a:t>أولاً : رسم منظور الكرسى من نقطتين : </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281674"/>
            <a:ext cx="4584633" cy="3628689"/>
          </a:xfrm>
          <a:prstGeom prst="rect">
            <a:avLst/>
          </a:prstGeom>
          <a:ln>
            <a:solidFill>
              <a:schemeClr val="accent1"/>
            </a:solidFill>
          </a:ln>
        </p:spPr>
      </p:pic>
    </p:spTree>
    <p:extLst>
      <p:ext uri="{BB962C8B-B14F-4D97-AF65-F5344CB8AC3E}">
        <p14:creationId xmlns:p14="http://schemas.microsoft.com/office/powerpoint/2010/main" val="896870763"/>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4697484" y="1565484"/>
            <a:ext cx="3760716" cy="400110"/>
          </a:xfrm>
          <a:prstGeom prst="rect">
            <a:avLst/>
          </a:prstGeom>
          <a:noFill/>
        </p:spPr>
        <p:txBody>
          <a:bodyPr wrap="square" rtlCol="0">
            <a:spAutoFit/>
          </a:bodyPr>
          <a:lstStyle/>
          <a:p>
            <a:pPr algn="r" rtl="1"/>
            <a:r>
              <a:rPr lang="ar-EG" sz="2000" b="1" dirty="0" smtClean="0">
                <a:solidFill>
                  <a:prstClr val="black"/>
                </a:solidFill>
              </a:rPr>
              <a:t>أولاً : رسم منظور الكرسى من ثلاث نقاط  : </a:t>
            </a:r>
            <a:endParaRPr lang="en-US" sz="2000" b="1"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812" y="2680847"/>
            <a:ext cx="3818837" cy="3124200"/>
          </a:xfrm>
          <a:prstGeom prst="rect">
            <a:avLst/>
          </a:prstGeom>
          <a:ln>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946" y="2680846"/>
            <a:ext cx="2671417" cy="3124200"/>
          </a:xfrm>
          <a:prstGeom prst="rect">
            <a:avLst/>
          </a:prstGeom>
          <a:ln>
            <a:solidFill>
              <a:schemeClr val="accent1"/>
            </a:solidFill>
          </a:ln>
        </p:spPr>
      </p:pic>
    </p:spTree>
    <p:extLst>
      <p:ext uri="{BB962C8B-B14F-4D97-AF65-F5344CB8AC3E}">
        <p14:creationId xmlns:p14="http://schemas.microsoft.com/office/powerpoint/2010/main" val="1044267793"/>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706272" y="2514600"/>
            <a:ext cx="8001000" cy="3539430"/>
          </a:xfrm>
          <a:prstGeom prst="rect">
            <a:avLst/>
          </a:prstGeom>
        </p:spPr>
        <p:txBody>
          <a:bodyPr wrap="square">
            <a:spAutoFit/>
          </a:bodyPr>
          <a:lstStyle/>
          <a:p>
            <a:pPr marL="0" marR="0" lvl="0" indent="0" algn="r" defTabSz="914400" rtl="1" eaLnBrk="1" fontAlgn="auto" latinLnBrk="0" hangingPunct="1">
              <a:buClrTx/>
              <a:buSzTx/>
              <a:buFontTx/>
              <a:buNone/>
              <a:tabLst/>
              <a:defRPr/>
            </a:pPr>
            <a:r>
              <a:rPr kumimoji="0" lang="ar-EG" sz="24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t>= </a:t>
            </a:r>
            <a:r>
              <a:rPr kumimoji="0" lang="ar-EG" sz="28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t>الأدوات المستخدمة : </a:t>
            </a:r>
            <a:br>
              <a:rPr kumimoji="0" lang="ar-EG" sz="28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b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أقلام رصاص ( درجات مختلفة ) </a:t>
            </a:r>
          </a:p>
          <a:p>
            <a:pPr marL="342900" marR="0" lvl="0" indent="-342900" algn="r" defTabSz="914400" rtl="1" eaLnBrk="1" fontAlgn="auto" latinLnBrk="0" hangingPunct="1">
              <a:buClrTx/>
              <a:buSzTx/>
              <a:buFontTx/>
              <a:buChar char="-"/>
              <a:tabLst/>
              <a:defRPr/>
            </a:pP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أو أقلام فحم . </a:t>
            </a:r>
            <a:endParaRPr lang="ar-EG" sz="2800" b="1" kern="0" dirty="0">
              <a:solidFill>
                <a:srgbClr val="FF0000"/>
              </a:solidFill>
              <a:latin typeface="Corbel"/>
              <a:ea typeface="+mj-ea"/>
              <a:cs typeface="Tahoma" panose="020B0604030504040204" pitchFamily="34" charset="0"/>
            </a:endParaRPr>
          </a:p>
          <a:p>
            <a:pPr marL="342900" marR="0" lvl="0" indent="-342900" algn="r" defTabSz="914400" rtl="1" eaLnBrk="1" fontAlgn="auto" latinLnBrk="0" hangingPunct="1">
              <a:buClrTx/>
              <a:buSzTx/>
              <a:buFontTx/>
              <a:buChar char="-"/>
              <a:tabLst/>
              <a:defRPr/>
            </a:pPr>
            <a:endParaRPr kumimoji="0" lang="ar-EG" sz="2800" b="1" i="0" u="none" strike="noStrike" kern="0" cap="none" spc="0" normalizeH="0" baseline="0" noProof="0" dirty="0" smtClean="0">
              <a:ln>
                <a:noFill/>
              </a:ln>
              <a:solidFill>
                <a:srgbClr val="FF0000"/>
              </a:solidFill>
              <a:effectLst/>
              <a:uLnTx/>
              <a:uFillTx/>
              <a:latin typeface="Corbel"/>
              <a:ea typeface="+mj-ea"/>
              <a:cs typeface="Tahoma" panose="020B0604030504040204" pitchFamily="34" charset="0"/>
            </a:endParaRPr>
          </a:p>
          <a:p>
            <a:pPr marR="0" lvl="0" algn="r" defTabSz="914400" rtl="1" eaLnBrk="1" fontAlgn="auto" latinLnBrk="0" hangingPunct="1">
              <a:buClrTx/>
              <a:buSzTx/>
              <a:tabLst/>
              <a:defRPr/>
            </a:pPr>
            <a:r>
              <a:rPr kumimoji="0" lang="ar-EG" sz="2800" b="1" i="0" u="none" strike="noStrike" kern="0" cap="none" spc="0" normalizeH="0" baseline="0" noProof="0" dirty="0" smtClean="0">
                <a:ln>
                  <a:noFill/>
                </a:ln>
                <a:solidFill>
                  <a:schemeClr val="accent6">
                    <a:lumMod val="50000"/>
                  </a:schemeClr>
                </a:solidFill>
                <a:effectLst/>
                <a:uLnTx/>
                <a:uFillTx/>
                <a:latin typeface="Corbel"/>
                <a:ea typeface="+mj-ea"/>
                <a:cs typeface="Tahoma" panose="020B0604030504040204" pitchFamily="34" charset="0"/>
              </a:rPr>
              <a:t>=الخامة المستخدمة : </a:t>
            </a:r>
          </a:p>
          <a:p>
            <a:pPr marL="342900" marR="0" lvl="0" indent="-342900" algn="r" defTabSz="914400" rtl="1" eaLnBrk="1" fontAlgn="auto" latinLnBrk="0" hangingPunct="1">
              <a:buClrTx/>
              <a:buSzTx/>
              <a:buFontTx/>
              <a:buChar char="-"/>
              <a:tabLst/>
              <a:defRPr/>
            </a:pP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ورق كانسون أبيض . </a:t>
            </a:r>
          </a:p>
          <a:p>
            <a:pPr algn="just" rtl="1"/>
            <a:r>
              <a:rPr lang="ar-EG" sz="2800" b="1" kern="0" dirty="0" smtClean="0">
                <a:solidFill>
                  <a:schemeClr val="accent1">
                    <a:lumMod val="50000"/>
                  </a:schemeClr>
                </a:solidFill>
                <a:latin typeface="Corbel"/>
                <a:ea typeface="+mj-ea"/>
                <a:cs typeface="Tahoma" panose="020B0604030504040204" pitchFamily="34" charset="0"/>
              </a:rPr>
              <a:t>- </a:t>
            </a:r>
            <a:r>
              <a:rPr lang="ar-EG" sz="2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الاسكتش </a:t>
            </a:r>
            <a:r>
              <a:rPr lang="ar-EG"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بوك </a:t>
            </a:r>
            <a:r>
              <a:rPr lang="en-US" sz="2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sketchbook</a:t>
            </a:r>
            <a:r>
              <a:rPr lang="ar-EG"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ar-EG" sz="28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sz="28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r" defTabSz="914400" rtl="1" eaLnBrk="1" fontAlgn="auto" latinLnBrk="0" hangingPunct="1">
              <a:buClrTx/>
              <a:buSzTx/>
              <a:buFontTx/>
              <a:buChar char="-"/>
              <a:tabLst/>
              <a:defRPr/>
            </a:pPr>
            <a:endParaRPr kumimoji="0" lang="en-US" sz="2800" b="1" i="0" u="none" strike="noStrike" kern="0" cap="none" spc="0" normalizeH="0" baseline="0" noProof="0" dirty="0" smtClean="0">
              <a:ln>
                <a:noFill/>
              </a:ln>
              <a:solidFill>
                <a:schemeClr val="accent1">
                  <a:lumMod val="50000"/>
                </a:schemeClr>
              </a:solidFill>
              <a:effectLst/>
              <a:uLnTx/>
              <a:uFillTx/>
            </a:endParaRP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192505"/>
            <a:ext cx="9144000" cy="6858000"/>
          </a:xfrm>
          <a:prstGeom prst="rect">
            <a:avLst/>
          </a:prstGeom>
          <a:noFill/>
        </p:spPr>
      </p:pic>
      <p:pic>
        <p:nvPicPr>
          <p:cNvPr id="6" name="Picture 5" descr="https://cdn.baianat.com/articles/8_1562172469071_0yhe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837" y="2865436"/>
            <a:ext cx="3662363" cy="2958015"/>
          </a:xfrm>
          <a:prstGeom prst="rect">
            <a:avLst/>
          </a:prstGeom>
          <a:noFill/>
          <a:ln>
            <a:solidFill>
              <a:sysClr val="window" lastClr="FFFFFF">
                <a:lumMod val="75000"/>
              </a:sys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849" y="2865437"/>
            <a:ext cx="2991251" cy="2958015"/>
          </a:xfrm>
          <a:prstGeom prst="rect">
            <a:avLst/>
          </a:prstGeom>
        </p:spPr>
      </p:pic>
    </p:spTree>
    <p:extLst>
      <p:ext uri="{BB962C8B-B14F-4D97-AF65-F5344CB8AC3E}">
        <p14:creationId xmlns:p14="http://schemas.microsoft.com/office/powerpoint/2010/main" val="3754041314"/>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208548"/>
            <a:ext cx="9144000" cy="6858000"/>
          </a:xfrm>
          <a:prstGeom prst="rect">
            <a:avLst/>
          </a:prstGeom>
          <a:noFill/>
        </p:spPr>
      </p:pic>
      <p:pic>
        <p:nvPicPr>
          <p:cNvPr id="6" name="Picture 5" descr="https://cdn.baianat.com/articles/9_1562172563174_d1bg5k.jpg"/>
          <p:cNvPicPr/>
          <p:nvPr/>
        </p:nvPicPr>
        <p:blipFill>
          <a:blip r:embed="rId3">
            <a:extLst>
              <a:ext uri="{28A0092B-C50C-407E-A947-70E740481C1C}">
                <a14:useLocalDpi xmlns:a14="http://schemas.microsoft.com/office/drawing/2010/main" val="0"/>
              </a:ext>
            </a:extLst>
          </a:blip>
          <a:srcRect/>
          <a:stretch>
            <a:fillRect/>
          </a:stretch>
        </p:blipFill>
        <p:spPr bwMode="auto">
          <a:xfrm>
            <a:off x="4669414" y="2664511"/>
            <a:ext cx="3760712" cy="2974289"/>
          </a:xfrm>
          <a:prstGeom prst="rect">
            <a:avLst/>
          </a:prstGeom>
          <a:noFill/>
          <a:ln>
            <a:solidFill>
              <a:sysClr val="window" lastClr="FFFFFF">
                <a:lumMod val="75000"/>
              </a:sys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4" y="2664511"/>
            <a:ext cx="3450214" cy="2974289"/>
          </a:xfrm>
          <a:prstGeom prst="rect">
            <a:avLst/>
          </a:prstGeom>
        </p:spPr>
      </p:pic>
    </p:spTree>
    <p:extLst>
      <p:ext uri="{BB962C8B-B14F-4D97-AF65-F5344CB8AC3E}">
        <p14:creationId xmlns:p14="http://schemas.microsoft.com/office/powerpoint/2010/main" val="3310902140"/>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762000" y="3000165"/>
            <a:ext cx="7543800" cy="558743"/>
          </a:xfrm>
          <a:prstGeom prst="rect">
            <a:avLst/>
          </a:prstGeom>
        </p:spPr>
        <p:txBody>
          <a:bodyPr wrap="square">
            <a:spAutoFit/>
          </a:bodyPr>
          <a:lstStyle/>
          <a:p>
            <a:pPr algn="r" rtl="1">
              <a:lnSpc>
                <a:spcPct val="115000"/>
              </a:lnSpc>
              <a:spcAft>
                <a:spcPts val="1000"/>
              </a:spcAft>
            </a:pPr>
            <a:endParaRPr lang="en-US" sz="2800" dirty="0">
              <a:effectLst/>
              <a:latin typeface="Calibri" panose="020F0502020204030204" pitchFamily="34" charset="0"/>
              <a:ea typeface="Calibri" panose="020F0502020204030204" pitchFamily="34" charset="0"/>
            </a:endParaRPr>
          </a:p>
        </p:txBody>
      </p:sp>
      <p:sp>
        <p:nvSpPr>
          <p:cNvPr id="5" name="Rectangle 4"/>
          <p:cNvSpPr/>
          <p:nvPr/>
        </p:nvSpPr>
        <p:spPr>
          <a:xfrm>
            <a:off x="1371600" y="2743200"/>
            <a:ext cx="6743700" cy="286232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المشروع الرابع / طبيعة صامتة</a:t>
            </a:r>
            <a:b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br>
            <a: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عمل دراسة بالأبيض</a:t>
            </a:r>
            <a:r>
              <a:rPr kumimoji="0" lang="ar-EG" sz="3600" b="1" i="0" u="none" strike="noStrike" kern="0" cap="none" spc="0" normalizeH="0" noProof="0" dirty="0" smtClean="0">
                <a:ln>
                  <a:noFill/>
                </a:ln>
                <a:solidFill>
                  <a:schemeClr val="accent1">
                    <a:lumMod val="50000"/>
                  </a:schemeClr>
                </a:solidFill>
                <a:effectLst/>
                <a:uLnTx/>
                <a:uFillTx/>
                <a:latin typeface="Corbel"/>
                <a:ea typeface="+mj-ea"/>
                <a:cs typeface="Tahoma" panose="020B0604030504040204" pitchFamily="34" charset="0"/>
              </a:rPr>
              <a:t> والأسود لعنصر الكرسى كأحد عناصر</a:t>
            </a:r>
            <a: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a:t>
            </a:r>
            <a:b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br>
            <a: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الطبيعة الصامتة </a:t>
            </a:r>
            <a:br>
              <a:rPr kumimoji="0" lang="ar-EG" sz="36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br>
            <a:endParaRPr kumimoji="0" lang="en-US" sz="3600" b="0" i="0" u="none" strike="noStrike" kern="0" cap="none" spc="0" normalizeH="0" baseline="0" noProof="0" dirty="0" smtClean="0">
              <a:ln>
                <a:noFill/>
              </a:ln>
              <a:solidFill>
                <a:schemeClr val="accent1">
                  <a:lumMod val="50000"/>
                </a:schemeClr>
              </a:solidFill>
              <a:effectLst/>
              <a:uLnTx/>
              <a:uFillTx/>
            </a:endParaRPr>
          </a:p>
        </p:txBody>
      </p:sp>
    </p:spTree>
    <p:extLst>
      <p:ext uri="{BB962C8B-B14F-4D97-AF65-F5344CB8AC3E}">
        <p14:creationId xmlns:p14="http://schemas.microsoft.com/office/powerpoint/2010/main" val="2641757915"/>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77817"/>
            <a:ext cx="9144000" cy="6858000"/>
          </a:xfrm>
          <a:prstGeom prst="rect">
            <a:avLst/>
          </a:prstGeom>
          <a:noFill/>
        </p:spPr>
      </p:pic>
      <p:sp>
        <p:nvSpPr>
          <p:cNvPr id="7" name="Rectangle 6"/>
          <p:cNvSpPr/>
          <p:nvPr/>
        </p:nvSpPr>
        <p:spPr>
          <a:xfrm>
            <a:off x="1028700" y="2070834"/>
            <a:ext cx="7772400" cy="120032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0" dirty="0" smtClean="0">
                <a:solidFill>
                  <a:schemeClr val="accent1">
                    <a:lumMod val="50000"/>
                  </a:schemeClr>
                </a:solidFill>
                <a:latin typeface="Arial" panose="020B0604020202020204" pitchFamily="34" charset="0"/>
                <a:ea typeface="+mj-ea"/>
              </a:rPr>
              <a:t>نماذج</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لدراسات </a:t>
            </a:r>
            <a:r>
              <a:rPr lang="ar-EG" sz="2400" b="1" kern="0" dirty="0" smtClean="0">
                <a:solidFill>
                  <a:schemeClr val="accent1">
                    <a:lumMod val="50000"/>
                  </a:schemeClr>
                </a:solidFill>
                <a:latin typeface="Arial" panose="020B0604020202020204" pitchFamily="34" charset="0"/>
                <a:ea typeface="+mj-ea"/>
              </a:rPr>
              <a:t>رسم منظور</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عنصر</a:t>
            </a:r>
            <a:r>
              <a:rPr kumimoji="0" lang="ar-EG" sz="2400" b="1" i="0" u="none" strike="noStrike" kern="0" cap="none" spc="0" normalizeH="0" noProof="0" dirty="0" smtClean="0">
                <a:ln>
                  <a:noFill/>
                </a:ln>
                <a:solidFill>
                  <a:schemeClr val="accent1">
                    <a:lumMod val="50000"/>
                  </a:schemeClr>
                </a:solidFill>
                <a:effectLst/>
                <a:uLnTx/>
                <a:uFillTx/>
                <a:latin typeface="Arial" panose="020B0604020202020204" pitchFamily="34" charset="0"/>
                <a:ea typeface="+mj-ea"/>
              </a:rPr>
              <a:t> الكرسى </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بأقلام الرصاص بوضعيات</a:t>
            </a:r>
            <a:r>
              <a:rPr kumimoji="0" lang="ar-EG" sz="2400" b="1" i="0" u="none" strike="noStrike" kern="0" cap="none" spc="0" normalizeH="0" noProof="0" dirty="0" smtClean="0">
                <a:ln>
                  <a:noFill/>
                </a:ln>
                <a:solidFill>
                  <a:schemeClr val="accent1">
                    <a:lumMod val="50000"/>
                  </a:schemeClr>
                </a:solidFill>
                <a:effectLst/>
                <a:uLnTx/>
                <a:uFillTx/>
                <a:latin typeface="Arial" panose="020B0604020202020204" pitchFamily="34" charset="0"/>
                <a:ea typeface="+mj-ea"/>
              </a:rPr>
              <a:t> وزوايا وأشكال مختلفة</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  </a:t>
            </a:r>
            <a:b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br>
            <a:endParaRPr kumimoji="0" lang="en-US" sz="2400" b="1" i="0" u="none" strike="noStrike" kern="0" cap="none" spc="0" normalizeH="0" baseline="0" noProof="0" dirty="0" smtClean="0">
              <a:ln>
                <a:noFill/>
              </a:ln>
              <a:solidFill>
                <a:schemeClr val="accent1">
                  <a:lumMod val="50000"/>
                </a:schemeClr>
              </a:solidFill>
              <a:effectLst/>
              <a:uLnTx/>
              <a:uFillTx/>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157" y="3315911"/>
            <a:ext cx="3581400" cy="2477938"/>
          </a:xfrm>
          <a:prstGeom prst="rect">
            <a:avLst/>
          </a:prstGeom>
          <a:ln>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3293728"/>
            <a:ext cx="3655515" cy="2522305"/>
          </a:xfrm>
          <a:prstGeom prst="rect">
            <a:avLst/>
          </a:prstGeom>
        </p:spPr>
      </p:pic>
    </p:spTree>
    <p:extLst>
      <p:ext uri="{BB962C8B-B14F-4D97-AF65-F5344CB8AC3E}">
        <p14:creationId xmlns:p14="http://schemas.microsoft.com/office/powerpoint/2010/main" val="1184769754"/>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256" y="2451201"/>
            <a:ext cx="2326435" cy="3583699"/>
          </a:xfrm>
          <a:prstGeom prst="rect">
            <a:avLst/>
          </a:prstGeom>
          <a:ln>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49" y="2438400"/>
            <a:ext cx="2494847" cy="3583699"/>
          </a:xfrm>
          <a:prstGeom prst="rect">
            <a:avLst/>
          </a:prstGeom>
          <a:ln>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451" y="2438400"/>
            <a:ext cx="2343055" cy="3609302"/>
          </a:xfrm>
          <a:prstGeom prst="rect">
            <a:avLst/>
          </a:prstGeom>
          <a:ln>
            <a:solidFill>
              <a:schemeClr val="accent1"/>
            </a:solidFill>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480" y="2037164"/>
            <a:ext cx="3226120" cy="4235829"/>
          </a:xfrm>
          <a:prstGeom prst="rect">
            <a:avLst/>
          </a:prstGeom>
          <a:ln>
            <a:solidFill>
              <a:schemeClr val="accent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037165"/>
            <a:ext cx="3543217" cy="4235829"/>
          </a:xfrm>
          <a:prstGeom prst="rect">
            <a:avLst/>
          </a:prstGeom>
          <a:ln>
            <a:solidFill>
              <a:schemeClr val="accent1"/>
            </a:solidFill>
          </a:ln>
        </p:spPr>
      </p:pic>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429000" y="1572052"/>
            <a:ext cx="5198660" cy="83099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ثانياً : دراسة بالأبيض والأسود </a:t>
            </a:r>
            <a:r>
              <a:rPr lang="ar-EG" sz="2400" b="1" kern="0" dirty="0" smtClean="0">
                <a:solidFill>
                  <a:schemeClr val="accent1">
                    <a:lumMod val="50000"/>
                  </a:schemeClr>
                </a:solidFill>
                <a:latin typeface="Arial" panose="020B0604020202020204" pitchFamily="34" charset="0"/>
                <a:ea typeface="+mj-ea"/>
              </a:rPr>
              <a:t>لعنصر الكرسى بزوايا وأشكال مختلفة </a:t>
            </a:r>
            <a:r>
              <a:rPr kumimoji="0" lang="ar-EG" sz="2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ea typeface="+mj-ea"/>
              </a:rPr>
              <a:t>: </a:t>
            </a:r>
            <a:endParaRPr kumimoji="0" lang="en-US" sz="2400" b="1" i="0" u="none" strike="noStrike" kern="0" cap="none" spc="0" normalizeH="0" baseline="0" noProof="0" dirty="0" smtClean="0">
              <a:ln>
                <a:noFill/>
              </a:ln>
              <a:solidFill>
                <a:schemeClr val="accent1">
                  <a:lumMod val="50000"/>
                </a:schemeClr>
              </a:solidFill>
              <a:effectLst/>
              <a:uLnTx/>
              <a:uFillTx/>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697" y="2770268"/>
            <a:ext cx="2257402" cy="3321235"/>
          </a:xfrm>
          <a:prstGeom prst="rect">
            <a:avLst/>
          </a:prstGeom>
          <a:ln>
            <a:solidFill>
              <a:schemeClr val="accent1"/>
            </a:solid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13091"/>
            <a:ext cx="2131308" cy="3324647"/>
          </a:xfrm>
          <a:prstGeom prst="rect">
            <a:avLst/>
          </a:prstGeom>
          <a:ln>
            <a:solidFill>
              <a:schemeClr val="accent1"/>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209" y="3116556"/>
            <a:ext cx="2204156" cy="3324647"/>
          </a:xfrm>
          <a:prstGeom prst="rect">
            <a:avLst/>
          </a:prstGeom>
          <a:ln>
            <a:solidFill>
              <a:schemeClr val="accent1"/>
            </a:solidFill>
          </a:ln>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58" y="2956730"/>
            <a:ext cx="2225760" cy="2774145"/>
          </a:xfrm>
          <a:prstGeom prst="rect">
            <a:avLst/>
          </a:prstGeom>
          <a:ln>
            <a:solidFill>
              <a:schemeClr val="accent1"/>
            </a:solidFill>
          </a:ln>
        </p:spPr>
      </p:pic>
    </p:spTree>
  </p:cSld>
  <p:clrMapOvr>
    <a:masterClrMapping/>
  </p:clrMapOvr>
  <p:transition advTm="3000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3"/>
          <p:cNvPicPr>
            <a:picLocks noChangeAspect="1"/>
          </p:cNvPicPr>
          <p:nvPr/>
        </p:nvPicPr>
        <p:blipFill>
          <a:blip r:embed="rId3"/>
          <a:stretch>
            <a:fillRect/>
          </a:stretch>
        </p:blipFill>
        <p:spPr>
          <a:xfrm>
            <a:off x="3280536" y="2865437"/>
            <a:ext cx="2675849" cy="3125080"/>
          </a:xfrm>
          <a:prstGeom prst="rect">
            <a:avLst/>
          </a:prstGeom>
        </p:spPr>
      </p:pic>
      <p:pic>
        <p:nvPicPr>
          <p:cNvPr id="5" name="Picture 4"/>
          <p:cNvPicPr>
            <a:picLocks noChangeAspect="1"/>
          </p:cNvPicPr>
          <p:nvPr/>
        </p:nvPicPr>
        <p:blipFill>
          <a:blip r:embed="rId4"/>
          <a:stretch>
            <a:fillRect/>
          </a:stretch>
        </p:blipFill>
        <p:spPr>
          <a:xfrm>
            <a:off x="858083" y="2865437"/>
            <a:ext cx="2206953" cy="3125080"/>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6135534" y="2844708"/>
            <a:ext cx="2444708" cy="3145809"/>
          </a:xfrm>
          <a:prstGeom prst="rect">
            <a:avLst/>
          </a:prstGeom>
        </p:spPr>
      </p:pic>
    </p:spTree>
    <p:extLst>
      <p:ext uri="{BB962C8B-B14F-4D97-AF65-F5344CB8AC3E}">
        <p14:creationId xmlns:p14="http://schemas.microsoft.com/office/powerpoint/2010/main" val="1092413987"/>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p:cNvPicPr>
            <a:picLocks noChangeAspect="1"/>
          </p:cNvPicPr>
          <p:nvPr/>
        </p:nvPicPr>
        <p:blipFill>
          <a:blip r:embed="rId3"/>
          <a:stretch>
            <a:fillRect/>
          </a:stretch>
        </p:blipFill>
        <p:spPr>
          <a:xfrm>
            <a:off x="838200" y="2861770"/>
            <a:ext cx="2148417" cy="2864556"/>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6048807" y="2861770"/>
            <a:ext cx="2411391" cy="2869105"/>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3488717" y="2523723"/>
            <a:ext cx="2243522" cy="3188484"/>
          </a:xfrm>
          <a:prstGeom prst="rect">
            <a:avLst/>
          </a:prstGeom>
          <a:ln>
            <a:solidFill>
              <a:schemeClr val="accent1"/>
            </a:solidFill>
          </a:ln>
        </p:spPr>
      </p:pic>
    </p:spTree>
    <p:extLst>
      <p:ext uri="{BB962C8B-B14F-4D97-AF65-F5344CB8AC3E}">
        <p14:creationId xmlns:p14="http://schemas.microsoft.com/office/powerpoint/2010/main" val="743032585"/>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876300" y="2130425"/>
            <a:ext cx="7581900" cy="3933384"/>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ar-EG" sz="40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تدريب : </a:t>
            </a: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a:r>
            <a:b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b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بناءً على ما سبق : </a:t>
            </a:r>
            <a:b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b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قم بعمل دراسة ظل ونور باستخدام القلم الرصاص أو أقلام الفحم</a:t>
            </a:r>
            <a:r>
              <a:rPr kumimoji="0" lang="ar-EG" sz="2800" b="1" i="0" u="none" strike="noStrike" kern="0" cap="none" spc="0" normalizeH="0" noProof="0" dirty="0" smtClean="0">
                <a:ln>
                  <a:noFill/>
                </a:ln>
                <a:solidFill>
                  <a:schemeClr val="accent1">
                    <a:lumMod val="50000"/>
                  </a:schemeClr>
                </a:solidFill>
                <a:effectLst/>
                <a:uLnTx/>
                <a:uFillTx/>
                <a:latin typeface="Corbel"/>
                <a:ea typeface="+mj-ea"/>
                <a:cs typeface="Tahoma" panose="020B0604030504040204" pitchFamily="34" charset="0"/>
              </a:rPr>
              <a:t> لعنصر الكرسى-</a:t>
            </a: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 يوضع</a:t>
            </a:r>
            <a:r>
              <a:rPr kumimoji="0" lang="ar-EG" sz="2800" b="1" i="0" u="none" strike="noStrike" kern="0" cap="none" spc="0" normalizeH="0" noProof="0" dirty="0" smtClean="0">
                <a:ln>
                  <a:noFill/>
                </a:ln>
                <a:solidFill>
                  <a:schemeClr val="accent1">
                    <a:lumMod val="50000"/>
                  </a:schemeClr>
                </a:solidFill>
                <a:effectLst/>
                <a:uLnTx/>
                <a:uFillTx/>
                <a:latin typeface="Corbel"/>
                <a:ea typeface="+mj-ea"/>
                <a:cs typeface="Tahoma" panose="020B0604030504040204" pitchFamily="34" charset="0"/>
              </a:rPr>
              <a:t> </a:t>
            </a: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أمامك ، مع مراعاة الدقة فى </a:t>
            </a:r>
            <a:b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br>
            <a:r>
              <a:rPr kumimoji="0" lang="ar-EG" sz="2800" b="1" i="0" u="none" strike="noStrike" kern="0" cap="none" spc="0" normalizeH="0" baseline="0" noProof="0" dirty="0" smtClean="0">
                <a:ln>
                  <a:noFill/>
                </a:ln>
                <a:solidFill>
                  <a:schemeClr val="accent1">
                    <a:lumMod val="50000"/>
                  </a:schemeClr>
                </a:solidFill>
                <a:effectLst/>
                <a:uLnTx/>
                <a:uFillTx/>
                <a:latin typeface="Corbel"/>
                <a:ea typeface="+mj-ea"/>
                <a:cs typeface="Tahoma" panose="020B0604030504040204" pitchFamily="34" charset="0"/>
              </a:rPr>
              <a:t>إظهار تفاصيل العناصر باستخدام أحد تقنيات التظليل المختلفة ، والنسب بين أجزاء العنصر</a:t>
            </a:r>
            <a:endParaRPr kumimoji="0" lang="en-US" sz="2800" b="0" i="0" u="none" strike="noStrike" kern="0" cap="none" spc="0" normalizeH="0" baseline="0" noProof="0" dirty="0" smtClean="0">
              <a:ln>
                <a:noFill/>
              </a:ln>
              <a:solidFill>
                <a:schemeClr val="accent1">
                  <a:lumMod val="50000"/>
                </a:schemeClr>
              </a:solidFill>
              <a:effectLst/>
              <a:uLnTx/>
              <a:uFillTx/>
            </a:endParaRPr>
          </a:p>
        </p:txBody>
      </p:sp>
    </p:spTree>
    <p:extLst>
      <p:ext uri="{BB962C8B-B14F-4D97-AF65-F5344CB8AC3E}">
        <p14:creationId xmlns:p14="http://schemas.microsoft.com/office/powerpoint/2010/main" val="3514518911"/>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219200" y="2693995"/>
            <a:ext cx="7010399" cy="3388620"/>
          </a:xfrm>
          <a:prstGeom prst="rect">
            <a:avLst/>
          </a:prstGeom>
        </p:spPr>
        <p:txBody>
          <a:bodyPr wrap="square">
            <a:spAutoFit/>
          </a:bodyPr>
          <a:lstStyle/>
          <a:p>
            <a:pPr marL="342900" lvl="0" indent="-342900" algn="just">
              <a:buFont typeface="Simplified Arabic" panose="02020603050405020304" pitchFamily="18" charset="-78"/>
              <a:buChar char="-"/>
            </a:pPr>
            <a:r>
              <a:rPr lang="en-US" dirty="0">
                <a:latin typeface="Calibri" panose="020F0502020204030204" pitchFamily="34" charset="0"/>
                <a:ea typeface="Calibri" panose="020F0502020204030204" pitchFamily="34" charset="0"/>
                <a:cs typeface="+mj-cs"/>
              </a:rPr>
              <a:t>https://www.pinterest.com/pin/145593000426912739</a:t>
            </a:r>
            <a:r>
              <a:rPr lang="en-US" dirty="0" smtClean="0">
                <a:latin typeface="Calibri" panose="020F0502020204030204" pitchFamily="34" charset="0"/>
                <a:ea typeface="Calibri" panose="020F0502020204030204" pitchFamily="34" charset="0"/>
                <a:cs typeface="+mj-cs"/>
              </a:rPr>
              <a:t>/</a:t>
            </a:r>
            <a:endParaRPr lang="ar-EG" dirty="0" smtClean="0">
              <a:latin typeface="Calibri" panose="020F0502020204030204" pitchFamily="34" charset="0"/>
              <a:ea typeface="Calibri" panose="020F0502020204030204" pitchFamily="34" charset="0"/>
              <a:cs typeface="+mj-cs"/>
            </a:endParaRPr>
          </a:p>
          <a:p>
            <a:pPr marL="342900" lvl="0" indent="-342900" algn="just">
              <a:lnSpc>
                <a:spcPct val="90000"/>
              </a:lnSpc>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https://www.baianat.com/ar/books/sketching/sketching-fundmentals</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a:t>
            </a:r>
            <a:r>
              <a:rPr lang="en-US" dirty="0" smtClean="0">
                <a:latin typeface="Simplified Arabic" panose="02020603050405020304" pitchFamily="18" charset="-78"/>
                <a:ea typeface="Calibri" panose="020F0502020204030204" pitchFamily="34" charset="0"/>
                <a:cs typeface="+mj-cs"/>
              </a:rPr>
              <a:t>narisuem.com/risuem-karandashom-stul.html</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https://yandex.ru/collections/user/jig-ekaterina/zarisovki</a:t>
            </a:r>
            <a:r>
              <a:rPr lang="en-US" dirty="0" smtClean="0">
                <a:latin typeface="Simplified Arabic" panose="02020603050405020304" pitchFamily="18" charset="-78"/>
                <a:ea typeface="Calibri" panose="020F0502020204030204" pitchFamily="34" charset="0"/>
                <a:cs typeface="+mj-cs"/>
              </a:rPr>
              <a:t>/</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https://catalog.digitalarchives.tw/item/00/5a/bf/8c.html</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https://catalog.digitalarchives.tw/item/00/5a/bf/8b.html</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https://www.pinterest.com/pin/629096641669490898/</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https://www.pinterest.com/pin/281615782935473210/?d=t&amp;mt=signupOrPersonalizedLogin</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https://www.pinterest.com/pin/689191549212703541/</a:t>
            </a:r>
            <a:endParaRPr lang="en-US" sz="1400" dirty="0">
              <a:latin typeface="Calibri" panose="020F0502020204030204" pitchFamily="34" charset="0"/>
              <a:ea typeface="Calibri" panose="020F0502020204030204" pitchFamily="34" charset="0"/>
              <a:cs typeface="+mj-cs"/>
            </a:endParaRPr>
          </a:p>
          <a:p>
            <a:pPr marL="342900" marR="0" lvl="0" indent="-342900" algn="just">
              <a:lnSpc>
                <a:spcPct val="90000"/>
              </a:lnSpc>
              <a:spcBef>
                <a:spcPts val="0"/>
              </a:spcBef>
              <a:spcAft>
                <a:spcPts val="0"/>
              </a:spcAft>
              <a:buFont typeface="Simplified Arabic" panose="02020603050405020304" pitchFamily="18" charset="-78"/>
              <a:buChar char="-"/>
            </a:pPr>
            <a:r>
              <a:rPr lang="en-US" dirty="0">
                <a:latin typeface="Simplified Arabic" panose="02020603050405020304" pitchFamily="18" charset="-78"/>
                <a:ea typeface="Calibri" panose="020F0502020204030204" pitchFamily="34" charset="0"/>
                <a:cs typeface="+mj-cs"/>
              </a:rPr>
              <a:t>https://www.pinterest.com/pin/469289223656223097/</a:t>
            </a:r>
            <a:endParaRPr lang="en-US" sz="1400" dirty="0">
              <a:latin typeface="Calibri" panose="020F0502020204030204" pitchFamily="34" charset="0"/>
              <a:ea typeface="Calibri" panose="020F0502020204030204" pitchFamily="34" charset="0"/>
              <a:cs typeface="+mj-cs"/>
            </a:endParaRPr>
          </a:p>
          <a:p>
            <a:pPr algn="just">
              <a:lnSpc>
                <a:spcPct val="90000"/>
              </a:lnSpc>
            </a:pPr>
            <a:r>
              <a:rPr lang="ar-SA" dirty="0">
                <a:latin typeface="Calibri" panose="020F0502020204030204" pitchFamily="34" charset="0"/>
                <a:ea typeface="Calibri" panose="020F0502020204030204" pitchFamily="34" charset="0"/>
                <a:cs typeface="+mj-cs"/>
              </a:rPr>
              <a:t> </a:t>
            </a:r>
            <a:endParaRPr lang="en-US" sz="1400" dirty="0">
              <a:latin typeface="Calibri" panose="020F0502020204030204" pitchFamily="34" charset="0"/>
              <a:ea typeface="Calibri" panose="020F0502020204030204" pitchFamily="34" charset="0"/>
              <a:cs typeface="+mj-cs"/>
            </a:endParaRPr>
          </a:p>
          <a:p>
            <a:pPr marL="342900" lvl="0" indent="-342900" algn="just">
              <a:buFont typeface="Simplified Arabic" panose="02020603050405020304" pitchFamily="18" charset="-78"/>
              <a:buChar char="-"/>
            </a:pP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5562600" y="1676818"/>
            <a:ext cx="2438400" cy="523220"/>
          </a:xfrm>
          <a:prstGeom prst="rect">
            <a:avLst/>
          </a:prstGeom>
          <a:noFill/>
        </p:spPr>
        <p:txBody>
          <a:bodyPr wrap="square" rtlCol="0">
            <a:spAutoFit/>
          </a:bodyPr>
          <a:lstStyle/>
          <a:p>
            <a:pPr algn="r" rtl="1"/>
            <a:r>
              <a:rPr lang="ar-EG" sz="2800" b="1" dirty="0" smtClean="0">
                <a:solidFill>
                  <a:schemeClr val="accent1">
                    <a:lumMod val="50000"/>
                  </a:schemeClr>
                </a:solidFill>
              </a:rPr>
              <a:t>المراجع : </a:t>
            </a:r>
            <a:endParaRPr lang="en-US" sz="2800" b="1" dirty="0">
              <a:solidFill>
                <a:schemeClr val="accent1">
                  <a:lumMod val="50000"/>
                </a:schemeClr>
              </a:solidFill>
            </a:endParaRPr>
          </a:p>
        </p:txBody>
      </p:sp>
    </p:spTree>
    <p:extLst>
      <p:ext uri="{BB962C8B-B14F-4D97-AF65-F5344CB8AC3E}">
        <p14:creationId xmlns:p14="http://schemas.microsoft.com/office/powerpoint/2010/main" val="982479907"/>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1600200" y="3184951"/>
            <a:ext cx="6172200" cy="830997"/>
          </a:xfrm>
          <a:prstGeom prst="rect">
            <a:avLst/>
          </a:prstGeom>
        </p:spPr>
        <p:txBody>
          <a:bodyPr wrap="square">
            <a:spAutoFit/>
          </a:bodyPr>
          <a:lstStyle/>
          <a:p>
            <a:pPr algn="ctr">
              <a:lnSpc>
                <a:spcPct val="120000"/>
              </a:lnSpc>
              <a:defRPr/>
            </a:pPr>
            <a:r>
              <a:rPr lang="ar-EG" sz="4000" b="1" kern="0" dirty="0" smtClean="0">
                <a:solidFill>
                  <a:srgbClr val="4F81BD">
                    <a:lumMod val="50000"/>
                  </a:srgbClr>
                </a:solidFill>
                <a:latin typeface="Corbel"/>
                <a:cs typeface="Tahoma" panose="020B0604030504040204" pitchFamily="34" charset="0"/>
              </a:rPr>
              <a:t>مع تمنياتى بالتوفيق </a:t>
            </a:r>
            <a:endParaRPr lang="en-US" sz="2800" kern="0" dirty="0" smtClean="0">
              <a:solidFill>
                <a:srgbClr val="4F81BD">
                  <a:lumMod val="50000"/>
                </a:srgbClr>
              </a:solidFill>
            </a:endParaRPr>
          </a:p>
        </p:txBody>
      </p:sp>
    </p:spTree>
    <p:extLst>
      <p:ext uri="{BB962C8B-B14F-4D97-AF65-F5344CB8AC3E}">
        <p14:creationId xmlns:p14="http://schemas.microsoft.com/office/powerpoint/2010/main" val="2081524221"/>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066800" y="2286000"/>
            <a:ext cx="7391400" cy="3804118"/>
          </a:xfrm>
          <a:prstGeom prst="rect">
            <a:avLst/>
          </a:prstGeom>
        </p:spPr>
        <p:txBody>
          <a:bodyPr wrap="square">
            <a:spAutoFit/>
          </a:bodyPr>
          <a:lstStyle/>
          <a:p>
            <a:pPr algn="just" rtl="1">
              <a:lnSpc>
                <a:spcPct val="90000"/>
              </a:lnSpc>
            </a:pPr>
            <a:r>
              <a:rPr lang="ar-SA" sz="2000" b="1" dirty="0" smtClean="0">
                <a:solidFill>
                  <a:schemeClr val="accent6">
                    <a:lumMod val="50000"/>
                  </a:schemeClr>
                </a:solidFill>
                <a:latin typeface="Calibri" panose="020F0502020204030204" pitchFamily="34" charset="0"/>
                <a:ea typeface="Calibri" panose="020F0502020204030204" pitchFamily="34" charset="0"/>
              </a:rPr>
              <a:t> </a:t>
            </a:r>
            <a:r>
              <a:rPr lang="ar-SA" sz="2800" b="1" dirty="0" smtClean="0">
                <a:solidFill>
                  <a:schemeClr val="accent6">
                    <a:lumMod val="50000"/>
                  </a:schemeClr>
                </a:solidFill>
                <a:latin typeface="Calibri" panose="020F0502020204030204" pitchFamily="34" charset="0"/>
                <a:ea typeface="Calibri" panose="020F0502020204030204" pitchFamily="34" charset="0"/>
              </a:rPr>
              <a:t>المنظور</a:t>
            </a:r>
            <a:r>
              <a:rPr lang="ar-EG" sz="2800" b="1" dirty="0" smtClean="0">
                <a:solidFill>
                  <a:schemeClr val="accent6">
                    <a:lumMod val="50000"/>
                  </a:schemeClr>
                </a:solidFill>
                <a:latin typeface="Calibri" panose="020F0502020204030204" pitchFamily="34" charset="0"/>
                <a:ea typeface="Calibri" panose="020F0502020204030204" pitchFamily="34" charset="0"/>
              </a:rPr>
              <a:t> :</a:t>
            </a:r>
            <a:endParaRPr lang="en-US" sz="2800" b="1"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latin typeface="Calibri" panose="020F0502020204030204" pitchFamily="34" charset="0"/>
                <a:ea typeface="Calibri" panose="020F0502020204030204" pitchFamily="34" charset="0"/>
              </a:rPr>
              <a:t> </a:t>
            </a:r>
            <a:r>
              <a:rPr lang="ar-SA" sz="2000" b="1" dirty="0" smtClean="0">
                <a:latin typeface="Calibri" panose="020F0502020204030204" pitchFamily="34" charset="0"/>
                <a:ea typeface="Calibri" panose="020F0502020204030204" pitchFamily="34" charset="0"/>
              </a:rPr>
              <a:t> </a:t>
            </a:r>
            <a:r>
              <a:rPr lang="ar-SA" sz="2000" b="1" dirty="0">
                <a:solidFill>
                  <a:schemeClr val="accent1">
                    <a:lumMod val="50000"/>
                  </a:schemeClr>
                </a:solidFill>
                <a:latin typeface="Calibri" panose="020F0502020204030204" pitchFamily="34" charset="0"/>
                <a:ea typeface="Calibri" panose="020F0502020204030204" pitchFamily="34" charset="0"/>
              </a:rPr>
              <a:t>هو تقنية رسم هندسية تستخدم لإضافة البعد والعمق </a:t>
            </a:r>
            <a:r>
              <a:rPr lang="ar-SA" sz="2000" b="1" dirty="0" smtClean="0">
                <a:solidFill>
                  <a:schemeClr val="accent1">
                    <a:lumMod val="50000"/>
                  </a:schemeClr>
                </a:solidFill>
                <a:latin typeface="Calibri" panose="020F0502020204030204" pitchFamily="34" charset="0"/>
                <a:ea typeface="Calibri" panose="020F0502020204030204" pitchFamily="34" charset="0"/>
              </a:rPr>
              <a:t>(</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الرسومات </a:t>
            </a:r>
            <a:r>
              <a:rPr lang="ar-SA" sz="2000" b="1" dirty="0">
                <a:solidFill>
                  <a:schemeClr val="accent1">
                    <a:lumMod val="50000"/>
                  </a:schemeClr>
                </a:solidFill>
                <a:latin typeface="Calibri" panose="020F0502020204030204" pitchFamily="34" charset="0"/>
                <a:ea typeface="Calibri" panose="020F0502020204030204" pitchFamily="34" charset="0"/>
              </a:rPr>
              <a:t>ثلاثية </a:t>
            </a:r>
            <a:r>
              <a:rPr lang="ar-SA" sz="2000" b="1" dirty="0" smtClean="0">
                <a:solidFill>
                  <a:schemeClr val="accent1">
                    <a:lumMod val="50000"/>
                  </a:schemeClr>
                </a:solidFill>
                <a:latin typeface="Calibri" panose="020F0502020204030204" pitchFamily="34" charset="0"/>
                <a:ea typeface="Calibri" panose="020F0502020204030204" pitchFamily="34" charset="0"/>
              </a:rPr>
              <a:t>الأبعاد</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a:solidFill>
                  <a:schemeClr val="accent1">
                    <a:lumMod val="50000"/>
                  </a:schemeClr>
                </a:solidFill>
                <a:latin typeface="Calibri" panose="020F0502020204030204" pitchFamily="34" charset="0"/>
                <a:ea typeface="Calibri" panose="020F0502020204030204" pitchFamily="34" charset="0"/>
              </a:rPr>
              <a:t>إلى الأعمال الفنية المسطحة </a:t>
            </a:r>
            <a:r>
              <a:rPr lang="ar-SA" sz="2000" b="1" dirty="0" smtClean="0">
                <a:solidFill>
                  <a:schemeClr val="accent1">
                    <a:lumMod val="50000"/>
                  </a:schemeClr>
                </a:solidFill>
                <a:latin typeface="Calibri" panose="020F0502020204030204" pitchFamily="34" charset="0"/>
                <a:ea typeface="Calibri" panose="020F0502020204030204" pitchFamily="34" charset="0"/>
              </a:rPr>
              <a:t>(</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الرسومات </a:t>
            </a:r>
            <a:r>
              <a:rPr lang="ar-SA" sz="2000" b="1" dirty="0">
                <a:solidFill>
                  <a:schemeClr val="accent1">
                    <a:lumMod val="50000"/>
                  </a:schemeClr>
                </a:solidFill>
                <a:latin typeface="Calibri" panose="020F0502020204030204" pitchFamily="34" charset="0"/>
                <a:ea typeface="Calibri" panose="020F0502020204030204" pitchFamily="34" charset="0"/>
              </a:rPr>
              <a:t>ثنائية </a:t>
            </a:r>
            <a:r>
              <a:rPr lang="ar-SA" sz="2000" b="1" dirty="0" smtClean="0">
                <a:solidFill>
                  <a:schemeClr val="accent1">
                    <a:lumMod val="50000"/>
                  </a:schemeClr>
                </a:solidFill>
                <a:latin typeface="Calibri" panose="020F0502020204030204" pitchFamily="34" charset="0"/>
                <a:ea typeface="Calibri" panose="020F0502020204030204" pitchFamily="34" charset="0"/>
              </a:rPr>
              <a:t>الأبعاد</a:t>
            </a:r>
            <a:r>
              <a:rPr lang="ar-EG" sz="2000" b="1" dirty="0">
                <a:solidFill>
                  <a:schemeClr val="accent1">
                    <a:lumMod val="50000"/>
                  </a:schemeClr>
                </a:solidFill>
                <a:latin typeface="Calibri" panose="020F0502020204030204" pitchFamily="34" charset="0"/>
                <a:ea typeface="Calibri" panose="020F0502020204030204" pitchFamily="34" charset="0"/>
              </a:rPr>
              <a:t> </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p>
          <a:p>
            <a:pPr algn="just" rtl="1">
              <a:lnSpc>
                <a:spcPct val="90000"/>
              </a:lnSpc>
            </a:pPr>
            <a:endParaRPr lang="en-US" sz="2000" b="1"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smtClean="0">
                <a:solidFill>
                  <a:schemeClr val="accent1">
                    <a:lumMod val="50000"/>
                  </a:schemeClr>
                </a:solidFill>
                <a:latin typeface="Calibri" panose="020F0502020204030204" pitchFamily="34" charset="0"/>
                <a:ea typeface="Calibri" panose="020F0502020204030204" pitchFamily="34" charset="0"/>
              </a:rPr>
              <a:t>ويرجع </a:t>
            </a:r>
            <a:r>
              <a:rPr lang="ar-SA" sz="2000" b="1" dirty="0">
                <a:solidFill>
                  <a:schemeClr val="accent1">
                    <a:lumMod val="50000"/>
                  </a:schemeClr>
                </a:solidFill>
                <a:latin typeface="Calibri" panose="020F0502020204030204" pitchFamily="34" charset="0"/>
                <a:ea typeface="Calibri" panose="020F0502020204030204" pitchFamily="34" charset="0"/>
              </a:rPr>
              <a:t>الفضل الأول لإكتشاف نظرية المنظور إلى فيليبو برونليسكي، ولكن استخدمت قواعد المنظور في لوحات أكثر شهرة من قبل فنانين آخرين مثل ليوناردو دافينشي و بييرو ديلا فرانشيسكا، ويمكنك أن ترى المنظور في مشاهد كثيرة من حولك</a:t>
            </a:r>
            <a:r>
              <a:rPr lang="ar-SA" sz="2000" b="1" dirty="0" smtClean="0">
                <a:solidFill>
                  <a:schemeClr val="accent1">
                    <a:lumMod val="50000"/>
                  </a:schemeClr>
                </a:solidFill>
                <a:latin typeface="Calibri" panose="020F0502020204030204" pitchFamily="34" charset="0"/>
                <a:ea typeface="Calibri" panose="020F0502020204030204" pitchFamily="34" charset="0"/>
              </a:rPr>
              <a:t>.</a:t>
            </a:r>
            <a:endParaRPr lang="ar-EG" sz="2000" b="1" dirty="0" smtClean="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endParaRPr lang="en-US" sz="2000" b="1"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000" b="1" dirty="0">
                <a:solidFill>
                  <a:schemeClr val="accent1">
                    <a:lumMod val="50000"/>
                  </a:schemeClr>
                </a:solidFill>
                <a:latin typeface="Calibri" panose="020F0502020204030204" pitchFamily="34" charset="0"/>
                <a:ea typeface="Calibri" panose="020F0502020204030204" pitchFamily="34" charset="0"/>
              </a:rPr>
              <a:t>ويعتمد الرسم ثلاثي الأبعاد علي المنظور ( </a:t>
            </a:r>
            <a:r>
              <a:rPr lang="en-US" sz="2000" b="1" dirty="0">
                <a:solidFill>
                  <a:schemeClr val="accent1">
                    <a:lumMod val="50000"/>
                  </a:schemeClr>
                </a:solidFill>
                <a:latin typeface="Simplified Arabic" panose="02020603050405020304" pitchFamily="18" charset="-78"/>
                <a:ea typeface="Calibri" panose="020F0502020204030204" pitchFamily="34" charset="0"/>
              </a:rPr>
              <a:t>PERSPECTIVE</a:t>
            </a:r>
            <a:r>
              <a:rPr lang="ar-SA" sz="2000" b="1" dirty="0">
                <a:solidFill>
                  <a:schemeClr val="accent1">
                    <a:lumMod val="50000"/>
                  </a:schemeClr>
                </a:solidFill>
                <a:latin typeface="Calibri" panose="020F0502020204030204" pitchFamily="34" charset="0"/>
                <a:ea typeface="Calibri" panose="020F0502020204030204" pitchFamily="34" charset="0"/>
              </a:rPr>
              <a:t> ) كليا، والمقصود بالمنظور هو تمثيل الأجسام المرئية على سطح منبسط </a:t>
            </a:r>
            <a:r>
              <a:rPr lang="ar-SA" sz="2000" b="1" dirty="0" smtClean="0">
                <a:solidFill>
                  <a:schemeClr val="accent1">
                    <a:lumMod val="50000"/>
                  </a:schemeClr>
                </a:solidFill>
                <a:latin typeface="Calibri" panose="020F0502020204030204" pitchFamily="34" charset="0"/>
                <a:ea typeface="Calibri" panose="020F0502020204030204" pitchFamily="34" charset="0"/>
              </a:rPr>
              <a:t>(</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اللوحة</a:t>
            </a:r>
            <a:r>
              <a:rPr lang="ar-EG"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smtClean="0">
                <a:solidFill>
                  <a:schemeClr val="accent1">
                    <a:lumMod val="50000"/>
                  </a:schemeClr>
                </a:solidFill>
                <a:latin typeface="Calibri" panose="020F0502020204030204" pitchFamily="34" charset="0"/>
                <a:ea typeface="Calibri" panose="020F0502020204030204" pitchFamily="34" charset="0"/>
              </a:rPr>
              <a:t>) </a:t>
            </a:r>
            <a:r>
              <a:rPr lang="ar-SA" sz="2000" b="1" dirty="0">
                <a:solidFill>
                  <a:schemeClr val="accent1">
                    <a:lumMod val="50000"/>
                  </a:schemeClr>
                </a:solidFill>
                <a:latin typeface="Calibri" panose="020F0502020204030204" pitchFamily="34" charset="0"/>
                <a:ea typeface="Calibri" panose="020F0502020204030204" pitchFamily="34" charset="0"/>
              </a:rPr>
              <a:t>لتظهر كما تبدو لعين الشخص الناظر في وضع معين وعلى بعد معين، و ليس كما تكون في الواقع، ولذلك وضع الورقة بالنسبة للشخص الذي يرسم يجب أن تكون في وضع افقي فالمنظور هو مجال رؤية الشخص الناظر للشئ.</a:t>
            </a:r>
            <a:endParaRPr lang="en-US" sz="2000" b="1"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4053485"/>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689811" y="2365100"/>
            <a:ext cx="7772400" cy="4081117"/>
          </a:xfrm>
          <a:prstGeom prst="rect">
            <a:avLst/>
          </a:prstGeom>
        </p:spPr>
        <p:txBody>
          <a:bodyPr wrap="square">
            <a:spAutoFit/>
          </a:bodyPr>
          <a:lstStyle/>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فالمنظور ليس فقط لإظهار بعد ثالث للرسم ولكنه ايضا يستخدم لبيان بعد أو قرب العناصرعن عين الناظر حيث يظهر ذلك بوضوح في المثال </a:t>
            </a:r>
            <a:r>
              <a:rPr lang="ar-SA" sz="2400" dirty="0" smtClean="0">
                <a:solidFill>
                  <a:schemeClr val="accent1">
                    <a:lumMod val="50000"/>
                  </a:schemeClr>
                </a:solidFill>
                <a:latin typeface="Calibri" panose="020F0502020204030204" pitchFamily="34" charset="0"/>
                <a:ea typeface="Calibri" panose="020F0502020204030204" pitchFamily="34" charset="0"/>
              </a:rPr>
              <a:t>التالي</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a:t>
            </a:r>
            <a:r>
              <a:rPr lang="ar-EG" sz="2400" dirty="0" smtClean="0">
                <a:solidFill>
                  <a:schemeClr val="accent1">
                    <a:lumMod val="50000"/>
                  </a:schemeClr>
                </a:solidFill>
                <a:latin typeface="Calibri" panose="020F0502020204030204" pitchFamily="34" charset="0"/>
                <a:ea typeface="Calibri" panose="020F0502020204030204" pitchFamily="34" charset="0"/>
              </a:rPr>
              <a:t> </a:t>
            </a:r>
          </a:p>
          <a:p>
            <a:pPr algn="just" rtl="1">
              <a:lnSpc>
                <a:spcPct val="90000"/>
              </a:lnSpc>
            </a:pPr>
            <a:r>
              <a:rPr lang="ar-EG" sz="2400" dirty="0" smtClean="0">
                <a:solidFill>
                  <a:schemeClr val="accent1">
                    <a:lumMod val="50000"/>
                  </a:schemeClr>
                </a:solidFill>
                <a:latin typeface="Calibri" panose="020F0502020204030204" pitchFamily="34" charset="0"/>
                <a:ea typeface="Calibri" panose="020F0502020204030204" pitchFamily="34" charset="0"/>
              </a:rPr>
              <a:t>شكل (1)</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فالشكل في الصور التالية اسطواني ولكن عين الناظر تري الجزء الدائري منه فقط بسبب زاوية الرؤية فيظهر فى النهاية على شكل </a:t>
            </a:r>
            <a:r>
              <a:rPr lang="ar-SA" sz="2400" dirty="0" smtClean="0">
                <a:solidFill>
                  <a:schemeClr val="accent1">
                    <a:lumMod val="50000"/>
                  </a:schemeClr>
                </a:solidFill>
                <a:latin typeface="Calibri" panose="020F0502020204030204" pitchFamily="34" charset="0"/>
                <a:ea typeface="Calibri" panose="020F0502020204030204" pitchFamily="34" charset="0"/>
              </a:rPr>
              <a:t>دائرة</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a:solidFill>
                  <a:schemeClr val="accent1">
                    <a:lumMod val="50000"/>
                  </a:schemeClr>
                </a:solidFill>
                <a:latin typeface="Calibri" panose="020F0502020204030204" pitchFamily="34" charset="0"/>
                <a:ea typeface="Calibri" panose="020F0502020204030204" pitchFamily="34" charset="0"/>
              </a:rPr>
              <a:t>وكذلك القلم فهو يبدو كدائرة صغيرة سوداء، لانه في وضع أفقي تماما بالنسبة للناظر إليه، ولكن مع إمالة زاوية الرؤية قليلا، يظهر الشكل الخاص بالقلم بشكل </a:t>
            </a:r>
            <a:r>
              <a:rPr lang="ar-SA" sz="2400" dirty="0" smtClean="0">
                <a:solidFill>
                  <a:schemeClr val="accent1">
                    <a:lumMod val="50000"/>
                  </a:schemeClr>
                </a:solidFill>
                <a:latin typeface="Calibri" panose="020F0502020204030204" pitchFamily="34" charset="0"/>
                <a:ea typeface="Calibri" panose="020F0502020204030204" pitchFamily="34" charset="0"/>
              </a:rPr>
              <a:t>أوضح</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a:t>
            </a:r>
            <a:r>
              <a:rPr lang="ar-SA" sz="2400" dirty="0">
                <a:latin typeface="Calibri" panose="020F0502020204030204" pitchFamily="34" charset="0"/>
                <a:ea typeface="Calibri" panose="020F0502020204030204" pitchFamily="34" charset="0"/>
                <a:cs typeface="Simplified Arabic" panose="02020603050405020304" pitchFamily="18" charset="-78"/>
              </a:rPr>
              <a:t> </a:t>
            </a:r>
            <a:endParaRPr lang="ar-EG" sz="24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90000"/>
              </a:lnSpc>
            </a:pPr>
            <a:endParaRPr lang="ar-EG" sz="24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90000"/>
              </a:lnSpc>
            </a:pPr>
            <a:r>
              <a:rPr lang="ar-SA" sz="2400" dirty="0" smtClean="0">
                <a:solidFill>
                  <a:schemeClr val="accent1">
                    <a:lumMod val="50000"/>
                  </a:schemeClr>
                </a:solidFill>
                <a:latin typeface="Calibri" panose="020F0502020204030204" pitchFamily="34" charset="0"/>
                <a:ea typeface="Calibri" panose="020F0502020204030204" pitchFamily="34" charset="0"/>
              </a:rPr>
              <a:t>وهناك </a:t>
            </a:r>
            <a:r>
              <a:rPr lang="ar-SA" sz="2400" dirty="0">
                <a:solidFill>
                  <a:schemeClr val="accent1">
                    <a:lumMod val="50000"/>
                  </a:schemeClr>
                </a:solidFill>
                <a:latin typeface="Calibri" panose="020F0502020204030204" pitchFamily="34" charset="0"/>
                <a:ea typeface="Calibri" panose="020F0502020204030204" pitchFamily="34" charset="0"/>
              </a:rPr>
              <a:t>أشياء تبدو أصغر من حجمها الطبيعى فى المنظور بسبب بعدها عن خط الأفق أو  مستوى الرؤية، فعلى سبيل المثال نرى شخص ما من على بعد يبدو أصغر من شخص قريب منك، على الرغم من انهم نفس الحجم </a:t>
            </a:r>
            <a:r>
              <a:rPr lang="ar-SA" sz="2400" dirty="0" smtClean="0">
                <a:solidFill>
                  <a:schemeClr val="accent1">
                    <a:lumMod val="50000"/>
                  </a:schemeClr>
                </a:solidFill>
                <a:latin typeface="Calibri" panose="020F0502020204030204" pitchFamily="34" charset="0"/>
                <a:ea typeface="Calibri" panose="020F0502020204030204" pitchFamily="34" charset="0"/>
              </a:rPr>
              <a:t>تقريبا.</a:t>
            </a:r>
            <a:r>
              <a:rPr lang="ar-EG" sz="2400" dirty="0" smtClean="0">
                <a:solidFill>
                  <a:schemeClr val="accent1">
                    <a:lumMod val="50000"/>
                  </a:schemeClr>
                </a:solidFill>
                <a:latin typeface="Calibri" panose="020F0502020204030204" pitchFamily="34" charset="0"/>
                <a:ea typeface="Calibri" panose="020F0502020204030204" pitchFamily="34" charset="0"/>
              </a:rPr>
              <a:t>شكل(2)</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endParaRPr lang="en-US" sz="24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32782982"/>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descr="C:\Users\Yasso\Desktop\أساسيات الرسم\66_1562435230058_tgdv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375" y="1905000"/>
            <a:ext cx="2536825" cy="3517583"/>
          </a:xfrm>
          <a:prstGeom prst="rect">
            <a:avLst/>
          </a:prstGeom>
          <a:noFill/>
          <a:ln>
            <a:solidFill>
              <a:srgbClr val="4F81BD"/>
            </a:solidFill>
          </a:ln>
        </p:spPr>
      </p:pic>
      <p:pic>
        <p:nvPicPr>
          <p:cNvPr id="4" name="Picture 3"/>
          <p:cNvPicPr>
            <a:picLocks noChangeAspect="1"/>
          </p:cNvPicPr>
          <p:nvPr/>
        </p:nvPicPr>
        <p:blipFill>
          <a:blip r:embed="rId4"/>
          <a:stretch>
            <a:fillRect/>
          </a:stretch>
        </p:blipFill>
        <p:spPr>
          <a:xfrm>
            <a:off x="949800" y="2819400"/>
            <a:ext cx="3904775" cy="2603183"/>
          </a:xfrm>
          <a:prstGeom prst="rect">
            <a:avLst/>
          </a:prstGeom>
        </p:spPr>
      </p:pic>
      <p:sp>
        <p:nvSpPr>
          <p:cNvPr id="7" name="TextBox 6"/>
          <p:cNvSpPr txBox="1"/>
          <p:nvPr/>
        </p:nvSpPr>
        <p:spPr>
          <a:xfrm>
            <a:off x="5791200" y="5791200"/>
            <a:ext cx="1828800" cy="369332"/>
          </a:xfrm>
          <a:prstGeom prst="rect">
            <a:avLst/>
          </a:prstGeom>
          <a:noFill/>
        </p:spPr>
        <p:txBody>
          <a:bodyPr wrap="square" rtlCol="0">
            <a:spAutoFit/>
          </a:bodyPr>
          <a:lstStyle/>
          <a:p>
            <a:pPr algn="ctr" rtl="1"/>
            <a:r>
              <a:rPr lang="ar-EG" dirty="0" smtClean="0">
                <a:solidFill>
                  <a:schemeClr val="accent1">
                    <a:lumMod val="50000"/>
                  </a:schemeClr>
                </a:solidFill>
              </a:rPr>
              <a:t>شكل (1)</a:t>
            </a:r>
            <a:endParaRPr lang="en-US" dirty="0">
              <a:solidFill>
                <a:schemeClr val="accent1">
                  <a:lumMod val="50000"/>
                </a:schemeClr>
              </a:solidFill>
            </a:endParaRPr>
          </a:p>
        </p:txBody>
      </p:sp>
      <p:sp>
        <p:nvSpPr>
          <p:cNvPr id="8" name="TextBox 7"/>
          <p:cNvSpPr txBox="1"/>
          <p:nvPr/>
        </p:nvSpPr>
        <p:spPr>
          <a:xfrm>
            <a:off x="1371600" y="5730875"/>
            <a:ext cx="2667000" cy="369332"/>
          </a:xfrm>
          <a:prstGeom prst="rect">
            <a:avLst/>
          </a:prstGeom>
          <a:noFill/>
        </p:spPr>
        <p:txBody>
          <a:bodyPr wrap="square" rtlCol="0">
            <a:spAutoFit/>
          </a:bodyPr>
          <a:lstStyle/>
          <a:p>
            <a:pPr algn="ctr" rtl="1"/>
            <a:r>
              <a:rPr lang="ar-EG" dirty="0" smtClean="0">
                <a:solidFill>
                  <a:schemeClr val="accent1">
                    <a:lumMod val="50000"/>
                  </a:schemeClr>
                </a:solidFill>
              </a:rPr>
              <a:t>شكل (2)</a:t>
            </a:r>
            <a:endParaRPr lang="en-US" dirty="0">
              <a:solidFill>
                <a:schemeClr val="accent1">
                  <a:lumMod val="50000"/>
                </a:schemeClr>
              </a:solidFill>
            </a:endParaRPr>
          </a:p>
        </p:txBody>
      </p:sp>
    </p:spTree>
    <p:extLst>
      <p:ext uri="{BB962C8B-B14F-4D97-AF65-F5344CB8AC3E}">
        <p14:creationId xmlns:p14="http://schemas.microsoft.com/office/powerpoint/2010/main" val="3869093011"/>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533400" y="2043500"/>
            <a:ext cx="8077200" cy="400110"/>
          </a:xfrm>
          <a:prstGeom prst="rect">
            <a:avLst/>
          </a:prstGeom>
        </p:spPr>
        <p:txBody>
          <a:bodyPr wrap="square">
            <a:spAutoFit/>
          </a:bodyPr>
          <a:lstStyle/>
          <a:p>
            <a:pPr algn="just" rtl="1"/>
            <a:r>
              <a:rPr lang="ar-EG" sz="2000" dirty="0" smtClean="0"/>
              <a:t> </a:t>
            </a:r>
            <a:endParaRPr lang="en-US" sz="2000" dirty="0"/>
          </a:p>
        </p:txBody>
      </p:sp>
      <p:sp>
        <p:nvSpPr>
          <p:cNvPr id="6" name="TextBox 5"/>
          <p:cNvSpPr txBox="1"/>
          <p:nvPr/>
        </p:nvSpPr>
        <p:spPr>
          <a:xfrm>
            <a:off x="5145206" y="4459546"/>
            <a:ext cx="2819400" cy="369332"/>
          </a:xfrm>
          <a:prstGeom prst="rect">
            <a:avLst/>
          </a:prstGeom>
          <a:noFill/>
        </p:spPr>
        <p:txBody>
          <a:bodyPr wrap="square" rtlCol="0">
            <a:spAutoFit/>
          </a:bodyPr>
          <a:lstStyle/>
          <a:p>
            <a:pPr algn="r"/>
            <a:endParaRPr lang="en-US" dirty="0"/>
          </a:p>
        </p:txBody>
      </p:sp>
      <p:sp>
        <p:nvSpPr>
          <p:cNvPr id="4" name="Rectangle 3"/>
          <p:cNvSpPr/>
          <p:nvPr/>
        </p:nvSpPr>
        <p:spPr>
          <a:xfrm>
            <a:off x="723900" y="2434264"/>
            <a:ext cx="7696200" cy="2903872"/>
          </a:xfrm>
          <a:prstGeom prst="rect">
            <a:avLst/>
          </a:prstGeom>
        </p:spPr>
        <p:txBody>
          <a:bodyPr wrap="square">
            <a:spAutoFit/>
          </a:bodyPr>
          <a:lstStyle/>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وهناك بعض المصطلحات الهامة التي تتكون منها شبكة المنظور:</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خط الأفق </a:t>
            </a:r>
            <a:r>
              <a:rPr lang="en-US" sz="2400" b="1" dirty="0">
                <a:solidFill>
                  <a:schemeClr val="accent6">
                    <a:lumMod val="50000"/>
                  </a:schemeClr>
                </a:solidFill>
                <a:latin typeface="Simplified Arabic" panose="02020603050405020304" pitchFamily="18" charset="-78"/>
                <a:ea typeface="Calibri" panose="020F0502020204030204" pitchFamily="34" charset="0"/>
              </a:rPr>
              <a:t>Horizon line</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هو الخط الفاصل بين السماء وسطح الأرض أو سطح البحر، ومن الناحية الفنية فإن خط الأفق يجب أن نراه منحنياً، ولكن منحنى الأرض واسع جدا بحيث لا يمكننا رؤيته بالعين المجردة</a:t>
            </a:r>
            <a:r>
              <a:rPr lang="ar-SA" sz="2400" dirty="0" smtClean="0">
                <a:solidFill>
                  <a:schemeClr val="accent1">
                    <a:lumMod val="50000"/>
                  </a:schemeClr>
                </a:solidFill>
                <a:latin typeface="Calibri" panose="020F0502020204030204" pitchFamily="34" charset="0"/>
                <a:ea typeface="Calibri" panose="020F0502020204030204" pitchFamily="34" charset="0"/>
              </a:rPr>
              <a:t>،</a:t>
            </a:r>
            <a:r>
              <a:rPr lang="ar-EG"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smtClean="0">
                <a:solidFill>
                  <a:schemeClr val="accent1">
                    <a:lumMod val="50000"/>
                  </a:schemeClr>
                </a:solidFill>
                <a:latin typeface="Calibri" panose="020F0502020204030204" pitchFamily="34" charset="0"/>
                <a:ea typeface="Calibri" panose="020F0502020204030204" pitchFamily="34" charset="0"/>
              </a:rPr>
              <a:t> </a:t>
            </a:r>
            <a:r>
              <a:rPr lang="ar-SA" sz="2400" dirty="0">
                <a:solidFill>
                  <a:schemeClr val="accent1">
                    <a:lumMod val="50000"/>
                  </a:schemeClr>
                </a:solidFill>
                <a:latin typeface="Calibri" panose="020F0502020204030204" pitchFamily="34" charset="0"/>
                <a:ea typeface="Calibri" panose="020F0502020204030204" pitchFamily="34" charset="0"/>
              </a:rPr>
              <a:t>ولذلك فإننا نرسمه على الورق خط مستقيم ونبدأ به لرسم شبكة المنظور</a:t>
            </a:r>
            <a:r>
              <a:rPr lang="ar-SA" sz="2400" dirty="0" smtClean="0">
                <a:solidFill>
                  <a:schemeClr val="accent1">
                    <a:lumMod val="50000"/>
                  </a:schemeClr>
                </a:solidFill>
                <a:latin typeface="Calibri" panose="020F0502020204030204" pitchFamily="34" charset="0"/>
                <a:ea typeface="Calibri" panose="020F0502020204030204" pitchFamily="34" charset="0"/>
              </a:rPr>
              <a:t>.</a:t>
            </a:r>
            <a:r>
              <a:rPr lang="ar-EG" sz="2400" dirty="0" smtClean="0">
                <a:solidFill>
                  <a:schemeClr val="accent1">
                    <a:lumMod val="50000"/>
                  </a:schemeClr>
                </a:solidFill>
                <a:latin typeface="Calibri" panose="020F0502020204030204" pitchFamily="34" charset="0"/>
                <a:ea typeface="Calibri" panose="020F0502020204030204" pitchFamily="34" charset="0"/>
              </a:rPr>
              <a:t> شكل (3) .</a:t>
            </a: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وهو يعبر عن مستوى عين المشاهد ويرتفع وينخفض على حسب ارتفاع أو انخفاض الناظر عن سطح </a:t>
            </a:r>
            <a:r>
              <a:rPr lang="ar-SA" sz="2400" dirty="0" smtClean="0">
                <a:solidFill>
                  <a:schemeClr val="accent1">
                    <a:lumMod val="50000"/>
                  </a:schemeClr>
                </a:solidFill>
                <a:latin typeface="Calibri" panose="020F0502020204030204" pitchFamily="34" charset="0"/>
                <a:ea typeface="Calibri" panose="020F0502020204030204" pitchFamily="34" charset="0"/>
              </a:rPr>
              <a:t>الأرض</a:t>
            </a:r>
            <a:r>
              <a:rPr lang="ar-EG" sz="2400" dirty="0" smtClean="0">
                <a:solidFill>
                  <a:schemeClr val="accent1">
                    <a:lumMod val="50000"/>
                  </a:schemeClr>
                </a:solidFill>
                <a:latin typeface="Calibri" panose="020F0502020204030204" pitchFamily="34" charset="0"/>
                <a:ea typeface="Calibri" panose="020F0502020204030204" pitchFamily="34" charset="0"/>
              </a:rPr>
              <a:t> . شكل (4) ، (5) .</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endParaRPr lang="en-US" sz="1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 name="Picture 7" descr="C:\Users\Yasso\Desktop\أساسيات الرسم\69_1562435478054_nzrdk4.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29034"/>
            <a:ext cx="3901841" cy="2381885"/>
          </a:xfrm>
          <a:prstGeom prst="rect">
            <a:avLst/>
          </a:prstGeom>
          <a:noFill/>
          <a:ln>
            <a:solidFill>
              <a:srgbClr val="4F81BD"/>
            </a:solidFill>
          </a:ln>
        </p:spPr>
      </p:pic>
      <p:pic>
        <p:nvPicPr>
          <p:cNvPr id="9" name="Picture 8" descr="C:\Users\Yasso\Desktop\أساسيات الرسم\68_1562435508657_rsotg.jpg"/>
          <p:cNvPicPr/>
          <p:nvPr/>
        </p:nvPicPr>
        <p:blipFill>
          <a:blip r:embed="rId4">
            <a:extLst>
              <a:ext uri="{28A0092B-C50C-407E-A947-70E740481C1C}">
                <a14:useLocalDpi xmlns:a14="http://schemas.microsoft.com/office/drawing/2010/main" val="0"/>
              </a:ext>
            </a:extLst>
          </a:blip>
          <a:srcRect/>
          <a:stretch>
            <a:fillRect/>
          </a:stretch>
        </p:blipFill>
        <p:spPr bwMode="auto">
          <a:xfrm>
            <a:off x="856602" y="2921758"/>
            <a:ext cx="3323306" cy="2189161"/>
          </a:xfrm>
          <a:prstGeom prst="rect">
            <a:avLst/>
          </a:prstGeom>
          <a:noFill/>
          <a:ln>
            <a:solidFill>
              <a:srgbClr val="4F81BD"/>
            </a:solidFill>
          </a:ln>
        </p:spPr>
      </p:pic>
      <p:sp>
        <p:nvSpPr>
          <p:cNvPr id="4" name="TextBox 3"/>
          <p:cNvSpPr txBox="1"/>
          <p:nvPr/>
        </p:nvSpPr>
        <p:spPr>
          <a:xfrm>
            <a:off x="5486400" y="5410200"/>
            <a:ext cx="1981200" cy="369332"/>
          </a:xfrm>
          <a:prstGeom prst="rect">
            <a:avLst/>
          </a:prstGeom>
          <a:noFill/>
        </p:spPr>
        <p:txBody>
          <a:bodyPr wrap="square" rtlCol="0">
            <a:spAutoFit/>
          </a:bodyPr>
          <a:lstStyle/>
          <a:p>
            <a:pPr algn="ctr"/>
            <a:r>
              <a:rPr lang="ar-EG" dirty="0" smtClean="0">
                <a:solidFill>
                  <a:schemeClr val="accent1">
                    <a:lumMod val="50000"/>
                  </a:schemeClr>
                </a:solidFill>
              </a:rPr>
              <a:t>شكل (3)</a:t>
            </a:r>
            <a:endParaRPr lang="en-US" dirty="0">
              <a:solidFill>
                <a:schemeClr val="accent1">
                  <a:lumMod val="50000"/>
                </a:schemeClr>
              </a:solidFill>
            </a:endParaRPr>
          </a:p>
        </p:txBody>
      </p:sp>
      <p:sp>
        <p:nvSpPr>
          <p:cNvPr id="5" name="TextBox 4"/>
          <p:cNvSpPr txBox="1"/>
          <p:nvPr/>
        </p:nvSpPr>
        <p:spPr>
          <a:xfrm>
            <a:off x="1752600" y="5410200"/>
            <a:ext cx="1524000" cy="369332"/>
          </a:xfrm>
          <a:prstGeom prst="rect">
            <a:avLst/>
          </a:prstGeom>
          <a:noFill/>
        </p:spPr>
        <p:txBody>
          <a:bodyPr wrap="square" rtlCol="0">
            <a:spAutoFit/>
          </a:bodyPr>
          <a:lstStyle/>
          <a:p>
            <a:pPr algn="ctr"/>
            <a:r>
              <a:rPr lang="ar-EG" dirty="0" smtClean="0">
                <a:solidFill>
                  <a:schemeClr val="accent1">
                    <a:lumMod val="50000"/>
                  </a:schemeClr>
                </a:solidFill>
              </a:rPr>
              <a:t>شكل (4)</a:t>
            </a:r>
            <a:endParaRPr lang="en-US" dirty="0">
              <a:solidFill>
                <a:schemeClr val="accent1">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5" descr="C:\Users\Yasso\Desktop\أساسيات الرسم\70_1562435583958_8zywh4h.jpg"/>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0425"/>
            <a:ext cx="4229100" cy="4048125"/>
          </a:xfrm>
          <a:prstGeom prst="rect">
            <a:avLst/>
          </a:prstGeom>
          <a:noFill/>
          <a:ln>
            <a:solidFill>
              <a:srgbClr val="4F81BD"/>
            </a:solidFill>
          </a:ln>
        </p:spPr>
      </p:pic>
      <p:sp>
        <p:nvSpPr>
          <p:cNvPr id="5" name="TextBox 4"/>
          <p:cNvSpPr txBox="1"/>
          <p:nvPr/>
        </p:nvSpPr>
        <p:spPr>
          <a:xfrm>
            <a:off x="1219200" y="3886200"/>
            <a:ext cx="2133600" cy="369332"/>
          </a:xfrm>
          <a:prstGeom prst="rect">
            <a:avLst/>
          </a:prstGeom>
          <a:noFill/>
        </p:spPr>
        <p:txBody>
          <a:bodyPr wrap="square" rtlCol="0">
            <a:spAutoFit/>
          </a:bodyPr>
          <a:lstStyle/>
          <a:p>
            <a:pPr algn="ctr"/>
            <a:r>
              <a:rPr lang="ar-EG" dirty="0" smtClean="0">
                <a:solidFill>
                  <a:schemeClr val="accent1">
                    <a:lumMod val="50000"/>
                  </a:schemeClr>
                </a:solidFill>
              </a:rPr>
              <a:t>شكل (5)</a:t>
            </a:r>
            <a:endParaRPr lang="en-US" dirty="0">
              <a:solidFill>
                <a:schemeClr val="accent1">
                  <a:lumMod val="50000"/>
                </a:schemeClr>
              </a:solidFill>
            </a:endParaRPr>
          </a:p>
        </p:txBody>
      </p:sp>
    </p:spTree>
    <p:extLst>
      <p:ext uri="{BB962C8B-B14F-4D97-AF65-F5344CB8AC3E}">
        <p14:creationId xmlns:p14="http://schemas.microsoft.com/office/powerpoint/2010/main" val="3470036492"/>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scontent-hbe1-1.xx.fbcdn.net/v/t1.15752-9/90608681_1559368444217449_1178646314305454080_n.jpg?_nc_cat=102&amp;_nc_sid=b96e70&amp;_nc_ohc=Y4n1w5rlLVkAX_eJE5X&amp;_nc_ht=scontent-hbe1-1.xx&amp;oh=2593a5e26cf399dc6f67f847407af68f&amp;oe=5E9A46F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609600" y="2337301"/>
            <a:ext cx="7924800" cy="3083921"/>
          </a:xfrm>
          <a:prstGeom prst="rect">
            <a:avLst/>
          </a:prstGeom>
        </p:spPr>
        <p:txBody>
          <a:bodyPr wrap="square">
            <a:spAutoFit/>
          </a:bodyPr>
          <a:lstStyle/>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نقطة التلاشي ( الفرار) </a:t>
            </a:r>
            <a:r>
              <a:rPr lang="en-US" sz="2400" b="1" dirty="0">
                <a:solidFill>
                  <a:schemeClr val="accent6">
                    <a:lumMod val="50000"/>
                  </a:schemeClr>
                </a:solidFill>
                <a:latin typeface="Simplified Arabic" panose="02020603050405020304" pitchFamily="18" charset="-78"/>
                <a:ea typeface="Calibri" panose="020F0502020204030204" pitchFamily="34" charset="0"/>
              </a:rPr>
              <a:t>The vanishing point</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هي نقطة أو مجموعة نقاط على خط الأفق تتجمع فيها خطوط التلاشي ( الفرار) ، و نبدأ برسم هذه الخطوط منها للمساعدة في تكوين شبكة المنظور.</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خطوط التلاشي ( الفرار ) </a:t>
            </a:r>
            <a:r>
              <a:rPr lang="en-US" sz="2400" b="1" dirty="0">
                <a:solidFill>
                  <a:schemeClr val="accent6">
                    <a:lumMod val="50000"/>
                  </a:schemeClr>
                </a:solidFill>
                <a:latin typeface="Simplified Arabic" panose="02020603050405020304" pitchFamily="18" charset="-78"/>
                <a:ea typeface="Calibri" panose="020F0502020204030204" pitchFamily="34" charset="0"/>
              </a:rPr>
              <a:t>The vanishing lines</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هي خطوط مستقيمة غير متوازية نبدأ رسمها من نقطة التلاشي (الفرار) ، وهي التي يتكون منها شبكة </a:t>
            </a:r>
            <a:r>
              <a:rPr lang="ar-SA" sz="2400" dirty="0" smtClean="0">
                <a:solidFill>
                  <a:schemeClr val="accent1">
                    <a:lumMod val="50000"/>
                  </a:schemeClr>
                </a:solidFill>
                <a:latin typeface="Calibri" panose="020F0502020204030204" pitchFamily="34" charset="0"/>
                <a:ea typeface="Calibri" panose="020F0502020204030204" pitchFamily="34" charset="0"/>
              </a:rPr>
              <a:t>المنظو</a:t>
            </a:r>
            <a:r>
              <a:rPr lang="ar-EG" sz="2400" dirty="0" smtClean="0">
                <a:solidFill>
                  <a:schemeClr val="accent1">
                    <a:lumMod val="50000"/>
                  </a:schemeClr>
                </a:solidFill>
                <a:latin typeface="Calibri" panose="020F0502020204030204" pitchFamily="34" charset="0"/>
                <a:ea typeface="Calibri" panose="020F0502020204030204" pitchFamily="34" charset="0"/>
              </a:rPr>
              <a:t>ر .</a:t>
            </a:r>
            <a:endParaRPr lang="en-US" sz="2400" dirty="0">
              <a:solidFill>
                <a:schemeClr val="accent1">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b="1" dirty="0">
                <a:solidFill>
                  <a:schemeClr val="accent6">
                    <a:lumMod val="50000"/>
                  </a:schemeClr>
                </a:solidFill>
                <a:latin typeface="Calibri" panose="020F0502020204030204" pitchFamily="34" charset="0"/>
                <a:ea typeface="Calibri" panose="020F0502020204030204" pitchFamily="34" charset="0"/>
              </a:rPr>
              <a:t>التداخل </a:t>
            </a:r>
            <a:r>
              <a:rPr lang="en-US" sz="2400" b="1" dirty="0">
                <a:solidFill>
                  <a:schemeClr val="accent6">
                    <a:lumMod val="50000"/>
                  </a:schemeClr>
                </a:solidFill>
                <a:latin typeface="Simplified Arabic" panose="02020603050405020304" pitchFamily="18" charset="-78"/>
                <a:ea typeface="Calibri" panose="020F0502020204030204" pitchFamily="34" charset="0"/>
              </a:rPr>
              <a:t>Overlapping</a:t>
            </a:r>
            <a:endParaRPr lang="en-US" sz="2400" dirty="0">
              <a:solidFill>
                <a:schemeClr val="accent6">
                  <a:lumMod val="50000"/>
                </a:schemeClr>
              </a:solidFill>
              <a:latin typeface="Calibri" panose="020F0502020204030204" pitchFamily="34" charset="0"/>
              <a:ea typeface="Calibri" panose="020F0502020204030204" pitchFamily="34" charset="0"/>
            </a:endParaRPr>
          </a:p>
          <a:p>
            <a:pPr algn="just" rtl="1">
              <a:lnSpc>
                <a:spcPct val="90000"/>
              </a:lnSpc>
            </a:pPr>
            <a:r>
              <a:rPr lang="ar-SA" sz="2400" dirty="0">
                <a:solidFill>
                  <a:schemeClr val="accent1">
                    <a:lumMod val="50000"/>
                  </a:schemeClr>
                </a:solidFill>
                <a:latin typeface="Calibri" panose="020F0502020204030204" pitchFamily="34" charset="0"/>
                <a:ea typeface="Calibri" panose="020F0502020204030204" pitchFamily="34" charset="0"/>
              </a:rPr>
              <a:t>التداخل طريقة بسيطة وسهلة لإظهار العمق فى الرسم، وهى تُظهر أى من العناصر موجود في الخلف وأيها موجود في </a:t>
            </a:r>
            <a:r>
              <a:rPr lang="ar-SA" sz="2400" dirty="0" smtClean="0">
                <a:solidFill>
                  <a:schemeClr val="accent1">
                    <a:lumMod val="50000"/>
                  </a:schemeClr>
                </a:solidFill>
                <a:latin typeface="Calibri" panose="020F0502020204030204" pitchFamily="34" charset="0"/>
                <a:ea typeface="Calibri" panose="020F0502020204030204" pitchFamily="34" charset="0"/>
              </a:rPr>
              <a:t>الأمام</a:t>
            </a:r>
            <a:r>
              <a:rPr lang="ar-EG" sz="2400" dirty="0" smtClean="0">
                <a:solidFill>
                  <a:schemeClr val="accent1">
                    <a:lumMod val="50000"/>
                  </a:schemeClr>
                </a:solidFill>
                <a:latin typeface="Calibri" panose="020F0502020204030204" pitchFamily="34" charset="0"/>
                <a:ea typeface="Calibri" panose="020F0502020204030204" pitchFamily="34" charset="0"/>
              </a:rPr>
              <a:t> . شكل (6)</a:t>
            </a:r>
            <a:endParaRPr lang="en-US" sz="24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2938598"/>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668</Words>
  <Application>Microsoft Office PowerPoint</Application>
  <PresentationFormat>On-screen Show (4:3)</PresentationFormat>
  <Paragraphs>77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Corbel</vt:lpstr>
      <vt:lpstr>Simplified Arabic</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dc:creator>
  <cp:lastModifiedBy>Yasso</cp:lastModifiedBy>
  <cp:revision>125</cp:revision>
  <dcterms:created xsi:type="dcterms:W3CDTF">2020-03-21T14:07:42Z</dcterms:created>
  <dcterms:modified xsi:type="dcterms:W3CDTF">2020-03-25T09:59:41Z</dcterms:modified>
</cp:coreProperties>
</file>