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93" r:id="rId3"/>
    <p:sldId id="258" r:id="rId4"/>
    <p:sldId id="306" r:id="rId5"/>
    <p:sldId id="304" r:id="rId6"/>
    <p:sldId id="307" r:id="rId7"/>
    <p:sldId id="309" r:id="rId8"/>
    <p:sldId id="305" r:id="rId9"/>
    <p:sldId id="297" r:id="rId10"/>
    <p:sldId id="294" r:id="rId11"/>
    <p:sldId id="295" r:id="rId12"/>
    <p:sldId id="296" r:id="rId13"/>
    <p:sldId id="298" r:id="rId14"/>
    <p:sldId id="299" r:id="rId15"/>
    <p:sldId id="308" r:id="rId16"/>
    <p:sldId id="300" r:id="rId17"/>
    <p:sldId id="301" r:id="rId18"/>
    <p:sldId id="302" r:id="rId19"/>
    <p:sldId id="303" r:id="rId20"/>
    <p:sldId id="262" r:id="rId21"/>
    <p:sldId id="292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5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2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9D6F96F-44B4-44D9-9BEF-FF06FEEBE6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BA7618C-28AC-49B8-9855-F1CA9BD6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3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4247"/>
            <a:ext cx="10108842" cy="5241701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ar-EG" dirty="0" smtClean="0">
                <a:cs typeface="+mn-cs"/>
              </a:rPr>
              <a:t>محاضرة فى</a:t>
            </a:r>
            <a:r>
              <a:rPr lang="ar-EG" sz="4000" dirty="0" smtClean="0">
                <a:cs typeface="+mn-cs"/>
              </a:rPr>
              <a:t/>
            </a:r>
            <a:br>
              <a:rPr lang="ar-EG" sz="4000" dirty="0" smtClean="0">
                <a:cs typeface="+mn-cs"/>
              </a:rPr>
            </a:br>
            <a:r>
              <a:rPr lang="ar-EG" sz="4000" dirty="0" smtClean="0">
                <a:cs typeface="+mn-cs"/>
              </a:rPr>
              <a:t> </a:t>
            </a:r>
            <a:r>
              <a:rPr lang="ar-EG" sz="4000" dirty="0" smtClean="0">
                <a:solidFill>
                  <a:srgbClr val="FF0000"/>
                </a:solidFill>
                <a:cs typeface="+mn-cs"/>
              </a:rPr>
              <a:t>مادة / الرسم من الطبيعة</a:t>
            </a:r>
            <a:br>
              <a:rPr lang="ar-EG" sz="4000" dirty="0" smtClean="0">
                <a:solidFill>
                  <a:srgbClr val="FF0000"/>
                </a:solidFill>
                <a:cs typeface="+mn-cs"/>
              </a:rPr>
            </a:br>
            <a:r>
              <a:rPr lang="ar-EG" sz="4000" dirty="0" smtClean="0">
                <a:cs typeface="+mn-cs"/>
              </a:rPr>
              <a:t>للفرقة الأولى – قسم طباعة منسوجات</a:t>
            </a:r>
            <a:br>
              <a:rPr lang="ar-EG" sz="4000" dirty="0" smtClean="0">
                <a:cs typeface="+mn-cs"/>
              </a:rPr>
            </a:br>
            <a:r>
              <a:rPr lang="ar-EG" sz="4000" dirty="0" smtClean="0">
                <a:cs typeface="+mn-cs"/>
              </a:rPr>
              <a:t>الأربعاء الموافق 18 / 3 / 2020</a:t>
            </a:r>
            <a:br>
              <a:rPr lang="ar-EG" sz="4000" dirty="0" smtClean="0">
                <a:cs typeface="+mn-cs"/>
              </a:rPr>
            </a:br>
            <a:r>
              <a:rPr lang="ar-EG" sz="3600" b="1" dirty="0" smtClean="0">
                <a:cs typeface="+mn-cs"/>
              </a:rPr>
              <a:t>القائم على التدريس </a:t>
            </a:r>
            <a:r>
              <a:rPr lang="ar-EG" sz="4000" dirty="0" smtClean="0">
                <a:cs typeface="+mn-cs"/>
              </a:rPr>
              <a:t/>
            </a:r>
            <a:br>
              <a:rPr lang="ar-EG" sz="4000" dirty="0" smtClean="0">
                <a:cs typeface="+mn-cs"/>
              </a:rPr>
            </a:br>
            <a:r>
              <a:rPr lang="ar-EG" sz="4000" b="1" dirty="0" smtClean="0">
                <a:solidFill>
                  <a:srgbClr val="FF0000"/>
                </a:solidFill>
                <a:cs typeface="+mn-cs"/>
              </a:rPr>
              <a:t>أ.م.د / إنجى صابر أحمد</a:t>
            </a:r>
            <a:br>
              <a:rPr lang="ar-EG" sz="4000" b="1" dirty="0" smtClean="0">
                <a:solidFill>
                  <a:srgbClr val="FF0000"/>
                </a:solidFill>
                <a:cs typeface="+mn-cs"/>
              </a:rPr>
            </a:br>
            <a:r>
              <a:rPr lang="ar-EG" sz="2700" b="1" dirty="0" smtClean="0">
                <a:solidFill>
                  <a:schemeClr val="tx1"/>
                </a:solidFill>
                <a:cs typeface="+mn-cs"/>
              </a:rPr>
              <a:t>أستاذ مساعد بقسم التربية الفنية – </a:t>
            </a:r>
            <a:br>
              <a:rPr lang="ar-EG" sz="2700" b="1" dirty="0" smtClean="0">
                <a:solidFill>
                  <a:schemeClr val="tx1"/>
                </a:solidFill>
                <a:cs typeface="+mn-cs"/>
              </a:rPr>
            </a:br>
            <a:r>
              <a:rPr lang="ar-EG" sz="2700" b="1" dirty="0" smtClean="0">
                <a:solidFill>
                  <a:schemeClr val="tx1"/>
                </a:solidFill>
                <a:cs typeface="+mn-cs"/>
              </a:rPr>
              <a:t>كلية التربية النوعية – جامعة بنها </a:t>
            </a:r>
            <a:r>
              <a:rPr lang="ar-EG" sz="27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ar-EG" sz="2700" dirty="0" smtClean="0">
                <a:solidFill>
                  <a:schemeClr val="tx1"/>
                </a:solidFill>
                <a:cs typeface="+mn-cs"/>
              </a:rPr>
            </a:br>
            <a:endParaRPr lang="en-US" sz="2700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665" y="450760"/>
            <a:ext cx="804742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81" y="450760"/>
            <a:ext cx="731583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sz="4800" dirty="0" smtClean="0"/>
              <a:t>تقنيات التظليل :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6" y="2114154"/>
            <a:ext cx="4813146" cy="3758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2114154"/>
            <a:ext cx="4507605" cy="37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1292513"/>
            <a:ext cx="4855335" cy="418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1" y="1292513"/>
            <a:ext cx="3891081" cy="41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21" y="875764"/>
            <a:ext cx="4538595" cy="5196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0" y="875764"/>
            <a:ext cx="4793226" cy="51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مختارات من أعمال فنانين لدراسات بالأبيض والاسود لعناصر الطبيعة الصامتة بأقلام الرصاص :  </a:t>
            </a:r>
            <a:br>
              <a:rPr lang="ar-EG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EG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أولاً : دراسة لعنصر واحد بتقنيات التظليل المختلفة 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56" y="1795148"/>
            <a:ext cx="2719540" cy="238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75" y="1797750"/>
            <a:ext cx="2973476" cy="2378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4" y="4264336"/>
            <a:ext cx="2575557" cy="2274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4" y="1795148"/>
            <a:ext cx="2575557" cy="2392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47" y="4283592"/>
            <a:ext cx="2973476" cy="2255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56" y="4270123"/>
            <a:ext cx="2719540" cy="22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120" y="599412"/>
            <a:ext cx="2548579" cy="287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78" y="599412"/>
            <a:ext cx="2829249" cy="287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136" y="3628861"/>
            <a:ext cx="3323872" cy="2694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673" y="604023"/>
            <a:ext cx="2959212" cy="287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136" y="3633233"/>
            <a:ext cx="2800274" cy="26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64" y="507549"/>
            <a:ext cx="2524617" cy="2524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00" y="3231620"/>
            <a:ext cx="2542625" cy="2254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0" y="493841"/>
            <a:ext cx="2786737" cy="25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88" y="493840"/>
            <a:ext cx="2538325" cy="25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57" y="3231620"/>
            <a:ext cx="3690815" cy="2254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436" y="5795493"/>
            <a:ext cx="85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 smtClean="0"/>
              <a:t>تتضح اسقاطات الظل المختلفة على الأرضية بناءً على اتجاه الضوء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918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701"/>
            <a:ext cx="10515600" cy="1017431"/>
          </a:xfrm>
        </p:spPr>
        <p:txBody>
          <a:bodyPr>
            <a:normAutofit/>
          </a:bodyPr>
          <a:lstStyle/>
          <a:p>
            <a:pPr algn="r" rtl="1"/>
            <a:r>
              <a:rPr lang="ar-EG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ثانياً : دراسة بالأبيض والأسود لعنصرين ( طبيعة صامتة ) :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77" y="1815920"/>
            <a:ext cx="3518182" cy="3928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63" y="1815920"/>
            <a:ext cx="4709660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156"/>
            <a:ext cx="10515600" cy="888642"/>
          </a:xfrm>
        </p:spPr>
        <p:txBody>
          <a:bodyPr>
            <a:normAutofit/>
          </a:bodyPr>
          <a:lstStyle/>
          <a:p>
            <a:pPr algn="r" rtl="1"/>
            <a:r>
              <a:rPr lang="ar-EG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ثالثاً : دراسة بالأبيض والأسود لأكثر من عنصرين :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03" y="1701472"/>
            <a:ext cx="3037397" cy="4297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97" y="1703961"/>
            <a:ext cx="3057532" cy="4295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472"/>
            <a:ext cx="3140037" cy="42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1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94" y="3435371"/>
            <a:ext cx="2857500" cy="2527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94" y="1238279"/>
            <a:ext cx="2857500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23" y="1238279"/>
            <a:ext cx="3478735" cy="4724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87" y="1193134"/>
            <a:ext cx="3494264" cy="47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9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2579"/>
            <a:ext cx="10515600" cy="1378639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روابط لفيديوهات تعليمية لشرح وافى لعمل دراسات ظل ونور باستخدام القلم الرصاص لنماذج من ( الطبيعة الصامتة 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619" y="2136339"/>
            <a:ext cx="7959143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https://www.youtube.com/watch?v=zUDJLxhjcPo</a:t>
            </a:r>
          </a:p>
          <a:p>
            <a:pPr>
              <a:lnSpc>
                <a:spcPct val="150000"/>
              </a:lnSpc>
            </a:pPr>
            <a:r>
              <a:rPr lang="ar-E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E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www.youtube.com/watch?v=7vZkxte2-F8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E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www.youtube.com/watch?v=ldpeUjmR2eA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E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www.youtube.com/watch?v=4ttsQmfEHWk</a:t>
            </a:r>
            <a:endParaRPr lang="ar-E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www.youtube.com/watch?v=wJIKDhYjn_A</a:t>
            </a:r>
            <a:endParaRPr lang="ar-E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https://www.youtube.com/watch?v=_sfbRnTeIs8</a:t>
            </a:r>
          </a:p>
        </p:txBody>
      </p:sp>
    </p:spTree>
    <p:extLst>
      <p:ext uri="{BB962C8B-B14F-4D97-AF65-F5344CB8AC3E}">
        <p14:creationId xmlns:p14="http://schemas.microsoft.com/office/powerpoint/2010/main" val="395585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72" y="876753"/>
            <a:ext cx="10515600" cy="5262790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EG" sz="4000" b="1" dirty="0">
                <a:solidFill>
                  <a:srgbClr val="FF0000"/>
                </a:solidFill>
                <a:cs typeface="+mn-cs"/>
              </a:rPr>
              <a:t>المشروع الثالث / </a:t>
            </a:r>
            <a:r>
              <a:rPr lang="ar-EG" sz="4000" b="1" dirty="0" smtClean="0">
                <a:solidFill>
                  <a:srgbClr val="FF0000"/>
                </a:solidFill>
                <a:cs typeface="+mn-cs"/>
              </a:rPr>
              <a:t>طبيعة صامتة</a:t>
            </a:r>
            <a:br>
              <a:rPr lang="ar-EG" sz="4000" b="1" dirty="0" smtClean="0">
                <a:solidFill>
                  <a:srgbClr val="FF0000"/>
                </a:solidFill>
                <a:cs typeface="+mn-cs"/>
              </a:rPr>
            </a:br>
            <a:r>
              <a:rPr lang="ar-EG" sz="4000" b="1" dirty="0" smtClean="0">
                <a:solidFill>
                  <a:srgbClr val="FF0000"/>
                </a:solidFill>
                <a:cs typeface="+mn-cs"/>
              </a:rPr>
              <a:t>- عمل دراسة الظل والنور باستخدام القلم الرصاص لعنصرين من عناصر </a:t>
            </a:r>
            <a:br>
              <a:rPr lang="ar-EG" sz="4000" b="1" dirty="0" smtClean="0">
                <a:solidFill>
                  <a:srgbClr val="FF0000"/>
                </a:solidFill>
                <a:cs typeface="+mn-cs"/>
              </a:rPr>
            </a:br>
            <a:r>
              <a:rPr lang="ar-EG" sz="4000" b="1" dirty="0" smtClean="0">
                <a:solidFill>
                  <a:srgbClr val="FF0000"/>
                </a:solidFill>
                <a:cs typeface="+mn-cs"/>
              </a:rPr>
              <a:t>الطبيعة الصامتة </a:t>
            </a:r>
            <a:br>
              <a:rPr lang="ar-EG" sz="4000" b="1" dirty="0" smtClean="0">
                <a:solidFill>
                  <a:srgbClr val="FF0000"/>
                </a:solidFill>
                <a:cs typeface="+mn-cs"/>
              </a:rPr>
            </a:br>
            <a:endParaRPr lang="ar-EG" sz="40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89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307"/>
            <a:ext cx="10515600" cy="5537916"/>
          </a:xfrm>
        </p:spPr>
        <p:txBody>
          <a:bodyPr>
            <a:normAutofit/>
          </a:bodyPr>
          <a:lstStyle/>
          <a:p>
            <a:pPr algn="ctr" rtl="1">
              <a:lnSpc>
                <a:spcPct val="120000"/>
              </a:lnSpc>
            </a:pPr>
            <a:r>
              <a:rPr lang="ar-EG" sz="4000" b="1" dirty="0" smtClean="0"/>
              <a:t>تدريب : </a:t>
            </a:r>
            <a:br>
              <a:rPr lang="ar-EG" sz="4000" b="1" dirty="0" smtClean="0"/>
            </a:br>
            <a:r>
              <a:rPr lang="ar-EG" sz="4000" b="1" dirty="0" smtClean="0"/>
              <a:t>بناءً على ما سبق : </a:t>
            </a:r>
            <a:br>
              <a:rPr lang="ar-EG" sz="4000" b="1" dirty="0" smtClean="0"/>
            </a:br>
            <a:r>
              <a:rPr lang="ar-EG" sz="4000" b="1" dirty="0" smtClean="0"/>
              <a:t>- قم بعمل دراسة ظل ونور باستخدام القلم الرصاص لعناصر ( الطبيعة الصامتة ) التى أمامك ، مع مراعاة الدقة فى </a:t>
            </a:r>
            <a:br>
              <a:rPr lang="ar-EG" sz="4000" b="1" dirty="0" smtClean="0"/>
            </a:br>
            <a:r>
              <a:rPr lang="ar-EG" sz="4000" b="1" dirty="0" smtClean="0"/>
              <a:t>إظهار تفاصيل العناصر باستخدام أحد تقنيات التظليل المختلفة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270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148"/>
          </a:xfrm>
        </p:spPr>
        <p:txBody>
          <a:bodyPr>
            <a:normAutofit fontScale="90000"/>
          </a:bodyPr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tabLst>
                <a:tab pos="4953000" algn="l"/>
              </a:tabLst>
            </a:pPr>
            <a:r>
              <a:rPr lang="ar-EG" sz="2800" dirty="0" smtClean="0"/>
              <a:t/>
            </a:r>
            <a:br>
              <a:rPr lang="ar-EG" sz="2800" dirty="0" smtClean="0"/>
            </a:br>
            <a:r>
              <a:rPr lang="ar-EG" sz="2800" dirty="0" smtClean="0">
                <a:solidFill>
                  <a:srgbClr val="FF0000"/>
                </a:solidFill>
              </a:rPr>
              <a:t>روابط للأطلاع عليها</a:t>
            </a:r>
            <a:r>
              <a:rPr lang="ar-EG" sz="2800" dirty="0" smtClean="0"/>
              <a:t/>
            </a:r>
            <a:br>
              <a:rPr lang="ar-EG" sz="2800" dirty="0" smtClean="0"/>
            </a:b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https://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nanoarts01.wordpress.com/</a:t>
            </a:r>
            <a:r>
              <a:rPr lang="ar-E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ar-E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E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	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https://aminoapps.com/c/art-arabic/page/blog/swl-wjwb-kyf-fhm-lzl-wldw/w62z_nEhouJBvoV58QzeRXmEwKNzBqVVBw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	https://www.f-iraq.com/vb/showthread.php?t=302005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https://www.lstudio-art.com/news/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	https://www.pinterest.com/pin/522206519291127735/?d=t&amp;mt=signupOrPersonalizedLogin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https://www.pinterest.com/pin/603975000015703632/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https://www.pinterest.com/pin/195062227588503873/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https://www.pinterest.com/pin/562527809691186421/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http://www.uobabylon.edu.iq/eprints/publication_10_1441_1529.pdf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https://www.ward2u.com/showthread.php?t=7198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84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2284077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EG" sz="6000" dirty="0" smtClean="0">
                <a:latin typeface="Angsana New" panose="02020603050405020304" pitchFamily="18" charset="-34"/>
                <a:cs typeface="AL-Gemah-Alhoda" panose="00000500000000000000" pitchFamily="2" charset="-78"/>
              </a:rPr>
              <a:t>مع تمنياتى بالتوفيق ،،،</a:t>
            </a:r>
            <a:endParaRPr lang="en-US" sz="6000" dirty="0">
              <a:latin typeface="Angsana New" panose="02020603050405020304" pitchFamily="18" charset="-34"/>
              <a:cs typeface="AL-Gemah-Alhoda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24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37"/>
            <a:ext cx="10515600" cy="5228823"/>
          </a:xfrm>
        </p:spPr>
        <p:txBody>
          <a:bodyPr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sz="2400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ar-EG" sz="2400" dirty="0" smtClean="0">
                <a:solidFill>
                  <a:srgbClr val="FF0000"/>
                </a:solidFill>
                <a:cs typeface="+mn-cs"/>
              </a:rPr>
            </a:br>
            <a:r>
              <a:rPr lang="ar-EG" sz="2400" dirty="0">
                <a:solidFill>
                  <a:srgbClr val="FF0000"/>
                </a:solidFill>
                <a:cs typeface="+mn-cs"/>
              </a:rPr>
              <a:t/>
            </a:r>
            <a:br>
              <a:rPr lang="ar-EG" sz="2400" dirty="0">
                <a:solidFill>
                  <a:srgbClr val="FF0000"/>
                </a:solidFill>
                <a:cs typeface="+mn-cs"/>
              </a:rPr>
            </a:br>
            <a:r>
              <a:rPr lang="ar-EG" sz="2400" dirty="0" smtClean="0">
                <a:solidFill>
                  <a:srgbClr val="FF0000"/>
                </a:solidFill>
                <a:cs typeface="+mn-cs"/>
              </a:rPr>
              <a:t>الظل والنور :</a:t>
            </a:r>
            <a:br>
              <a:rPr lang="ar-EG" sz="2400" dirty="0" smtClean="0">
                <a:solidFill>
                  <a:srgbClr val="FF0000"/>
                </a:solidFill>
                <a:cs typeface="+mn-cs"/>
              </a:rPr>
            </a:br>
            <a:r>
              <a:rPr lang="ar-EG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= الظل :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هو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الخيال ( خيال الجسم أو الشكل )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،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وهو افتقاد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النور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كنتجة لتواجد الاجسام المعتمة ،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وعند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عدم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قدرة وصول الضوء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لجزء معين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،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فى هذه الحالة يسمى بالظل المعتم 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بدرجات التعتيم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، وذلك من خلال الانعكاس المحيط بالجسم أو الشكل نتيجة الاضاءة وتكون بشكل متدرج .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/>
            </a:r>
            <a:br>
              <a:rPr lang="ar-EG" sz="2400" dirty="0">
                <a:solidFill>
                  <a:schemeClr val="tx1"/>
                </a:solidFill>
                <a:cs typeface="+mn-cs"/>
              </a:rPr>
            </a:br>
            <a:r>
              <a:rPr lang="ar-EG" sz="2400" dirty="0" smtClean="0">
                <a:solidFill>
                  <a:schemeClr val="tx1"/>
                </a:solidFill>
                <a:cs typeface="+mn-cs"/>
              </a:rPr>
              <a:t>- فالسطح الذى لا يستقبل الضوء ويحرم من النور يكون فى الظل ، فيكون السطح ذات ظل طبيعى ، فيسمى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بالظل الذاتي </a:t>
            </a:r>
            <a:br>
              <a:rPr lang="ar-EG" sz="2400" dirty="0">
                <a:solidFill>
                  <a:schemeClr val="tx1"/>
                </a:solidFill>
                <a:cs typeface="+mn-cs"/>
              </a:rPr>
            </a:br>
            <a:r>
              <a:rPr lang="ar-EG" sz="2400" dirty="0">
                <a:solidFill>
                  <a:schemeClr val="tx1"/>
                </a:solidFill>
                <a:cs typeface="+mn-cs"/>
              </a:rPr>
              <a:t>-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و عندما يحجب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الضوء بسبب جسم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يكون بين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مصدر ضوء وجسم أخر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، فتكون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ظل آخر هو ظل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ذلك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الجسم على السطح الذي لا  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يصله 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>الضو ء</a:t>
            </a:r>
            <a:r>
              <a:rPr lang="ar-EG" sz="2400" dirty="0" smtClean="0">
                <a:solidFill>
                  <a:schemeClr val="tx1"/>
                </a:solidFill>
                <a:cs typeface="+mn-cs"/>
              </a:rPr>
              <a:t> ، هذا الظل يسمى بالظل الساقط ، وقد يكون السطح الذى يسقط الظل عليه أما أفقياً أو مائلاً ...</a:t>
            </a:r>
            <a:r>
              <a:rPr lang="ar-EG" sz="2400" dirty="0">
                <a:solidFill>
                  <a:schemeClr val="tx1"/>
                </a:solidFill>
                <a:cs typeface="+mn-cs"/>
              </a:rPr>
              <a:t/>
            </a:r>
            <a:br>
              <a:rPr lang="ar-EG" sz="2400" dirty="0">
                <a:solidFill>
                  <a:schemeClr val="tx1"/>
                </a:solidFill>
                <a:cs typeface="+mn-cs"/>
              </a:rPr>
            </a:br>
            <a:r>
              <a:rPr lang="ar-EG" sz="24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ar-EG" sz="2400" dirty="0" smtClean="0">
                <a:solidFill>
                  <a:schemeClr val="tx1"/>
                </a:solidFill>
                <a:cs typeface="+mn-cs"/>
              </a:rPr>
            </a:br>
            <a:r>
              <a:rPr lang="ar-EG" sz="24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ar-EG" sz="2400" dirty="0" smtClean="0">
                <a:solidFill>
                  <a:schemeClr val="tx1"/>
                </a:solidFill>
                <a:cs typeface="+mn-cs"/>
              </a:rPr>
            </a:br>
            <a:r>
              <a:rPr lang="ar-EG" sz="24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ar-EG" sz="2400" dirty="0" smtClean="0">
                <a:solidFill>
                  <a:schemeClr val="tx1"/>
                </a:solidFill>
                <a:cs typeface="+mn-cs"/>
              </a:rPr>
            </a:b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8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02" y="1339404"/>
            <a:ext cx="3675389" cy="3328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7" y="1339404"/>
            <a:ext cx="6095143" cy="3328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2930" y="5022761"/>
            <a:ext cx="336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400" dirty="0" smtClean="0"/>
              <a:t>تتضح مناطق الظل والنور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7228" y="5022761"/>
            <a:ext cx="593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000" dirty="0" smtClean="0"/>
              <a:t>سقوط الظل على الاجسام العمودية والمائلة </a:t>
            </a:r>
          </a:p>
          <a:p>
            <a:pPr algn="ctr" rtl="1"/>
            <a:r>
              <a:rPr lang="ar-EG" sz="2000" dirty="0" smtClean="0"/>
              <a:t>( الظل الساقط 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13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307"/>
            <a:ext cx="10515600" cy="551215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EG" sz="2400" dirty="0">
                <a:solidFill>
                  <a:prstClr val="white"/>
                </a:solidFill>
              </a:rPr>
              <a:t/>
            </a:r>
            <a:br>
              <a:rPr lang="ar-EG" sz="2400" dirty="0">
                <a:solidFill>
                  <a:prstClr val="white"/>
                </a:solidFill>
              </a:rPr>
            </a:br>
            <a:r>
              <a:rPr lang="ar-EG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ar-EG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النور : </a:t>
            </a:r>
            <a:r>
              <a:rPr lang="ar-EG" sz="2400" dirty="0" smtClean="0">
                <a:solidFill>
                  <a:prstClr val="white"/>
                </a:solidFill>
              </a:rPr>
              <a:t>الإضاءة </a:t>
            </a:r>
            <a:r>
              <a:rPr lang="ar-EG" sz="2400" dirty="0">
                <a:solidFill>
                  <a:prstClr val="white"/>
                </a:solidFill>
              </a:rPr>
              <a:t>الصادرة من جهة </a:t>
            </a:r>
            <a:r>
              <a:rPr lang="ar-EG" sz="2400" dirty="0" smtClean="0">
                <a:solidFill>
                  <a:prstClr val="white"/>
                </a:solidFill>
              </a:rPr>
              <a:t>أو نقطة ما </a:t>
            </a:r>
            <a:r>
              <a:rPr lang="ar-EG" sz="2400" dirty="0">
                <a:solidFill>
                  <a:prstClr val="white"/>
                </a:solidFill>
              </a:rPr>
              <a:t>، </a:t>
            </a:r>
            <a:r>
              <a:rPr lang="ar-EG" sz="2400" dirty="0" smtClean="0">
                <a:solidFill>
                  <a:prstClr val="white"/>
                </a:solidFill>
              </a:rPr>
              <a:t>والنقطة التى يصدر منها الضوء وتتشعب فى جميع الاتجاهات </a:t>
            </a:r>
            <a:r>
              <a:rPr lang="ar-EG" sz="2400" dirty="0">
                <a:solidFill>
                  <a:prstClr val="white"/>
                </a:solidFill>
              </a:rPr>
              <a:t>تكون </a:t>
            </a:r>
            <a:r>
              <a:rPr lang="ar-EG" sz="2400" dirty="0" smtClean="0">
                <a:solidFill>
                  <a:prstClr val="white"/>
                </a:solidFill>
              </a:rPr>
              <a:t>نقطة تلاشى طبيعية للأشعة الضوئية . </a:t>
            </a:r>
            <a:r>
              <a:rPr lang="ar-EG" sz="2400" dirty="0">
                <a:solidFill>
                  <a:prstClr val="white"/>
                </a:solidFill>
              </a:rPr>
              <a:t/>
            </a:r>
            <a:br>
              <a:rPr lang="ar-EG" sz="2400" dirty="0">
                <a:solidFill>
                  <a:prstClr val="white"/>
                </a:solidFill>
              </a:rPr>
            </a:br>
            <a:r>
              <a:rPr lang="ar-EG" sz="2400" dirty="0">
                <a:solidFill>
                  <a:prstClr val="white"/>
                </a:solidFill>
              </a:rPr>
              <a:t> </a:t>
            </a:r>
            <a:r>
              <a:rPr lang="ar-EG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ويوجد نوعين من الأضاءة : </a:t>
            </a:r>
            <a:r>
              <a:rPr lang="ar-EG" sz="2400" dirty="0">
                <a:solidFill>
                  <a:prstClr val="white"/>
                </a:solidFill>
              </a:rPr>
              <a:t/>
            </a:r>
            <a:br>
              <a:rPr lang="ar-EG" sz="2400" dirty="0">
                <a:solidFill>
                  <a:prstClr val="white"/>
                </a:solidFill>
              </a:rPr>
            </a:br>
            <a:r>
              <a:rPr lang="ar-EG" sz="2400" dirty="0">
                <a:solidFill>
                  <a:prstClr val="white"/>
                </a:solidFill>
              </a:rPr>
              <a:t>- الإضاءة غير الطبيعية أو </a:t>
            </a:r>
            <a:r>
              <a:rPr lang="ar-EG" sz="2400" dirty="0" smtClean="0">
                <a:solidFill>
                  <a:prstClr val="white"/>
                </a:solidFill>
              </a:rPr>
              <a:t>إضاءة </a:t>
            </a:r>
            <a:r>
              <a:rPr lang="ar-EG" sz="2400" dirty="0">
                <a:solidFill>
                  <a:prstClr val="white"/>
                </a:solidFill>
              </a:rPr>
              <a:t>صناعية ( كلهب – الشموع – المصابيح الكهربائية ...) </a:t>
            </a:r>
            <a:br>
              <a:rPr lang="ar-EG" sz="2400" dirty="0">
                <a:solidFill>
                  <a:prstClr val="white"/>
                </a:solidFill>
              </a:rPr>
            </a:br>
            <a:r>
              <a:rPr lang="ar-EG" sz="2400" dirty="0">
                <a:solidFill>
                  <a:prstClr val="white"/>
                </a:solidFill>
              </a:rPr>
              <a:t>- الإضاءة الطبيعية ( كالشمس ) وهى أهم مصدر للضوء الطبيعى . </a:t>
            </a:r>
            <a:br>
              <a:rPr lang="ar-EG" sz="2400" dirty="0">
                <a:solidFill>
                  <a:prstClr val="white"/>
                </a:solidFill>
              </a:rPr>
            </a:br>
            <a:r>
              <a:rPr lang="ar-EG" sz="2400" dirty="0">
                <a:solidFill>
                  <a:prstClr val="white"/>
                </a:solidFill>
              </a:rPr>
              <a:t> </a:t>
            </a:r>
            <a:r>
              <a:rPr lang="ar-EG" sz="2400" dirty="0" smtClean="0">
                <a:solidFill>
                  <a:prstClr val="white"/>
                </a:solidFill>
              </a:rPr>
              <a:t>وينتشر </a:t>
            </a:r>
            <a:r>
              <a:rPr lang="ar-EG" sz="2400" dirty="0">
                <a:solidFill>
                  <a:prstClr val="white"/>
                </a:solidFill>
              </a:rPr>
              <a:t>الضوء </a:t>
            </a:r>
            <a:r>
              <a:rPr lang="ar-EG" sz="2400" dirty="0" smtClean="0">
                <a:solidFill>
                  <a:prstClr val="white"/>
                </a:solidFill>
              </a:rPr>
              <a:t>الطبيعى </a:t>
            </a:r>
            <a:r>
              <a:rPr lang="ar-EG" sz="2400" dirty="0">
                <a:solidFill>
                  <a:prstClr val="white"/>
                </a:solidFill>
              </a:rPr>
              <a:t>بشكل اشعة </a:t>
            </a:r>
            <a:r>
              <a:rPr lang="ar-EG" sz="2400" dirty="0" smtClean="0">
                <a:solidFill>
                  <a:prstClr val="white"/>
                </a:solidFill>
              </a:rPr>
              <a:t>متوازية ، في حين ينتشر </a:t>
            </a:r>
            <a:r>
              <a:rPr lang="ar-EG" sz="2400" dirty="0">
                <a:solidFill>
                  <a:prstClr val="white"/>
                </a:solidFill>
              </a:rPr>
              <a:t>الضوء </a:t>
            </a:r>
            <a:r>
              <a:rPr lang="ar-EG" sz="2400" dirty="0" smtClean="0">
                <a:solidFill>
                  <a:prstClr val="white"/>
                </a:solidFill>
              </a:rPr>
              <a:t>الإصطناعى بشكل منفرج ، وكلاهما يظهر على الأشياء أو الأجسام ضلاً حقيقياً وظلاً خيالياً </a:t>
            </a:r>
            <a:r>
              <a:rPr lang="ar-EG" sz="2400" dirty="0">
                <a:solidFill>
                  <a:prstClr val="white"/>
                </a:solidFill>
              </a:rPr>
              <a:t/>
            </a:r>
            <a:br>
              <a:rPr lang="ar-EG" sz="2400" dirty="0">
                <a:solidFill>
                  <a:prstClr val="white"/>
                </a:solidFill>
              </a:rPr>
            </a:br>
            <a:r>
              <a:rPr lang="ar-EG" sz="2400" dirty="0">
                <a:solidFill>
                  <a:prstClr val="white"/>
                </a:solidFill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468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4" y="969595"/>
            <a:ext cx="4946302" cy="3991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969595"/>
            <a:ext cx="4816700" cy="3991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403" y="5434885"/>
            <a:ext cx="9465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 smtClean="0"/>
              <a:t>الضوء الطبيعى ( أشعة متوازية )، الضوء الصناعى ( أشعة منفرجة أو متشعبة 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646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1197535"/>
            <a:ext cx="3670479" cy="4385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46" y="1197534"/>
            <a:ext cx="5616807" cy="4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6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976"/>
            <a:ext cx="10515600" cy="5340216"/>
          </a:xfrm>
        </p:spPr>
        <p:txBody>
          <a:bodyPr/>
          <a:lstStyle/>
          <a:p>
            <a:pPr algn="r" rtl="1"/>
            <a:r>
              <a:rPr lang="ar-EG" sz="3200" dirty="0" smtClean="0">
                <a:solidFill>
                  <a:srgbClr val="FF0000"/>
                </a:solidFill>
              </a:rPr>
              <a:t>=أساسيات يجب مراعاتها عند رسم عناصر ثلاثية الابعاد :</a:t>
            </a:r>
            <a:r>
              <a:rPr lang="ar-EG" sz="3200" dirty="0" smtClean="0"/>
              <a:t/>
            </a:r>
            <a:br>
              <a:rPr lang="ar-EG" sz="3200" dirty="0" smtClean="0"/>
            </a:br>
            <a:r>
              <a:rPr lang="ar-EG" sz="3200" dirty="0" smtClean="0"/>
              <a:t>- الأبعاد ( بين العناصر بالعمل الفنى ) ويتضج ذلك عندما يكون فى أكثر من عنصرين فى اللوحة .</a:t>
            </a:r>
            <a:br>
              <a:rPr lang="ar-EG" sz="3200" dirty="0" smtClean="0"/>
            </a:br>
            <a:r>
              <a:rPr lang="ar-EG" sz="3200" dirty="0" smtClean="0"/>
              <a:t>- النسب ( مراعاة النسب وضبطها للعناصر ) . </a:t>
            </a:r>
            <a:br>
              <a:rPr lang="ar-EG" sz="3200" dirty="0" smtClean="0"/>
            </a:br>
            <a:r>
              <a:rPr lang="ar-EG" sz="3200" dirty="0" smtClean="0"/>
              <a:t>- الظل والنور </a:t>
            </a:r>
            <a:br>
              <a:rPr lang="ar-EG" sz="3200" dirty="0" smtClean="0"/>
            </a:br>
            <a:r>
              <a:rPr lang="ar-EG" sz="3200" dirty="0" smtClean="0"/>
              <a:t/>
            </a:r>
            <a:br>
              <a:rPr lang="ar-EG" sz="3200" dirty="0" smtClean="0"/>
            </a:br>
            <a:r>
              <a:rPr lang="ar-EG" sz="3200" dirty="0" smtClean="0">
                <a:solidFill>
                  <a:srgbClr val="FF0000"/>
                </a:solidFill>
              </a:rPr>
              <a:t>= الأدوات </a:t>
            </a:r>
            <a:r>
              <a:rPr lang="ar-EG" sz="3200" dirty="0">
                <a:solidFill>
                  <a:srgbClr val="FF0000"/>
                </a:solidFill>
              </a:rPr>
              <a:t>المستخدمة : </a:t>
            </a:r>
            <a:r>
              <a:rPr lang="ar-EG" sz="3200" dirty="0" smtClean="0">
                <a:solidFill>
                  <a:srgbClr val="FF0000"/>
                </a:solidFill>
              </a:rPr>
              <a:t/>
            </a:r>
            <a:br>
              <a:rPr lang="ar-EG" sz="3200" dirty="0" smtClean="0">
                <a:solidFill>
                  <a:srgbClr val="FF0000"/>
                </a:solidFill>
              </a:rPr>
            </a:br>
            <a:r>
              <a:rPr lang="ar-EG" sz="3200" dirty="0" smtClean="0">
                <a:solidFill>
                  <a:schemeClr val="tx1"/>
                </a:solidFill>
              </a:rPr>
              <a:t>- أقلام رصاص ( درجات مختلفة ) . </a:t>
            </a:r>
            <a:r>
              <a:rPr lang="ar-EG" sz="3200" dirty="0">
                <a:solidFill>
                  <a:srgbClr val="FF0000"/>
                </a:solidFill>
              </a:rPr>
              <a:t/>
            </a:r>
            <a:br>
              <a:rPr lang="ar-EG" sz="3200" dirty="0">
                <a:solidFill>
                  <a:srgbClr val="FF0000"/>
                </a:solidFill>
              </a:rPr>
            </a:br>
            <a:r>
              <a:rPr lang="ar-EG" sz="3200" dirty="0" smtClean="0">
                <a:solidFill>
                  <a:srgbClr val="FF0000"/>
                </a:solidFill>
              </a:rPr>
              <a:t>=الخامة </a:t>
            </a:r>
            <a:r>
              <a:rPr lang="ar-EG" sz="3200" dirty="0">
                <a:solidFill>
                  <a:srgbClr val="FF0000"/>
                </a:solidFill>
              </a:rPr>
              <a:t>المستخدمة : </a:t>
            </a:r>
            <a:r>
              <a:rPr lang="ar-EG" sz="3200" dirty="0"/>
              <a:t/>
            </a:r>
            <a:br>
              <a:rPr lang="ar-EG" sz="3200" dirty="0"/>
            </a:br>
            <a:r>
              <a:rPr lang="ar-EG" sz="3200" dirty="0"/>
              <a:t>- ورق كانسون أبيض </a:t>
            </a:r>
            <a:r>
              <a:rPr lang="ar-EG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6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399245"/>
            <a:ext cx="10515600" cy="1072502"/>
          </a:xfrm>
        </p:spPr>
        <p:txBody>
          <a:bodyPr>
            <a:normAutofit/>
          </a:bodyPr>
          <a:lstStyle/>
          <a:p>
            <a:pPr marL="685800" indent="-685800" algn="r" rtl="1">
              <a:buFont typeface="Wingdings" panose="05000000000000000000" pitchFamily="2" charset="2"/>
              <a:buChar char="§"/>
            </a:pPr>
            <a:r>
              <a:rPr lang="ar-EG" sz="4400" dirty="0" smtClean="0">
                <a:solidFill>
                  <a:srgbClr val="FF0000"/>
                </a:solidFill>
              </a:rPr>
              <a:t>أقلام رصاص مختلفة الدرجات :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23" y="1674253"/>
            <a:ext cx="4265765" cy="421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52" y="1674253"/>
            <a:ext cx="3754350" cy="4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082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629</TotalTime>
  <Words>121</Words>
  <Application>Microsoft Office PowerPoint</Application>
  <PresentationFormat>Custom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Depth</vt:lpstr>
      <vt:lpstr>محاضرة فى  مادة / الرسم من الطبيعة للفرقة الأولى – قسم طباعة منسوجات الأربعاء الموافق 18 / 3 / 2020 القائم على التدريس  أ.م.د / إنجى صابر أحمد أستاذ مساعد بقسم التربية الفنية –  كلية التربية النوعية – جامعة بنها  </vt:lpstr>
      <vt:lpstr>المشروع الثالث / طبيعة صامتة - عمل دراسة الظل والنور باستخدام القلم الرصاص لعنصرين من عناصر  الطبيعة الصامتة  </vt:lpstr>
      <vt:lpstr>  الظل والنور : = الظل : هو الخيال ( خيال الجسم أو الشكل ) ، وهو افتقاد النور كنتجة لتواجد الاجسام المعتمة ، وعند عدم قدرة وصول الضوء لجزء معين ، فى هذه الحالة يسمى بالظل المعتم  بدرجات التعتيم ، وذلك من خلال الانعكاس المحيط بالجسم أو الشكل نتيجة الاضاءة وتكون بشكل متدرج .  - فالسطح الذى لا يستقبل الضوء ويحرم من النور يكون فى الظل ، فيكون السطح ذات ظل طبيعى ، فيسمى بالظل الذاتي  - و عندما يحجب الضوء بسبب جسم يكون بين مصدر ضوء وجسم أخر ، فتكون ظل آخر هو ظل ذلك الجسم على السطح الذي لا  يصله الضو ء ، هذا الظل يسمى بالظل الساقط ، وقد يكون السطح الذى يسقط الظل عليه أما أفقياً أو مائلاً ...    </vt:lpstr>
      <vt:lpstr>PowerPoint Presentation</vt:lpstr>
      <vt:lpstr> = النور : الإضاءة الصادرة من جهة أو نقطة ما ، والنقطة التى يصدر منها الضوء وتتشعب فى جميع الاتجاهات تكون نقطة تلاشى طبيعية للأشعة الضوئية .   ويوجد نوعين من الأضاءة :  - الإضاءة غير الطبيعية أو إضاءة صناعية ( كلهب – الشموع – المصابيح الكهربائية ...)  - الإضاءة الطبيعية ( كالشمس ) وهى أهم مصدر للضوء الطبيعى .   وينتشر الضوء الطبيعى بشكل اشعة متوازية ، في حين ينتشر الضوء الإصطناعى بشكل منفرج ، وكلاهما يظهر على الأشياء أو الأجسام ضلاً حقيقياً وظلاً خيالياً   </vt:lpstr>
      <vt:lpstr>PowerPoint Presentation</vt:lpstr>
      <vt:lpstr>PowerPoint Presentation</vt:lpstr>
      <vt:lpstr>=أساسيات يجب مراعاتها عند رسم عناصر ثلاثية الابعاد : - الأبعاد ( بين العناصر بالعمل الفنى ) ويتضج ذلك عندما يكون فى أكثر من عنصرين فى اللوحة . - النسب ( مراعاة النسب وضبطها للعناصر ) .  - الظل والنور   = الأدوات المستخدمة :  - أقلام رصاص ( درجات مختلفة ) .  =الخامة المستخدمة :  - ورق كانسون أبيض . </vt:lpstr>
      <vt:lpstr>أقلام رصاص مختلفة الدرجات : </vt:lpstr>
      <vt:lpstr>تقنيات التظليل : </vt:lpstr>
      <vt:lpstr>PowerPoint Presentation</vt:lpstr>
      <vt:lpstr>PowerPoint Presentation</vt:lpstr>
      <vt:lpstr>مختارات من أعمال فنانين لدراسات بالأبيض والاسود لعناصر الطبيعة الصامتة بأقلام الرصاص :   أولاً : دراسة لعنصر واحد بتقنيات التظليل المختلفة :</vt:lpstr>
      <vt:lpstr>PowerPoint Presentation</vt:lpstr>
      <vt:lpstr>PowerPoint Presentation</vt:lpstr>
      <vt:lpstr>ثانياً : دراسة بالأبيض والأسود لعنصرين ( طبيعة صامتة ) : </vt:lpstr>
      <vt:lpstr>ثالثاً : دراسة بالأبيض والأسود لأكثر من عنصرين : </vt:lpstr>
      <vt:lpstr>PowerPoint Presentation</vt:lpstr>
      <vt:lpstr>روابط لفيديوهات تعليمية لشرح وافى لعمل دراسات ظل ونور باستخدام القلم الرصاص لنماذج من ( الطبيعة الصامتة )</vt:lpstr>
      <vt:lpstr>تدريب :  بناءً على ما سبق :  - قم بعمل دراسة ظل ونور باستخدام القلم الرصاص لعناصر ( الطبيعة الصامتة ) التى أمامك ، مع مراعاة الدقة فى  إظهار تفاصيل العناصر باستخدام أحد تقنيات التظليل المختلفة </vt:lpstr>
      <vt:lpstr> روابط للأطلاع عليها    https://nanoarts01.wordpress.com/ - https://aminoapps.com/c/art-arabic/page/blog/swl-wjwb-kyf-fhm-lzl-wldw/w62z_nEhouJBvoV58QzeRXmEwKNzBqVVBw - https://www.f-iraq.com/vb/showthread.php?t=302005  https://www.lstudio-art.com/news/ - https://www.pinterest.com/pin/522206519291127735/?d=t&amp;mt=signupOrPersonalizedLogin  https://www.pinterest.com/pin/603975000015703632/  https://www.pinterest.com/pin/195062227588503873/  https://www.pinterest.com/pin/562527809691186421/  http://www.uobabylon.edu.iq/eprints/publication_10_1441_1529.pdf  https://www.ward2u.com/showthread.php?t=7198 </vt:lpstr>
      <vt:lpstr>مع تمنياتى بالتوفيق ،،،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Yasso</dc:creator>
  <cp:lastModifiedBy>Dawood ST</cp:lastModifiedBy>
  <cp:revision>107</cp:revision>
  <dcterms:created xsi:type="dcterms:W3CDTF">2020-03-17T02:08:17Z</dcterms:created>
  <dcterms:modified xsi:type="dcterms:W3CDTF">2020-03-24T08:45:01Z</dcterms:modified>
</cp:coreProperties>
</file>