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8" r:id="rId3"/>
    <p:sldId id="264" r:id="rId4"/>
    <p:sldId id="263" r:id="rId5"/>
    <p:sldId id="265" r:id="rId6"/>
    <p:sldId id="262" r:id="rId7"/>
  </p:sldIdLst>
  <p:sldSz cx="12192000" cy="6858000"/>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000" autoAdjust="0"/>
    <p:restoredTop sz="94660"/>
  </p:normalViewPr>
  <p:slideViewPr>
    <p:cSldViewPr snapToGrid="0">
      <p:cViewPr>
        <p:scale>
          <a:sx n="79" d="100"/>
          <a:sy n="79" d="100"/>
        </p:scale>
        <p:origin x="-180" y="-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E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02/09/1441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23788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02/09/1441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24985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02/09/1441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533098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02/09/1441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585695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E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A0E5FF-B424-4DFE-8581-6630AAA49E99}" type="datetimeFigureOut">
              <a:rPr lang="ar-EG" smtClean="0"/>
              <a:t>02/09/1441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1251769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fld id="{EFA0E5FF-B424-4DFE-8581-6630AAA49E99}" type="datetimeFigureOut">
              <a:rPr lang="ar-EG" smtClean="0"/>
              <a:t>02/09/1441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367401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E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fld id="{EFA0E5FF-B424-4DFE-8581-6630AAA49E99}" type="datetimeFigureOut">
              <a:rPr lang="ar-EG" smtClean="0"/>
              <a:t>02/09/1441</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443825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fld id="{EFA0E5FF-B424-4DFE-8581-6630AAA49E99}" type="datetimeFigureOut">
              <a:rPr lang="ar-EG" smtClean="0"/>
              <a:t>02/09/1441</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142973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0E5FF-B424-4DFE-8581-6630AAA49E99}" type="datetimeFigureOut">
              <a:rPr lang="ar-EG" smtClean="0"/>
              <a:t>02/09/1441</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446788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E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t>02/09/1441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214610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E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t>02/09/1441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696633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FA0E5FF-B424-4DFE-8581-6630AAA49E99}" type="datetimeFigureOut">
              <a:rPr lang="ar-EG" smtClean="0"/>
              <a:t>02/09/1441</a:t>
            </a:fld>
            <a:endParaRPr lang="ar-E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9885911-A0CF-462C-9C41-B99BB0F8794F}" type="slidenum">
              <a:rPr lang="ar-EG" smtClean="0"/>
              <a:t>‹#›</a:t>
            </a:fld>
            <a:endParaRPr lang="ar-EG"/>
          </a:p>
        </p:txBody>
      </p:sp>
    </p:spTree>
    <p:extLst>
      <p:ext uri="{BB962C8B-B14F-4D97-AF65-F5344CB8AC3E}">
        <p14:creationId xmlns:p14="http://schemas.microsoft.com/office/powerpoint/2010/main" val="2985828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028" y="0"/>
            <a:ext cx="13193962" cy="7253207"/>
          </a:xfrm>
          <a:prstGeom prst="rect">
            <a:avLst/>
          </a:prstGeom>
        </p:spPr>
      </p:pic>
      <p:sp>
        <p:nvSpPr>
          <p:cNvPr id="2" name="Title 1"/>
          <p:cNvSpPr>
            <a:spLocks noGrp="1"/>
          </p:cNvSpPr>
          <p:nvPr>
            <p:ph type="ctrTitle"/>
          </p:nvPr>
        </p:nvSpPr>
        <p:spPr>
          <a:xfrm>
            <a:off x="4181348" y="3115489"/>
            <a:ext cx="7878305" cy="2057113"/>
          </a:xfrm>
        </p:spPr>
        <p:txBody>
          <a:bodyPr>
            <a:normAutofit/>
          </a:bodyPr>
          <a:lstStyle/>
          <a:p>
            <a:r>
              <a:rPr lang="ar-EG" sz="4400" dirty="0" smtClean="0">
                <a:solidFill>
                  <a:schemeClr val="bg1"/>
                </a:solidFill>
              </a:rPr>
              <a:t>مادة </a:t>
            </a:r>
            <a:r>
              <a:rPr lang="ar-EG" sz="4400" dirty="0" smtClean="0">
                <a:solidFill>
                  <a:schemeClr val="bg1"/>
                </a:solidFill>
              </a:rPr>
              <a:t>نظم طباعة</a:t>
            </a:r>
            <a:r>
              <a:rPr lang="ar-EG" sz="4400" dirty="0" smtClean="0">
                <a:solidFill>
                  <a:schemeClr val="bg1"/>
                </a:solidFill>
              </a:rPr>
              <a:t/>
            </a:r>
            <a:br>
              <a:rPr lang="ar-EG" sz="4400" dirty="0" smtClean="0">
                <a:solidFill>
                  <a:schemeClr val="bg1"/>
                </a:solidFill>
              </a:rPr>
            </a:br>
            <a:r>
              <a:rPr lang="ar-EG" sz="4400" dirty="0" smtClean="0">
                <a:solidFill>
                  <a:schemeClr val="bg1"/>
                </a:solidFill>
              </a:rPr>
              <a:t>الفرقة </a:t>
            </a:r>
            <a:r>
              <a:rPr lang="ar-EG" sz="4400" dirty="0" smtClean="0">
                <a:solidFill>
                  <a:schemeClr val="bg1"/>
                </a:solidFill>
              </a:rPr>
              <a:t>الاولى</a:t>
            </a:r>
            <a:r>
              <a:rPr lang="ar-EG" sz="4400" dirty="0" smtClean="0">
                <a:solidFill>
                  <a:schemeClr val="bg1"/>
                </a:solidFill>
              </a:rPr>
              <a:t/>
            </a:r>
            <a:br>
              <a:rPr lang="ar-EG" sz="4400" dirty="0" smtClean="0">
                <a:solidFill>
                  <a:schemeClr val="bg1"/>
                </a:solidFill>
              </a:rPr>
            </a:br>
            <a:r>
              <a:rPr lang="ar-EG" sz="4400" dirty="0" smtClean="0">
                <a:solidFill>
                  <a:schemeClr val="bg1"/>
                </a:solidFill>
              </a:rPr>
              <a:t>قسم الاعلان والطباعة والنشر</a:t>
            </a:r>
            <a:endParaRPr lang="ar-EG" sz="4400" dirty="0">
              <a:solidFill>
                <a:schemeClr val="bg1"/>
              </a:solidFill>
            </a:endParaRPr>
          </a:p>
        </p:txBody>
      </p:sp>
      <p:sp>
        <p:nvSpPr>
          <p:cNvPr id="3" name="Subtitle 2"/>
          <p:cNvSpPr>
            <a:spLocks noGrp="1"/>
          </p:cNvSpPr>
          <p:nvPr>
            <p:ph type="subTitle" idx="1"/>
          </p:nvPr>
        </p:nvSpPr>
        <p:spPr>
          <a:xfrm>
            <a:off x="0" y="5558590"/>
            <a:ext cx="5257800" cy="348915"/>
          </a:xfrm>
        </p:spPr>
        <p:txBody>
          <a:bodyPr>
            <a:noAutofit/>
          </a:bodyPr>
          <a:lstStyle/>
          <a:p>
            <a:r>
              <a:rPr lang="ar-EG" sz="3200" dirty="0" smtClean="0">
                <a:solidFill>
                  <a:schemeClr val="bg1"/>
                </a:solidFill>
              </a:rPr>
              <a:t>د/ هاجر فهمى</a:t>
            </a:r>
            <a:endParaRPr lang="ar-EG" sz="3200" dirty="0">
              <a:solidFill>
                <a:schemeClr val="bg1"/>
              </a:solidFill>
            </a:endParaRPr>
          </a:p>
        </p:txBody>
      </p:sp>
    </p:spTree>
    <p:extLst>
      <p:ext uri="{BB962C8B-B14F-4D97-AF65-F5344CB8AC3E}">
        <p14:creationId xmlns:p14="http://schemas.microsoft.com/office/powerpoint/2010/main" val="3593228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18595" y="-2286277"/>
            <a:ext cx="14241463" cy="9075738"/>
          </a:xfrm>
        </p:spPr>
      </p:pic>
      <p:sp>
        <p:nvSpPr>
          <p:cNvPr id="2" name="Rectangle 1"/>
          <p:cNvSpPr/>
          <p:nvPr/>
        </p:nvSpPr>
        <p:spPr>
          <a:xfrm>
            <a:off x="3649579" y="911181"/>
            <a:ext cx="8165432" cy="4678204"/>
          </a:xfrm>
          <a:prstGeom prst="rect">
            <a:avLst/>
          </a:prstGeom>
        </p:spPr>
        <p:txBody>
          <a:bodyPr wrap="square">
            <a:spAutoFit/>
          </a:bodyPr>
          <a:lstStyle/>
          <a:p>
            <a:r>
              <a:rPr lang="ar-EG" sz="2800" b="1" u="sng" dirty="0"/>
              <a:t>تقنية الإلكتروفوتوجرافى ( الإلكتروستاتيك) ( تونر سائل )</a:t>
            </a:r>
          </a:p>
          <a:p>
            <a:r>
              <a:rPr lang="en-US" dirty="0"/>
              <a:t>Electrophotography ( liquid toner) </a:t>
            </a:r>
          </a:p>
          <a:p>
            <a:r>
              <a:rPr lang="ar-EG" dirty="0"/>
              <a:t>أولا : الأجزاء الأساسية لوحدة الطبع :</a:t>
            </a:r>
          </a:p>
          <a:p>
            <a:r>
              <a:rPr lang="ar-EG" dirty="0"/>
              <a:t>1	وحدة الشحن( </a:t>
            </a:r>
            <a:r>
              <a:rPr lang="en-US" dirty="0"/>
              <a:t>Charging station).</a:t>
            </a:r>
          </a:p>
          <a:p>
            <a:r>
              <a:rPr lang="en-US" dirty="0"/>
              <a:t>2	</a:t>
            </a:r>
            <a:r>
              <a:rPr lang="ar-EG" dirty="0"/>
              <a:t>التعريض بالليزر( </a:t>
            </a:r>
            <a:r>
              <a:rPr lang="en-US" dirty="0"/>
              <a:t>Laser exposure).</a:t>
            </a:r>
          </a:p>
          <a:p>
            <a:r>
              <a:rPr lang="en-US" dirty="0"/>
              <a:t>3	</a:t>
            </a:r>
            <a:r>
              <a:rPr lang="ar-EG" dirty="0"/>
              <a:t>وحدة إظهار الحبر الثنائية </a:t>
            </a:r>
            <a:r>
              <a:rPr lang="en-US" dirty="0"/>
              <a:t>Binary Ink Developer units (BIDs).</a:t>
            </a:r>
          </a:p>
          <a:p>
            <a:r>
              <a:rPr lang="en-US" dirty="0"/>
              <a:t>4	</a:t>
            </a:r>
            <a:r>
              <a:rPr lang="ar-EG" dirty="0"/>
              <a:t>النقل الاول من إسطوانة تسجيل الصورة إلى البلانكت</a:t>
            </a:r>
          </a:p>
          <a:p>
            <a:r>
              <a:rPr lang="ar-EG" dirty="0"/>
              <a:t>                                                   </a:t>
            </a:r>
            <a:r>
              <a:rPr lang="en-US" dirty="0"/>
              <a:t>blanket) to First transfer (PIP </a:t>
            </a:r>
          </a:p>
          <a:p>
            <a:r>
              <a:rPr lang="en-US" dirty="0"/>
              <a:t>5	</a:t>
            </a:r>
            <a:r>
              <a:rPr lang="ar-EG" dirty="0"/>
              <a:t>تسخين البلانكت </a:t>
            </a:r>
            <a:r>
              <a:rPr lang="en-US" dirty="0"/>
              <a:t>Blanket heating.</a:t>
            </a:r>
          </a:p>
          <a:p>
            <a:r>
              <a:rPr lang="en-US" dirty="0"/>
              <a:t>6	</a:t>
            </a:r>
            <a:r>
              <a:rPr lang="ar-EG" dirty="0"/>
              <a:t>النقل الثانى من البلانكت إلى الورق</a:t>
            </a:r>
          </a:p>
          <a:p>
            <a:r>
              <a:rPr lang="ar-EG" dirty="0"/>
              <a:t>                                    </a:t>
            </a:r>
            <a:r>
              <a:rPr lang="en-US" dirty="0"/>
              <a:t>Second transfer (blanket to substrate)</a:t>
            </a:r>
          </a:p>
          <a:p>
            <a:r>
              <a:rPr lang="en-US" dirty="0"/>
              <a:t>7	</a:t>
            </a:r>
            <a:r>
              <a:rPr lang="ar-EG" dirty="0"/>
              <a:t>وحدة تنظيف إسطوانة السطح الطباعى </a:t>
            </a:r>
            <a:r>
              <a:rPr lang="en-US" dirty="0"/>
              <a:t>Photoconductor cleaning station</a:t>
            </a:r>
          </a:p>
          <a:p>
            <a:endParaRPr lang="en-US" dirty="0"/>
          </a:p>
          <a:p>
            <a:endParaRPr lang="en-US" dirty="0"/>
          </a:p>
          <a:p>
            <a:endParaRPr lang="en-US" dirty="0"/>
          </a:p>
          <a:p>
            <a:endParaRPr lang="ar-EG"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115" y="2564816"/>
            <a:ext cx="3667125"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215057" y="5975503"/>
            <a:ext cx="3288080" cy="369332"/>
          </a:xfrm>
          <a:prstGeom prst="rect">
            <a:avLst/>
          </a:prstGeom>
        </p:spPr>
        <p:txBody>
          <a:bodyPr wrap="none">
            <a:spAutoFit/>
          </a:bodyPr>
          <a:lstStyle/>
          <a:p>
            <a:r>
              <a:rPr lang="ar-EG" dirty="0"/>
              <a:t>تقنية الإلكتروفوتوجرافى ( الإلكتروستاتيك</a:t>
            </a:r>
            <a:r>
              <a:rPr lang="ar-EG" dirty="0" smtClean="0"/>
              <a:t>)</a:t>
            </a:r>
            <a:endParaRPr lang="ar-EG" dirty="0"/>
          </a:p>
        </p:txBody>
      </p:sp>
    </p:spTree>
    <p:extLst>
      <p:ext uri="{BB962C8B-B14F-4D97-AF65-F5344CB8AC3E}">
        <p14:creationId xmlns:p14="http://schemas.microsoft.com/office/powerpoint/2010/main" val="2325538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18595" y="-2286277"/>
            <a:ext cx="14241463" cy="9075738"/>
          </a:xfrm>
        </p:spPr>
      </p:pic>
      <p:sp>
        <p:nvSpPr>
          <p:cNvPr id="2" name="Rectangle 1"/>
          <p:cNvSpPr/>
          <p:nvPr/>
        </p:nvSpPr>
        <p:spPr>
          <a:xfrm>
            <a:off x="3649579" y="911181"/>
            <a:ext cx="8165432" cy="1200329"/>
          </a:xfrm>
          <a:prstGeom prst="rect">
            <a:avLst/>
          </a:prstGeom>
        </p:spPr>
        <p:txBody>
          <a:bodyPr wrap="square">
            <a:spAutoFit/>
          </a:bodyPr>
          <a:lstStyle/>
          <a:p>
            <a:endParaRPr lang="en-US" dirty="0"/>
          </a:p>
          <a:p>
            <a:endParaRPr lang="en-US" dirty="0"/>
          </a:p>
          <a:p>
            <a:endParaRPr lang="en-US" dirty="0"/>
          </a:p>
          <a:p>
            <a:endParaRPr lang="ar-EG" dirty="0"/>
          </a:p>
        </p:txBody>
      </p:sp>
      <p:sp>
        <p:nvSpPr>
          <p:cNvPr id="5" name="Rectangle 4"/>
          <p:cNvSpPr/>
          <p:nvPr/>
        </p:nvSpPr>
        <p:spPr>
          <a:xfrm>
            <a:off x="4932947" y="1661226"/>
            <a:ext cx="6978317" cy="2308324"/>
          </a:xfrm>
          <a:prstGeom prst="rect">
            <a:avLst/>
          </a:prstGeom>
        </p:spPr>
        <p:txBody>
          <a:bodyPr wrap="square">
            <a:spAutoFit/>
          </a:bodyPr>
          <a:lstStyle/>
          <a:p>
            <a:r>
              <a:rPr lang="ar-EG" b="1" u="sng" dirty="0"/>
              <a:t>ثانيا : خطوات وميكانيكية عملية الطبع  (</a:t>
            </a:r>
            <a:r>
              <a:rPr lang="en-US" b="1" u="sng" dirty="0"/>
              <a:t>The printing cycle) :</a:t>
            </a:r>
          </a:p>
          <a:p>
            <a:r>
              <a:rPr lang="en-US" dirty="0"/>
              <a:t>    </a:t>
            </a:r>
            <a:r>
              <a:rPr lang="ar-EG" dirty="0"/>
              <a:t>أولا :- شحن سطح التصوير الضوئى الإلكتروفوتوجرافى           (</a:t>
            </a:r>
            <a:r>
              <a:rPr lang="en-US" dirty="0"/>
              <a:t>PIP) </a:t>
            </a:r>
          </a:p>
          <a:p>
            <a:r>
              <a:rPr lang="en-US" dirty="0"/>
              <a:t>(PIP exposure) </a:t>
            </a:r>
            <a:r>
              <a:rPr lang="ar-EG" dirty="0"/>
              <a:t>ثانيا :- تعريض سطح التصوير الضوئى الإلكتروفوتوجرافى</a:t>
            </a:r>
          </a:p>
          <a:p>
            <a:r>
              <a:rPr lang="ar-EG" dirty="0"/>
              <a:t>    ثالثا : إظهار الصورة (</a:t>
            </a:r>
            <a:r>
              <a:rPr lang="en-US" dirty="0"/>
              <a:t>Image development).</a:t>
            </a:r>
          </a:p>
          <a:p>
            <a:r>
              <a:rPr lang="en-US" dirty="0"/>
              <a:t>   </a:t>
            </a:r>
            <a:r>
              <a:rPr lang="ar-EG" dirty="0"/>
              <a:t>رابعا : نقل الصورة الحبرية إلى إسطوانة الوسيط المطاطى.</a:t>
            </a:r>
          </a:p>
          <a:p>
            <a:r>
              <a:rPr lang="ar-EG" dirty="0"/>
              <a:t>   خامسا : تشكيل فيلم الحبر (تسخين البلانكت) .</a:t>
            </a:r>
          </a:p>
          <a:p>
            <a:r>
              <a:rPr lang="ar-EG" dirty="0"/>
              <a:t>   سادسا : النقل الأخير لفيلم الحبر النهائى .</a:t>
            </a:r>
          </a:p>
          <a:p>
            <a:r>
              <a:rPr lang="ar-EG" dirty="0"/>
              <a:t>   سابعا :- مرحلة التنظيف( </a:t>
            </a:r>
            <a:r>
              <a:rPr lang="en-US" dirty="0"/>
              <a:t>Cleaning station).</a:t>
            </a:r>
          </a:p>
        </p:txBody>
      </p:sp>
      <p:sp>
        <p:nvSpPr>
          <p:cNvPr id="6" name="Rectangle 5"/>
          <p:cNvSpPr/>
          <p:nvPr/>
        </p:nvSpPr>
        <p:spPr>
          <a:xfrm>
            <a:off x="2658979" y="3963994"/>
            <a:ext cx="9027694" cy="2585323"/>
          </a:xfrm>
          <a:prstGeom prst="rect">
            <a:avLst/>
          </a:prstGeom>
        </p:spPr>
        <p:txBody>
          <a:bodyPr wrap="square">
            <a:spAutoFit/>
          </a:bodyPr>
          <a:lstStyle/>
          <a:p>
            <a:r>
              <a:rPr lang="ar-EG" dirty="0"/>
              <a:t>أولا :- شحن سطح التصوير الضوئى الإلكتروفوتوجرافى (*) (</a:t>
            </a:r>
            <a:r>
              <a:rPr lang="en-US" dirty="0"/>
              <a:t>PIP)</a:t>
            </a:r>
          </a:p>
          <a:p>
            <a:r>
              <a:rPr lang="en-US" dirty="0"/>
              <a:t>  ( Electrostatic charging of the </a:t>
            </a:r>
            <a:r>
              <a:rPr lang="en-US" dirty="0" err="1"/>
              <a:t>electrophotographic</a:t>
            </a:r>
            <a:r>
              <a:rPr lang="en-US" dirty="0"/>
              <a:t> Photo Imaging Plate)   </a:t>
            </a:r>
          </a:p>
          <a:p>
            <a:r>
              <a:rPr lang="en-US" dirty="0"/>
              <a:t>1- </a:t>
            </a:r>
            <a:r>
              <a:rPr lang="ar-EG" dirty="0"/>
              <a:t>يتم شحن سطح موصل الصورة بشحنة كهربية إستاتيكية متساوية وذلك ببكرة الشحن التى تقوم بإنتاج جزيئات مشحونة(إلكترونات حرة – ذرات - جزيئات ) من خلال وهج تأثير التفريغ (تأين الهواء)ويحدث ذلك من خلال تطبيق الفولت العالى.</a:t>
            </a:r>
          </a:p>
          <a:p>
            <a:r>
              <a:rPr lang="ar-EG" dirty="0"/>
              <a:t>2- توجيه الجزيئات سالبة الشحنة بالفولت الكهربى نحو سطح التصوير الضوئى الإلكتروفوتوجرافى (</a:t>
            </a:r>
            <a:r>
              <a:rPr lang="en-US" dirty="0"/>
              <a:t>PIP) </a:t>
            </a:r>
            <a:r>
              <a:rPr lang="ar-EG" dirty="0"/>
              <a:t>بينما تنجذب الجزيئات موجبة الشحنة نحو آلية الشحن ويتم تعادلها.</a:t>
            </a:r>
          </a:p>
          <a:p>
            <a:r>
              <a:rPr lang="ar-EG" dirty="0"/>
              <a:t>3- من أجل الحفاظ على مسارية عملية الشحن يتم عمل معايرة أوتوماتيكية للفولت المستخدم لإستيعاب التغيرات في مستوى تفريغ الموصلات الضوئية.</a:t>
            </a:r>
          </a:p>
        </p:txBody>
      </p:sp>
    </p:spTree>
    <p:extLst>
      <p:ext uri="{BB962C8B-B14F-4D97-AF65-F5344CB8AC3E}">
        <p14:creationId xmlns:p14="http://schemas.microsoft.com/office/powerpoint/2010/main" val="33388380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18595" y="-2286277"/>
            <a:ext cx="14241463" cy="9075738"/>
          </a:xfrm>
        </p:spPr>
      </p:pic>
      <p:sp>
        <p:nvSpPr>
          <p:cNvPr id="2" name="Rectangle 1"/>
          <p:cNvSpPr/>
          <p:nvPr/>
        </p:nvSpPr>
        <p:spPr>
          <a:xfrm>
            <a:off x="3649579" y="1645108"/>
            <a:ext cx="8165432" cy="4401205"/>
          </a:xfrm>
          <a:prstGeom prst="rect">
            <a:avLst/>
          </a:prstGeom>
        </p:spPr>
        <p:txBody>
          <a:bodyPr wrap="square">
            <a:spAutoFit/>
          </a:bodyPr>
          <a:lstStyle/>
          <a:p>
            <a:r>
              <a:rPr lang="ar-EG" sz="2800" b="1" u="sng" dirty="0" smtClean="0"/>
              <a:t>ثانيا </a:t>
            </a:r>
            <a:r>
              <a:rPr lang="ar-EG" sz="2800" b="1" u="sng" dirty="0"/>
              <a:t>:- </a:t>
            </a:r>
            <a:r>
              <a:rPr lang="ar-EG" b="1" u="sng" dirty="0"/>
              <a:t>تعريض سطح التصوير الضوئى الإلكتروفوتوجرافى</a:t>
            </a:r>
          </a:p>
          <a:p>
            <a:r>
              <a:rPr lang="ar-EG" dirty="0"/>
              <a:t>1- بينما تستمر اسطوانة </a:t>
            </a:r>
            <a:r>
              <a:rPr lang="en-US" dirty="0"/>
              <a:t>PIP </a:t>
            </a:r>
            <a:r>
              <a:rPr lang="ar-EG" dirty="0"/>
              <a:t>في الدوران ، فإنها تمر عبر وحدة التصوير حيثما يوجد 32 شعاع ليزر( تعريض متوازى) لتعريض المنطقة الطباعية .</a:t>
            </a:r>
          </a:p>
          <a:p>
            <a:r>
              <a:rPr lang="ar-EG" dirty="0"/>
              <a:t>2- يتم معادلة الشحنة فى هذه المناطق وبمجرد دوران إسطوانة </a:t>
            </a:r>
            <a:r>
              <a:rPr lang="en-US" dirty="0"/>
              <a:t>PIP </a:t>
            </a:r>
            <a:r>
              <a:rPr lang="ar-EG" dirty="0"/>
              <a:t>التى تم تعريضها نحو الوحدة التالية يكون قد تم شحنها بالفعل بشحنة إلكتروستاتيكية غير مرئية تمثل الصورة الكامنة المطابقة للصورة الطباعية.</a:t>
            </a:r>
          </a:p>
          <a:p>
            <a:endParaRPr lang="ar-EG" dirty="0"/>
          </a:p>
          <a:p>
            <a:r>
              <a:rPr lang="ar-EG" dirty="0"/>
              <a:t>ثالثا : إظهار الصورة (</a:t>
            </a:r>
            <a:r>
              <a:rPr lang="en-US" dirty="0"/>
              <a:t>Image development):-</a:t>
            </a:r>
          </a:p>
          <a:p>
            <a:r>
              <a:rPr lang="en-US" dirty="0"/>
              <a:t>1-	</a:t>
            </a:r>
            <a:r>
              <a:rPr lang="ar-EG" dirty="0"/>
              <a:t>يتم إظهار ( تحبير) الطبعة بواسطة وحدة إظهار الحبر الثنائية </a:t>
            </a:r>
            <a:r>
              <a:rPr lang="en-US" dirty="0"/>
              <a:t>Binary Ink Developer (BID) (</a:t>
            </a:r>
            <a:r>
              <a:rPr lang="ar-EG" dirty="0"/>
              <a:t>واحد لكل لون )؛ تقوم هذه الوحدة بعمل فيلم رقيق من الحبر الكهربى فوق سطح الإسطوانة.</a:t>
            </a:r>
          </a:p>
          <a:p>
            <a:r>
              <a:rPr lang="ar-EG" dirty="0"/>
              <a:t>2-	أثناء دورة الطباعة تتماس إسطوانة (</a:t>
            </a:r>
            <a:r>
              <a:rPr lang="en-US" dirty="0"/>
              <a:t>PIP ) </a:t>
            </a:r>
            <a:r>
              <a:rPr lang="ar-EG" dirty="0"/>
              <a:t>مع وحدة إظهار الحبر الثنائية لينشا عن </a:t>
            </a:r>
          </a:p>
          <a:p>
            <a:r>
              <a:rPr lang="ar-EG" dirty="0"/>
              <a:t>ذلك مجال كهربى بينهما فتتجاذب عجينة الحبر للمناطق الطباعية وتتنافر مع المناطق الغير طباعية لينتج فيلم حبر رقيق ومتساوى وبذلك تتحول الصورة الكهربية الكامنة إلى صورة حبرية ظاهرة حادة الحواف .</a:t>
            </a:r>
          </a:p>
          <a:p>
            <a:endParaRPr lang="en-US" dirty="0"/>
          </a:p>
          <a:p>
            <a:endParaRPr lang="en-US" dirty="0"/>
          </a:p>
          <a:p>
            <a:endParaRPr lang="ar-EG" dirty="0"/>
          </a:p>
        </p:txBody>
      </p:sp>
    </p:spTree>
    <p:extLst>
      <p:ext uri="{BB962C8B-B14F-4D97-AF65-F5344CB8AC3E}">
        <p14:creationId xmlns:p14="http://schemas.microsoft.com/office/powerpoint/2010/main" val="3338838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06564" y="-1768919"/>
            <a:ext cx="14241463" cy="9075738"/>
          </a:xfrm>
        </p:spPr>
      </p:pic>
      <p:sp>
        <p:nvSpPr>
          <p:cNvPr id="2" name="Rectangle 1"/>
          <p:cNvSpPr/>
          <p:nvPr/>
        </p:nvSpPr>
        <p:spPr>
          <a:xfrm>
            <a:off x="2201779" y="622423"/>
            <a:ext cx="9613232" cy="7294305"/>
          </a:xfrm>
          <a:prstGeom prst="rect">
            <a:avLst/>
          </a:prstGeom>
        </p:spPr>
        <p:txBody>
          <a:bodyPr wrap="square">
            <a:spAutoFit/>
          </a:bodyPr>
          <a:lstStyle/>
          <a:p>
            <a:r>
              <a:rPr lang="ar-EG" dirty="0"/>
              <a:t>رابعا : نقل الصورة الحبرية إلى إسطوانة الوسيط المطاطى(*)</a:t>
            </a:r>
          </a:p>
          <a:p>
            <a:r>
              <a:rPr lang="ar-EG" dirty="0"/>
              <a:t>           ( </a:t>
            </a:r>
            <a:r>
              <a:rPr lang="en-US" dirty="0"/>
              <a:t>Transfer of the inked image to the blanket cylinder)</a:t>
            </a:r>
          </a:p>
          <a:p>
            <a:r>
              <a:rPr lang="ar-EG" dirty="0"/>
              <a:t>يطلق عليها عملية النقل الأولى حيث تدور إسطوانة الطبع بعد ذلك متماسة مع إسطوانة الوسيط المطاطى المشحون كهربيا على إسطوانة النقل لتنتقل طبقة الحبر الكهربى إلى سطح البلانكت.</a:t>
            </a:r>
          </a:p>
          <a:p>
            <a:r>
              <a:rPr lang="ar-EG" dirty="0"/>
              <a:t>خامسا : تشكيل فيلم الحبر (تسخين البلانكت) </a:t>
            </a:r>
          </a:p>
          <a:p>
            <a:r>
              <a:rPr lang="en-US" dirty="0"/>
              <a:t>Film formation (blanket heating)                                  </a:t>
            </a:r>
          </a:p>
          <a:p>
            <a:r>
              <a:rPr lang="en-US" dirty="0"/>
              <a:t>1-	</a:t>
            </a:r>
            <a:r>
              <a:rPr lang="ar-EG" dirty="0"/>
              <a:t>يتم تسخين الطبعة الحبرية عن طريق لف الوسيط المطاطى الحرارى أمام مصدر تسخين خارجى وينتج عن ذلك حدوث إنصهار جزئى لجزيئات الحبر فى وتمتزج مع بعضها . </a:t>
            </a:r>
          </a:p>
          <a:p>
            <a:r>
              <a:rPr lang="ar-EG" dirty="0"/>
              <a:t>2-	يتبخر الزيت الحامل فى نفس اللحظة ليتم تجميعه وإعادة إستخدامه كجزء من الحبر الموجود فى الخزانات .</a:t>
            </a:r>
          </a:p>
          <a:p>
            <a:r>
              <a:rPr lang="ar-EG" dirty="0"/>
              <a:t>3-	وبذلك تكون عملية الطبع قد تمت بطباعة فيلم حبر بلاستيكى (لزج – ساخن – شبه جاف).</a:t>
            </a:r>
          </a:p>
          <a:p>
            <a:r>
              <a:rPr lang="ar-EG" dirty="0"/>
              <a:t>سادسا : النقل الأخير لفيلم الحبر النهائى</a:t>
            </a:r>
          </a:p>
          <a:p>
            <a:r>
              <a:rPr lang="ar-EG" dirty="0"/>
              <a:t>                     ( </a:t>
            </a:r>
            <a:r>
              <a:rPr lang="en-US" dirty="0"/>
              <a:t>Complete transfer of the final image film)</a:t>
            </a:r>
          </a:p>
          <a:p>
            <a:r>
              <a:rPr lang="ar-EG" dirty="0"/>
              <a:t>يطلق عليها عملية النقل الثانى حيث يتماس الحبر الساخن مع الخامة الطباعية وكنتيجة لسخونة الحبر بسبب درجة الحرارة التى إستخدمت لصهر جزيئات الحبر؛ فإن هذا يساعد على تصلب فيلم الحبر على الورق والإلتصاق به والإنفصال الكامل عن سطح </a:t>
            </a:r>
          </a:p>
          <a:p>
            <a:r>
              <a:rPr lang="ar-EG" dirty="0"/>
              <a:t>البلانكت وبذلك يكون تم النقل الكامل للحبر بنسبة 100% من البلانكت إلى سطح الورق ؛ ليكون سطح الوسيط المطاطى عندئذ نظيف تماما وجاهز لإستقبال طبقة حبر جديدة .</a:t>
            </a:r>
          </a:p>
          <a:p>
            <a:endParaRPr lang="ar-EG" dirty="0"/>
          </a:p>
          <a:p>
            <a:r>
              <a:rPr lang="ar-EG" dirty="0"/>
              <a:t>سابعا :- مرحلة التنظيف( </a:t>
            </a:r>
            <a:r>
              <a:rPr lang="en-US" dirty="0"/>
              <a:t>Cleaning station):-</a:t>
            </a:r>
          </a:p>
          <a:p>
            <a:r>
              <a:rPr lang="ar-EG" dirty="0"/>
              <a:t>بعد أن يتم نقل الطبعة من السطح الطباعى إلى سطح البلانكت فإن إسطوانة السطح الطباعى تدور للخلف لوحدة التنظيف التى تقوم بإزالة أى آثار متبقية للحبر .</a:t>
            </a:r>
          </a:p>
          <a:p>
            <a:r>
              <a:rPr lang="ar-EG" dirty="0"/>
              <a:t>وتبريد الإسطوانة من أى حرارة إنتقلت إليها أثناء التماس مع إسطوانة البلانكت وعندئذ فإن هذا الجزء من سطح إسطوانة الطبع يقوم بالدوران دورة كاملة يصبح بعدها جاهز لإعادة شحنه مرة أخرى للطبعة التالية.</a:t>
            </a:r>
          </a:p>
          <a:p>
            <a:endParaRPr lang="en-US" dirty="0"/>
          </a:p>
          <a:p>
            <a:endParaRPr lang="en-US" dirty="0"/>
          </a:p>
          <a:p>
            <a:endParaRPr lang="en-US" dirty="0"/>
          </a:p>
          <a:p>
            <a:endParaRPr lang="ar-EG" dirty="0"/>
          </a:p>
        </p:txBody>
      </p:sp>
    </p:spTree>
    <p:extLst>
      <p:ext uri="{BB962C8B-B14F-4D97-AF65-F5344CB8AC3E}">
        <p14:creationId xmlns:p14="http://schemas.microsoft.com/office/powerpoint/2010/main" val="3338838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027" y="0"/>
            <a:ext cx="13193962" cy="7253207"/>
          </a:xfrm>
          <a:prstGeom prst="rect">
            <a:avLst/>
          </a:prstGeom>
        </p:spPr>
      </p:pic>
      <p:sp>
        <p:nvSpPr>
          <p:cNvPr id="3" name="Subtitle 2"/>
          <p:cNvSpPr>
            <a:spLocks noGrp="1"/>
          </p:cNvSpPr>
          <p:nvPr>
            <p:ph type="subTitle" idx="1"/>
          </p:nvPr>
        </p:nvSpPr>
        <p:spPr>
          <a:xfrm>
            <a:off x="1524000" y="5260362"/>
            <a:ext cx="9144000" cy="1655762"/>
          </a:xfrm>
        </p:spPr>
        <p:txBody>
          <a:bodyPr>
            <a:normAutofit/>
          </a:bodyPr>
          <a:lstStyle/>
          <a:p>
            <a:r>
              <a:rPr lang="en-US" sz="3600" dirty="0" smtClean="0">
                <a:solidFill>
                  <a:schemeClr val="bg1"/>
                </a:solidFill>
              </a:rPr>
              <a:t>THANK YOU</a:t>
            </a:r>
            <a:endParaRPr lang="ar-EG" sz="3600" dirty="0">
              <a:solidFill>
                <a:schemeClr val="bg1"/>
              </a:solidFill>
            </a:endParaRPr>
          </a:p>
        </p:txBody>
      </p:sp>
    </p:spTree>
    <p:extLst>
      <p:ext uri="{BB962C8B-B14F-4D97-AF65-F5344CB8AC3E}">
        <p14:creationId xmlns:p14="http://schemas.microsoft.com/office/powerpoint/2010/main" val="23331296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370</Words>
  <Application>Microsoft Office PowerPoint</Application>
  <PresentationFormat>Custom</PresentationFormat>
  <Paragraphs>60</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مادة نظم طباعة الفرقة الاولى قسم الاعلان والطباعة والنشر</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haidy</dc:creator>
  <cp:lastModifiedBy>Tamer</cp:lastModifiedBy>
  <cp:revision>12</cp:revision>
  <dcterms:created xsi:type="dcterms:W3CDTF">2020-03-17T20:43:53Z</dcterms:created>
  <dcterms:modified xsi:type="dcterms:W3CDTF">2020-04-24T22:08:58Z</dcterms:modified>
</cp:coreProperties>
</file>