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60" r:id="rId4"/>
    <p:sldId id="261" r:id="rId5"/>
    <p:sldId id="263" r:id="rId6"/>
    <p:sldId id="264" r:id="rId7"/>
    <p:sldId id="262" r:id="rId8"/>
    <p:sldId id="265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6" d="100"/>
          <a:sy n="106" d="100"/>
        </p:scale>
        <p:origin x="732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5/26/2020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5/26/2020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5/26/2020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5/26/2020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5/26/2020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5/26/2020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7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4615" y="501218"/>
            <a:ext cx="590803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5/26/2020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2B5B07-65CC-44FF-AAC1-854EF0B72B2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352" y="208199"/>
            <a:ext cx="734120" cy="8541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5878" y="273171"/>
            <a:ext cx="1250604" cy="853993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299258" y="2394066"/>
            <a:ext cx="10864735" cy="1587731"/>
          </a:xfrm>
        </p:spPr>
        <p:txBody>
          <a:bodyPr/>
          <a:lstStyle/>
          <a:p>
            <a:pPr algn="ctr"/>
            <a:r>
              <a:rPr lang="ar-EG" sz="6000" dirty="0" smtClean="0"/>
              <a:t>خطوات تحميل الأبحاث لمستويات النقل </a:t>
            </a:r>
            <a:br>
              <a:rPr lang="ar-EG" sz="6000" dirty="0" smtClean="0"/>
            </a:br>
            <a:r>
              <a:rPr lang="ar-EG" sz="6000" dirty="0" smtClean="0"/>
              <a:t>المستوى الأول – </a:t>
            </a:r>
            <a:r>
              <a:rPr lang="ar-EG" sz="6000" dirty="0" err="1" smtClean="0"/>
              <a:t>الثانى</a:t>
            </a:r>
            <a:r>
              <a:rPr lang="ar-EG" sz="6000" dirty="0" smtClean="0"/>
              <a:t> –الثالث- الرابع</a:t>
            </a:r>
            <a:endParaRPr lang="en-US" sz="6000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1454212" y="4527998"/>
            <a:ext cx="8825658" cy="861420"/>
          </a:xfrm>
        </p:spPr>
        <p:txBody>
          <a:bodyPr/>
          <a:lstStyle/>
          <a:p>
            <a:r>
              <a:rPr lang="ar-EG" dirty="0" smtClean="0"/>
              <a:t>كلية الفنون التطبيقية – جامعة بنها </a:t>
            </a:r>
          </a:p>
          <a:p>
            <a:r>
              <a:rPr lang="ar-EG" dirty="0" smtClean="0"/>
              <a:t>وحدة تكنولوجيا المعلومات</a:t>
            </a:r>
          </a:p>
          <a:p>
            <a:endParaRPr lang="ar-EG" dirty="0" smtClean="0"/>
          </a:p>
          <a:p>
            <a:endParaRPr lang="ar-EG" dirty="0" smtClean="0"/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9" t="14628" r="19697" b="26474"/>
          <a:stretch/>
        </p:blipFill>
        <p:spPr>
          <a:xfrm>
            <a:off x="1271848" y="5389418"/>
            <a:ext cx="1287570" cy="1246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34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6349" y="1972570"/>
            <a:ext cx="3348260" cy="1400530"/>
          </a:xfrm>
        </p:spPr>
        <p:txBody>
          <a:bodyPr/>
          <a:lstStyle/>
          <a:p>
            <a:r>
              <a:rPr lang="ar-EG" b="1" u="sng" dirty="0" smtClean="0"/>
              <a:t>أولا : التعليمات </a:t>
            </a:r>
            <a:endParaRPr lang="en-US" b="1" u="sng" dirty="0"/>
          </a:p>
        </p:txBody>
      </p:sp>
      <p:sp>
        <p:nvSpPr>
          <p:cNvPr id="3" name="Rectangle 2"/>
          <p:cNvSpPr/>
          <p:nvPr/>
        </p:nvSpPr>
        <p:spPr>
          <a:xfrm>
            <a:off x="558187" y="2766251"/>
            <a:ext cx="9659389" cy="30421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2400" dirty="0">
                <a:latin typeface="Calibri" panose="020F0502020204030204" pitchFamily="34" charset="0"/>
                <a:ea typeface="Calibri" panose="020F0502020204030204" pitchFamily="34" charset="0"/>
              </a:rPr>
              <a:t>1- ضرورة ملاء </a:t>
            </a:r>
            <a:r>
              <a:rPr lang="ar-SA" sz="2400" dirty="0" smtClean="0">
                <a:latin typeface="Calibri" panose="020F0502020204030204" pitchFamily="34" charset="0"/>
                <a:ea typeface="Calibri" panose="020F0502020204030204" pitchFamily="34" charset="0"/>
              </a:rPr>
              <a:t>البيانات </a:t>
            </a:r>
            <a:r>
              <a:rPr lang="ar-SA" sz="2400" dirty="0">
                <a:latin typeface="Calibri" panose="020F0502020204030204" pitchFamily="34" charset="0"/>
                <a:ea typeface="Calibri" panose="020F0502020204030204" pitchFamily="34" charset="0"/>
              </a:rPr>
              <a:t>التالية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2400" dirty="0">
                <a:latin typeface="Calibri" panose="020F0502020204030204" pitchFamily="34" charset="0"/>
                <a:ea typeface="Calibri" panose="020F0502020204030204" pitchFamily="34" charset="0"/>
              </a:rPr>
              <a:t>2- يجب تسمية البحث باسم الطالب </a:t>
            </a:r>
            <a:r>
              <a:rPr lang="ar-SA" sz="2400" dirty="0" err="1">
                <a:latin typeface="Calibri" panose="020F0502020204030204" pitchFamily="34" charset="0"/>
                <a:ea typeface="Calibri" panose="020F0502020204030204" pitchFamily="34" charset="0"/>
              </a:rPr>
              <a:t>رباعى</a:t>
            </a:r>
            <a:r>
              <a:rPr lang="ar-SA" sz="2400" dirty="0">
                <a:latin typeface="Calibri" panose="020F0502020204030204" pitchFamily="34" charset="0"/>
                <a:ea typeface="Calibri" panose="020F0502020204030204" pitchFamily="34" charset="0"/>
              </a:rPr>
              <a:t> - الرقم </a:t>
            </a:r>
            <a:r>
              <a:rPr lang="ar-SA" sz="2400" dirty="0" err="1">
                <a:latin typeface="Calibri" panose="020F0502020204030204" pitchFamily="34" charset="0"/>
                <a:ea typeface="Calibri" panose="020F0502020204030204" pitchFamily="34" charset="0"/>
              </a:rPr>
              <a:t>القومى</a:t>
            </a:r>
            <a:r>
              <a:rPr lang="ar-SA" sz="2400" dirty="0">
                <a:latin typeface="Calibri" panose="020F0502020204030204" pitchFamily="34" charset="0"/>
                <a:ea typeface="Calibri" panose="020F0502020204030204" pitchFamily="34" charset="0"/>
              </a:rPr>
              <a:t>-  اسم المقرر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EG" sz="2400" dirty="0" smtClean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ar-SA" sz="2400" dirty="0" smtClean="0">
                <a:latin typeface="Calibri" panose="020F0502020204030204" pitchFamily="34" charset="0"/>
                <a:ea typeface="Calibri" panose="020F0502020204030204" pitchFamily="34" charset="0"/>
              </a:rPr>
              <a:t>مثال </a:t>
            </a:r>
            <a:r>
              <a:rPr lang="ar-SA" sz="2400" dirty="0">
                <a:latin typeface="Calibri" panose="020F0502020204030204" pitchFamily="34" charset="0"/>
                <a:ea typeface="Calibri" panose="020F0502020204030204" pitchFamily="34" charset="0"/>
              </a:rPr>
              <a:t>( محمد احمد محمد احمد - 21234567890123- علم نفس وسيكولوجية </a:t>
            </a:r>
            <a:r>
              <a:rPr lang="ar-SA" sz="2400" dirty="0" smtClean="0">
                <a:latin typeface="Calibri" panose="020F0502020204030204" pitchFamily="34" charset="0"/>
                <a:ea typeface="Calibri" panose="020F0502020204030204" pitchFamily="34" charset="0"/>
              </a:rPr>
              <a:t>التصميم</a:t>
            </a:r>
            <a:r>
              <a:rPr lang="ar-EG" sz="2400" dirty="0" smtClean="0">
                <a:latin typeface="Calibri" panose="020F0502020204030204" pitchFamily="34" charset="0"/>
                <a:ea typeface="Calibri" panose="020F0502020204030204" pitchFamily="34" charset="0"/>
              </a:rPr>
              <a:t>)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2400" dirty="0">
                <a:latin typeface="Calibri" panose="020F0502020204030204" pitchFamily="34" charset="0"/>
                <a:ea typeface="Calibri" panose="020F0502020204030204" pitchFamily="34" charset="0"/>
              </a:rPr>
              <a:t>3- ترفع الابحاث بصيغة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PDF</a:t>
            </a: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2400" dirty="0">
                <a:latin typeface="Calibri" panose="020F0502020204030204" pitchFamily="34" charset="0"/>
                <a:ea typeface="Calibri" panose="020F0502020204030204" pitchFamily="34" charset="0"/>
              </a:rPr>
              <a:t>4- يرفع كل بحث </a:t>
            </a:r>
            <a:r>
              <a:rPr lang="ar-SA" sz="2400" dirty="0" err="1">
                <a:latin typeface="Calibri" panose="020F0502020204030204" pitchFamily="34" charset="0"/>
                <a:ea typeface="Calibri" panose="020F0502020204030204" pitchFamily="34" charset="0"/>
              </a:rPr>
              <a:t>فى</a:t>
            </a:r>
            <a:r>
              <a:rPr lang="ar-SA" sz="2400" dirty="0">
                <a:latin typeface="Calibri" panose="020F0502020204030204" pitchFamily="34" charset="0"/>
                <a:ea typeface="Calibri" panose="020F0502020204030204" pitchFamily="34" charset="0"/>
              </a:rPr>
              <a:t> المكان المحدد باسم البحث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2400" dirty="0">
                <a:latin typeface="Calibri" panose="020F0502020204030204" pitchFamily="34" charset="0"/>
                <a:ea typeface="Calibri" panose="020F0502020204030204" pitchFamily="34" charset="0"/>
              </a:rPr>
              <a:t>5-  ترفع الابحاث مرة واحدة </a:t>
            </a:r>
            <a:r>
              <a:rPr lang="ar-SA" sz="2400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فقط</a:t>
            </a:r>
            <a:r>
              <a:rPr lang="ar-EG" sz="2400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  </a:t>
            </a:r>
            <a:r>
              <a:rPr lang="ar-EG" sz="28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هام</a:t>
            </a:r>
            <a:endParaRPr lang="en-US" sz="2800" b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8352" y="5690940"/>
            <a:ext cx="104590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EG" sz="2400" b="1" dirty="0" smtClean="0"/>
              <a:t>( يجب التأكد من صحة البيانات والأبحاث التي يتم تحميلها </a:t>
            </a:r>
            <a:r>
              <a:rPr lang="ar-EG" sz="2400" b="1" dirty="0" err="1" smtClean="0"/>
              <a:t>لانه</a:t>
            </a:r>
            <a:r>
              <a:rPr lang="ar-EG" sz="2400" b="1" dirty="0" smtClean="0"/>
              <a:t> </a:t>
            </a:r>
            <a:r>
              <a:rPr lang="ar-EG" sz="2400" b="1" dirty="0" err="1" smtClean="0"/>
              <a:t>لايسمح</a:t>
            </a:r>
            <a:r>
              <a:rPr lang="ar-EG" sz="2400" b="1" dirty="0" smtClean="0"/>
              <a:t> سوى</a:t>
            </a:r>
            <a:r>
              <a:rPr lang="en-US" sz="2400" b="1" dirty="0" smtClean="0"/>
              <a:t>submit </a:t>
            </a:r>
            <a:r>
              <a:rPr lang="ar-EG" sz="2400" b="1" dirty="0" smtClean="0"/>
              <a:t> مرة واحدة لكل طالب )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43452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4597" y="1631749"/>
            <a:ext cx="8302645" cy="945197"/>
          </a:xfrm>
        </p:spPr>
        <p:txBody>
          <a:bodyPr/>
          <a:lstStyle/>
          <a:p>
            <a:pPr algn="r" rtl="1"/>
            <a:r>
              <a:rPr lang="ar-EG" dirty="0" smtClean="0"/>
              <a:t>ثانيا : فتح الميل </a:t>
            </a:r>
            <a:r>
              <a:rPr lang="ar-EG" dirty="0" err="1" smtClean="0"/>
              <a:t>الاكاديمى</a:t>
            </a:r>
            <a:r>
              <a:rPr lang="ar-EG" dirty="0" smtClean="0"/>
              <a:t> </a:t>
            </a:r>
            <a:r>
              <a:rPr lang="en-US" dirty="0" smtClean="0"/>
              <a:t> sign in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680065" y="3198533"/>
            <a:ext cx="6816437" cy="1797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699162" y="2385445"/>
            <a:ext cx="74814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EG" dirty="0" smtClean="0"/>
              <a:t>1 – ادخل على </a:t>
            </a:r>
            <a:r>
              <a:rPr lang="en-US" dirty="0" smtClean="0"/>
              <a:t>outlook.office365.com</a:t>
            </a:r>
          </a:p>
          <a:p>
            <a:pPr algn="r" rtl="1"/>
            <a:r>
              <a:rPr lang="en-US" dirty="0" smtClean="0"/>
              <a:t>-2</a:t>
            </a:r>
            <a:r>
              <a:rPr lang="ar-EG" dirty="0" smtClean="0"/>
              <a:t> كتابة الميل </a:t>
            </a:r>
            <a:r>
              <a:rPr lang="ar-EG" dirty="0" err="1" smtClean="0"/>
              <a:t>الكاديمى</a:t>
            </a:r>
            <a:r>
              <a:rPr lang="ar-EG" dirty="0" smtClean="0"/>
              <a:t> </a:t>
            </a:r>
          </a:p>
          <a:p>
            <a:pPr algn="r" rtl="1"/>
            <a:r>
              <a:rPr lang="ar-EG" dirty="0" smtClean="0"/>
              <a:t>3- ادخال الباسورد حتى يفتح الميل كما في شكل1 </a:t>
            </a:r>
          </a:p>
          <a:p>
            <a:pPr algn="r" rtl="1"/>
            <a:r>
              <a:rPr lang="ar-EG" dirty="0" smtClean="0"/>
              <a:t>4 – فتح تاب جديد بالضغط على علامة + في شكل 1</a:t>
            </a:r>
          </a:p>
          <a:p>
            <a:pPr algn="r" rtl="1"/>
            <a:r>
              <a:rPr lang="ar-EG" dirty="0" smtClean="0"/>
              <a:t>5- قم بعمل نسخ </a:t>
            </a:r>
            <a:r>
              <a:rPr lang="en-US" dirty="0" smtClean="0"/>
              <a:t>Copy </a:t>
            </a:r>
            <a:r>
              <a:rPr lang="ar-EG" dirty="0" smtClean="0"/>
              <a:t>من اللينك الموجود على موقع الكلية والخاص بالمستوى </a:t>
            </a:r>
            <a:r>
              <a:rPr lang="ar-EG" dirty="0" err="1" smtClean="0"/>
              <a:t>الدراسى</a:t>
            </a:r>
            <a:r>
              <a:rPr lang="ar-EG" dirty="0" smtClean="0"/>
              <a:t> </a:t>
            </a:r>
          </a:p>
          <a:p>
            <a:pPr algn="r" rtl="1"/>
            <a:r>
              <a:rPr lang="ar-EG" dirty="0" smtClean="0"/>
              <a:t>المقيد به ثم قم بعمل لصق  </a:t>
            </a:r>
            <a:r>
              <a:rPr lang="en-US" dirty="0" smtClean="0"/>
              <a:t>past </a:t>
            </a:r>
            <a:r>
              <a:rPr lang="ar-EG" dirty="0" smtClean="0"/>
              <a:t> في التاب الجديد التي تم انشائها ثم اضغط </a:t>
            </a:r>
            <a:r>
              <a:rPr lang="en-US" dirty="0" smtClean="0"/>
              <a:t>enter  </a:t>
            </a:r>
            <a:r>
              <a:rPr lang="ar-EG" dirty="0" smtClean="0"/>
              <a:t>، شكل 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50767"/>
          <a:stretch/>
        </p:blipFill>
        <p:spPr>
          <a:xfrm>
            <a:off x="273912" y="2552008"/>
            <a:ext cx="3250685" cy="37140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72589" y="6409113"/>
            <a:ext cx="980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dirty="0" smtClean="0"/>
              <a:t>شكل 1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1122218" y="2149076"/>
            <a:ext cx="606829" cy="427870"/>
          </a:xfrm>
          <a:prstGeom prst="straightConnector1">
            <a:avLst/>
          </a:prstGeom>
          <a:ln w="57150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729047" y="1905677"/>
            <a:ext cx="2119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dirty="0" smtClean="0"/>
              <a:t>اضغط على علامة +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b="62870"/>
          <a:stretch/>
        </p:blipFill>
        <p:spPr>
          <a:xfrm>
            <a:off x="3848793" y="4642660"/>
            <a:ext cx="8099457" cy="169164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899564" y="6409113"/>
            <a:ext cx="1737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dirty="0" smtClean="0"/>
              <a:t>شكل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45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145" y="1590186"/>
            <a:ext cx="11197244" cy="1400530"/>
          </a:xfrm>
        </p:spPr>
        <p:txBody>
          <a:bodyPr/>
          <a:lstStyle/>
          <a:p>
            <a:pPr algn="r" rtl="1"/>
            <a:r>
              <a:rPr lang="ar-EG" sz="2400" dirty="0" smtClean="0"/>
              <a:t>6- تظهر صفحة (شكل3 مثال لاحد المستويات) يجب ملاء البيانات وتحميل الأبحاث  </a:t>
            </a:r>
            <a:r>
              <a:rPr lang="en-US" sz="2400" dirty="0" smtClean="0"/>
              <a:t>   </a:t>
            </a:r>
            <a:r>
              <a:rPr lang="ar-EG" sz="2400" dirty="0" smtClean="0"/>
              <a:t/>
            </a:r>
            <a:br>
              <a:rPr lang="ar-EG" sz="2400" dirty="0" smtClean="0"/>
            </a:br>
            <a:r>
              <a:rPr lang="ar-EG" sz="2400" dirty="0" smtClean="0"/>
              <a:t>7- يجب تحميل جميع الأبحاث </a:t>
            </a:r>
            <a:br>
              <a:rPr lang="ar-EG" sz="2400" dirty="0" smtClean="0"/>
            </a:br>
            <a:r>
              <a:rPr lang="ar-EG" sz="2400" dirty="0" smtClean="0"/>
              <a:t>8- يتم تحميل </a:t>
            </a:r>
            <a:r>
              <a:rPr lang="ar-SA" sz="2400" dirty="0" smtClean="0">
                <a:latin typeface="Calibri" panose="020F0502020204030204" pitchFamily="34" charset="0"/>
                <a:ea typeface="Calibri" panose="020F0502020204030204" pitchFamily="34" charset="0"/>
              </a:rPr>
              <a:t>كل </a:t>
            </a:r>
            <a:r>
              <a:rPr lang="ar-SA" sz="2400" dirty="0">
                <a:latin typeface="Calibri" panose="020F0502020204030204" pitchFamily="34" charset="0"/>
                <a:ea typeface="Calibri" panose="020F0502020204030204" pitchFamily="34" charset="0"/>
              </a:rPr>
              <a:t>بحث </a:t>
            </a:r>
            <a:r>
              <a:rPr lang="ar-SA" sz="2400" dirty="0" err="1">
                <a:latin typeface="Calibri" panose="020F0502020204030204" pitchFamily="34" charset="0"/>
                <a:ea typeface="Calibri" panose="020F0502020204030204" pitchFamily="34" charset="0"/>
              </a:rPr>
              <a:t>فى</a:t>
            </a:r>
            <a:r>
              <a:rPr lang="ar-SA" sz="2400" dirty="0">
                <a:latin typeface="Calibri" panose="020F0502020204030204" pitchFamily="34" charset="0"/>
                <a:ea typeface="Calibri" panose="020F0502020204030204" pitchFamily="34" charset="0"/>
              </a:rPr>
              <a:t> المكان المحدد باسم البحث</a:t>
            </a:r>
            <a:r>
              <a:rPr lang="ar-EG" sz="2400" dirty="0" smtClean="0"/>
              <a:t> </a:t>
            </a:r>
            <a:br>
              <a:rPr lang="ar-EG" sz="2400" dirty="0" smtClean="0"/>
            </a:br>
            <a:r>
              <a:rPr lang="ar-EG" sz="2400" dirty="0" smtClean="0"/>
              <a:t>9-بعد  الانتهاء من تحميل الأبحاث يجب الضغط على</a:t>
            </a:r>
            <a:br>
              <a:rPr lang="ar-EG" sz="2400" dirty="0" smtClean="0"/>
            </a:br>
            <a:r>
              <a:rPr lang="ar-EG" sz="2400" dirty="0" smtClean="0"/>
              <a:t/>
            </a:r>
            <a:br>
              <a:rPr lang="ar-EG" sz="2400" dirty="0" smtClean="0"/>
            </a:br>
            <a:r>
              <a:rPr lang="ar-EG" sz="2400" dirty="0" smtClean="0"/>
              <a:t>وذلك هام جدا حتى يصل ميل للطالب يؤكد وصول الابحاث </a:t>
            </a:r>
            <a:br>
              <a:rPr lang="ar-EG" sz="2400" dirty="0" smtClean="0"/>
            </a:br>
            <a:r>
              <a:rPr lang="ar-EG" sz="2400" dirty="0" smtClean="0"/>
              <a:t/>
            </a:r>
            <a:br>
              <a:rPr lang="ar-EG" sz="2400" dirty="0" smtClean="0"/>
            </a:br>
            <a:r>
              <a:rPr lang="ar-EG" sz="2400" dirty="0"/>
              <a:t/>
            </a:r>
            <a:br>
              <a:rPr lang="ar-EG" sz="2400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ar-EG" sz="2400" dirty="0" smtClean="0"/>
              <a:t> </a:t>
            </a:r>
            <a:br>
              <a:rPr lang="ar-EG" sz="2400" dirty="0" smtClean="0"/>
            </a:br>
            <a:r>
              <a:rPr lang="ar-EG" sz="2400" dirty="0" smtClean="0"/>
              <a:t/>
            </a:r>
            <a:br>
              <a:rPr lang="ar-EG" sz="2400" dirty="0" smtClean="0"/>
            </a:br>
            <a:r>
              <a:rPr lang="ar-EG" sz="2400" dirty="0"/>
              <a:t/>
            </a:r>
            <a:br>
              <a:rPr lang="ar-EG" sz="2400" dirty="0"/>
            </a:br>
            <a:r>
              <a:rPr lang="ar-EG" sz="2400" dirty="0" smtClean="0"/>
              <a:t/>
            </a:r>
            <a:br>
              <a:rPr lang="ar-EG" sz="2400" dirty="0" smtClean="0"/>
            </a:b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77432" y="4105078"/>
            <a:ext cx="939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dirty="0" smtClean="0"/>
              <a:t>شكل 3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9305" t="12106" r="38857" b="5289"/>
          <a:stretch/>
        </p:blipFill>
        <p:spPr>
          <a:xfrm>
            <a:off x="903469" y="1126066"/>
            <a:ext cx="2610198" cy="5553907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>
            <a:off x="1080655" y="2990716"/>
            <a:ext cx="5611090" cy="3260455"/>
          </a:xfrm>
          <a:prstGeom prst="straightConnector1">
            <a:avLst/>
          </a:prstGeom>
          <a:ln w="57150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93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120640" y="2820386"/>
            <a:ext cx="655280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EG" sz="2400" dirty="0"/>
              <a:t>10- ثم اضغط </a:t>
            </a:r>
            <a:r>
              <a:rPr lang="en-US" sz="2400" dirty="0" smtClean="0"/>
              <a:t>submit</a:t>
            </a:r>
            <a:endParaRPr lang="ar-EG" sz="2400" dirty="0" smtClean="0"/>
          </a:p>
          <a:p>
            <a:pPr algn="r" rtl="1"/>
            <a:endParaRPr lang="ar-EG" sz="2400" dirty="0"/>
          </a:p>
          <a:p>
            <a:pPr algn="r" rtl="1"/>
            <a:endParaRPr lang="ar-EG" sz="2400" dirty="0" smtClean="0"/>
          </a:p>
          <a:p>
            <a:pPr algn="r" rtl="1"/>
            <a:endParaRPr lang="ar-EG" sz="2400" dirty="0" smtClean="0"/>
          </a:p>
          <a:p>
            <a:pPr algn="r" rtl="1"/>
            <a:r>
              <a:rPr lang="ar-EG" sz="2400" dirty="0" smtClean="0"/>
              <a:t>11- تظهر رسالة </a:t>
            </a:r>
            <a:r>
              <a:rPr lang="en-US" sz="2400" dirty="0" smtClean="0"/>
              <a:t>Thanks </a:t>
            </a:r>
            <a:r>
              <a:rPr lang="ar-EG" sz="2400" dirty="0" smtClean="0"/>
              <a:t>  وذلك تأكيد لوصول الأبحاث </a:t>
            </a:r>
          </a:p>
          <a:p>
            <a:pPr algn="r" rtl="1"/>
            <a:r>
              <a:rPr lang="ar-EG" sz="2400" dirty="0" smtClean="0"/>
              <a:t>في حالة عدم ظهور هذه الرسالة يتم إعادة محاولة تحميل </a:t>
            </a:r>
          </a:p>
          <a:p>
            <a:pPr algn="r" rtl="1"/>
            <a:r>
              <a:rPr lang="ar-EG" sz="2400" dirty="0" smtClean="0"/>
              <a:t>الابحاث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8870" t="12452" r="45594" b="22158"/>
          <a:stretch/>
        </p:blipFill>
        <p:spPr>
          <a:xfrm>
            <a:off x="2816050" y="435495"/>
            <a:ext cx="3141134" cy="325120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>
            <a:off x="4239491" y="3100647"/>
            <a:ext cx="4788131" cy="290946"/>
          </a:xfrm>
          <a:prstGeom prst="straightConnector1">
            <a:avLst/>
          </a:prstGeom>
          <a:ln w="57150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16821" t="13498" r="42004" b="39093"/>
          <a:stretch/>
        </p:blipFill>
        <p:spPr>
          <a:xfrm>
            <a:off x="1074841" y="3789882"/>
            <a:ext cx="4470825" cy="2895599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H="1">
            <a:off x="3220878" y="4624078"/>
            <a:ext cx="2587450" cy="1227205"/>
          </a:xfrm>
          <a:prstGeom prst="straightConnector1">
            <a:avLst/>
          </a:prstGeom>
          <a:ln w="57150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420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9333" y="2023534"/>
            <a:ext cx="10752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2400" dirty="0" smtClean="0"/>
              <a:t>12- هناك أيضا رسالة تأكيدية أخرى ترسل على الميل </a:t>
            </a:r>
            <a:r>
              <a:rPr lang="ar-EG" sz="2400" dirty="0" err="1" smtClean="0"/>
              <a:t>الاكاديمى</a:t>
            </a:r>
            <a:r>
              <a:rPr lang="ar-EG" sz="2400" dirty="0" smtClean="0"/>
              <a:t> للطالب ، لتأكيد وصول الأبحاث 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617" t="58803" r="20379" b="30807"/>
          <a:stretch/>
        </p:blipFill>
        <p:spPr>
          <a:xfrm>
            <a:off x="87285" y="3039072"/>
            <a:ext cx="12023512" cy="889461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>
            <a:off x="7007629" y="2485199"/>
            <a:ext cx="1197033" cy="839892"/>
          </a:xfrm>
          <a:prstGeom prst="straightConnector1">
            <a:avLst/>
          </a:prstGeom>
          <a:ln w="57150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123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65282" y="3729719"/>
            <a:ext cx="76756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sz="2400" b="1" dirty="0" smtClean="0"/>
              <a:t>* يجب </a:t>
            </a:r>
            <a:r>
              <a:rPr lang="ar-EG" sz="2400" b="1" dirty="0"/>
              <a:t>التأكد من الدخول على الميل </a:t>
            </a:r>
            <a:r>
              <a:rPr lang="ar-EG" sz="2400" b="1" dirty="0" err="1"/>
              <a:t>الكاديمى</a:t>
            </a:r>
            <a:r>
              <a:rPr lang="ar-EG" sz="2400" b="1" dirty="0"/>
              <a:t> قبل نسخ لينك تحميل الأبحاث 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703127" y="1953491"/>
            <a:ext cx="44888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4400" dirty="0" smtClean="0"/>
              <a:t>ملاحظات هامة </a:t>
            </a:r>
            <a:endParaRPr lang="en-US" sz="4400" dirty="0"/>
          </a:p>
        </p:txBody>
      </p:sp>
      <p:sp>
        <p:nvSpPr>
          <p:cNvPr id="8" name="Rectangle 7"/>
          <p:cNvSpPr/>
          <p:nvPr/>
        </p:nvSpPr>
        <p:spPr>
          <a:xfrm>
            <a:off x="847075" y="2953765"/>
            <a:ext cx="104590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EG" sz="2400" b="1" dirty="0" smtClean="0"/>
              <a:t>* يجب التأكد من صحة البيانات والأبحاث التي يتم تحميلها </a:t>
            </a:r>
            <a:r>
              <a:rPr lang="ar-EG" sz="2400" b="1" dirty="0" err="1" smtClean="0"/>
              <a:t>لانه</a:t>
            </a:r>
            <a:r>
              <a:rPr lang="ar-EG" sz="2400" b="1" dirty="0" smtClean="0"/>
              <a:t> </a:t>
            </a:r>
            <a:r>
              <a:rPr lang="ar-EG" sz="2400" b="1" dirty="0" err="1" smtClean="0"/>
              <a:t>لايسمح</a:t>
            </a:r>
            <a:r>
              <a:rPr lang="ar-EG" sz="2400" b="1" dirty="0" smtClean="0"/>
              <a:t> سوى</a:t>
            </a:r>
            <a:r>
              <a:rPr lang="en-US" sz="2400" b="1" dirty="0" smtClean="0"/>
              <a:t>submit </a:t>
            </a:r>
            <a:r>
              <a:rPr lang="ar-EG" sz="2400" b="1" dirty="0" smtClean="0"/>
              <a:t> مرة واحدة لكل طالب  </a:t>
            </a:r>
            <a:endParaRPr lang="en-US" sz="2400" b="1" dirty="0"/>
          </a:p>
        </p:txBody>
      </p:sp>
      <p:sp>
        <p:nvSpPr>
          <p:cNvPr id="9" name="Rectangle 8"/>
          <p:cNvSpPr/>
          <p:nvPr/>
        </p:nvSpPr>
        <p:spPr>
          <a:xfrm>
            <a:off x="3150606" y="4191384"/>
            <a:ext cx="92413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sz="2400" b="1" dirty="0" smtClean="0"/>
              <a:t>* تفتح روابط تحميل الأبحاث في المواعيد المحددة والمعلنة على موقع الكلية سابقا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41977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75661" y="3202696"/>
            <a:ext cx="107566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ar-EG" sz="2400" b="1" dirty="0" smtClean="0"/>
          </a:p>
          <a:p>
            <a:pPr algn="r" rtl="1"/>
            <a:r>
              <a:rPr lang="ar-EG" sz="2400" b="1" dirty="0" smtClean="0"/>
              <a:t> *في </a:t>
            </a:r>
            <a:r>
              <a:rPr lang="ar-EG" sz="2400" b="1" dirty="0"/>
              <a:t>حالة وجود احد المقررات ليست لدى الطالب ( لا يدرس الطالب هذا </a:t>
            </a:r>
            <a:r>
              <a:rPr lang="ar-EG" sz="2400" b="1" dirty="0" smtClean="0"/>
              <a:t>المقرر في </a:t>
            </a:r>
            <a:r>
              <a:rPr lang="ar-EG" sz="2400" b="1" dirty="0"/>
              <a:t>هذا الترم او تم دراسته في ترم </a:t>
            </a:r>
            <a:r>
              <a:rPr lang="ar-EG" sz="2400" b="1"/>
              <a:t>سابق </a:t>
            </a:r>
            <a:endParaRPr lang="ar-EG" sz="2400" b="1" smtClean="0"/>
          </a:p>
          <a:p>
            <a:pPr algn="r" rtl="1"/>
            <a:r>
              <a:rPr lang="ar-EG" sz="2400" b="1" smtClean="0"/>
              <a:t>على </a:t>
            </a:r>
            <a:r>
              <a:rPr lang="ar-EG" sz="2400" b="1" dirty="0"/>
              <a:t>الطالب تحميل ملف بصيغة  </a:t>
            </a:r>
            <a:r>
              <a:rPr lang="en-US" sz="2400" b="1" dirty="0" smtClean="0"/>
              <a:t>pdf </a:t>
            </a:r>
            <a:r>
              <a:rPr lang="ar-EG" sz="2400" b="1" dirty="0"/>
              <a:t/>
            </a:r>
            <a:br>
              <a:rPr lang="ar-EG" sz="2400" b="1" dirty="0"/>
            </a:br>
            <a:r>
              <a:rPr lang="ar-EG" sz="2400" b="1" dirty="0"/>
              <a:t>من ورقة واحدة مكتوب </a:t>
            </a:r>
            <a:r>
              <a:rPr lang="ar-EG" sz="2400" b="1" dirty="0" err="1"/>
              <a:t>يها</a:t>
            </a:r>
            <a:r>
              <a:rPr lang="ar-EG" sz="2400" b="1" dirty="0"/>
              <a:t> </a:t>
            </a:r>
            <a:r>
              <a:rPr lang="ar-EG" sz="2400" b="1" dirty="0" smtClean="0"/>
              <a:t>عبارة </a:t>
            </a:r>
            <a:r>
              <a:rPr lang="ar-EG" sz="2400" b="1" dirty="0"/>
              <a:t>( الطالب ليس لديه المادة )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72042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99</TotalTime>
  <Words>368</Words>
  <Application>Microsoft Office PowerPoint</Application>
  <PresentationFormat>Widescreen</PresentationFormat>
  <Paragraphs>39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Century Gothic</vt:lpstr>
      <vt:lpstr>Times New Roman</vt:lpstr>
      <vt:lpstr>Wingdings 3</vt:lpstr>
      <vt:lpstr>Ion</vt:lpstr>
      <vt:lpstr>خطوات تحميل الأبحاث لمستويات النقل  المستوى الأول – الثانى –الثالث- الرابع</vt:lpstr>
      <vt:lpstr>أولا : التعليمات </vt:lpstr>
      <vt:lpstr>ثانيا : فتح الميل الاكاديمى  sign in </vt:lpstr>
      <vt:lpstr>6- تظهر صفحة (شكل3 مثال لاحد المستويات) يجب ملاء البيانات وتحميل الأبحاث      7- يجب تحميل جميع الأبحاث  8- يتم تحميل كل بحث فى المكان المحدد باسم البحث  9-بعد  الانتهاء من تحميل الأبحاث يجب الضغط على  وذلك هام جدا حتى يصل ميل للطالب يؤكد وصول الابحاث           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خطوات تحميل الأبحاث لمستويات النقل  المستوى الأول – الثانى –الثالث- الرابع</dc:title>
  <dc:creator>Windows User</dc:creator>
  <cp:lastModifiedBy>Windows User</cp:lastModifiedBy>
  <cp:revision>34</cp:revision>
  <dcterms:created xsi:type="dcterms:W3CDTF">2020-05-26T21:14:56Z</dcterms:created>
  <dcterms:modified xsi:type="dcterms:W3CDTF">2020-05-26T22:54:04Z</dcterms:modified>
</cp:coreProperties>
</file>