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58" r:id="rId3"/>
    <p:sldId id="265" r:id="rId4"/>
    <p:sldId id="264" r:id="rId5"/>
    <p:sldId id="273" r:id="rId6"/>
    <p:sldId id="280" r:id="rId7"/>
    <p:sldId id="268" r:id="rId8"/>
    <p:sldId id="267" r:id="rId9"/>
    <p:sldId id="272" r:id="rId10"/>
    <p:sldId id="266" r:id="rId11"/>
    <p:sldId id="281" r:id="rId12"/>
    <p:sldId id="303" r:id="rId13"/>
    <p:sldId id="275" r:id="rId14"/>
    <p:sldId id="277" r:id="rId15"/>
    <p:sldId id="274" r:id="rId16"/>
    <p:sldId id="282" r:id="rId17"/>
    <p:sldId id="297" r:id="rId18"/>
    <p:sldId id="296" r:id="rId19"/>
    <p:sldId id="305" r:id="rId20"/>
    <p:sldId id="283" r:id="rId21"/>
    <p:sldId id="304" r:id="rId22"/>
    <p:sldId id="310" r:id="rId23"/>
    <p:sldId id="299" r:id="rId24"/>
    <p:sldId id="284" r:id="rId25"/>
    <p:sldId id="300" r:id="rId26"/>
    <p:sldId id="308" r:id="rId27"/>
    <p:sldId id="301" r:id="rId28"/>
    <p:sldId id="302" r:id="rId29"/>
    <p:sldId id="298" r:id="rId30"/>
    <p:sldId id="309" r:id="rId31"/>
    <p:sldId id="307" r:id="rId32"/>
    <p:sldId id="311" r:id="rId33"/>
    <p:sldId id="286" r:id="rId34"/>
    <p:sldId id="278" r:id="rId35"/>
    <p:sldId id="312" r:id="rId36"/>
    <p:sldId id="279" r:id="rId37"/>
    <p:sldId id="287" r:id="rId38"/>
    <p:sldId id="288" r:id="rId39"/>
    <p:sldId id="290" r:id="rId40"/>
    <p:sldId id="313" r:id="rId41"/>
    <p:sldId id="271" r:id="rId42"/>
    <p:sldId id="306" r:id="rId43"/>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46" autoAdjust="0"/>
    <p:restoredTop sz="94660"/>
  </p:normalViewPr>
  <p:slideViewPr>
    <p:cSldViewPr snapToGrid="0">
      <p:cViewPr varScale="1">
        <p:scale>
          <a:sx n="115" d="100"/>
          <a:sy n="115" d="100"/>
        </p:scale>
        <p:origin x="15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27/09/1441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27/09/1441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27/09/1441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27/09/1441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27/09/1441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27/09/1441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27/09/1441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27/09/1441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LLyyGcojV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7e2crl4Wi8"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www.youtube.com/watch?v=9x_k90XTy5g"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B1SepfnIiQ"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youtube.com/watch?v=3hj8yxny5lY" TargetMode="External"/><Relationship Id="rId5" Type="http://schemas.openxmlformats.org/officeDocument/2006/relationships/hyperlink" Target="https://www.youtube.com/watch?v=jef5v1eEWDg" TargetMode="External"/><Relationship Id="rId4" Type="http://schemas.openxmlformats.org/officeDocument/2006/relationships/hyperlink" Target="https://www.youtube.com/watch?v=lkWx3kn6pK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s-zH38xPhe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huCPXzcFybE" TargetMode="External"/><Relationship Id="rId7"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hyperlink" Target="https://www.youtube.com/watch?v=9OLLcJ3alD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25OYSDrjWCg" TargetMode="External"/><Relationship Id="rId7" Type="http://schemas.openxmlformats.org/officeDocument/2006/relationships/image" Target="../media/image36.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hyperlink" Target="https://www.youtube.com/watch?v=N2c_KdBJW9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oleObject" Target="../embeddings/oleObject1.bin"/><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VoxV-ADCe4"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13"/>
            <a:ext cx="12192000" cy="6858000"/>
          </a:xfrm>
        </p:spPr>
      </p:pic>
      <p:sp>
        <p:nvSpPr>
          <p:cNvPr id="3" name="TextBox 2"/>
          <p:cNvSpPr txBox="1"/>
          <p:nvPr/>
        </p:nvSpPr>
        <p:spPr>
          <a:xfrm>
            <a:off x="5871410" y="3429000"/>
            <a:ext cx="5325979" cy="1446550"/>
          </a:xfrm>
          <a:prstGeom prst="rect">
            <a:avLst/>
          </a:prstGeom>
          <a:noFill/>
        </p:spPr>
        <p:txBody>
          <a:bodyPr wrap="square" rtlCol="0">
            <a:spAutoFit/>
          </a:bodyPr>
          <a:lstStyle/>
          <a:p>
            <a:r>
              <a:rPr lang="ar-EG" sz="4400" dirty="0" err="1" smtClean="0"/>
              <a:t>أ.م.د</a:t>
            </a:r>
            <a:r>
              <a:rPr lang="ar-EG" sz="4400" dirty="0" smtClean="0"/>
              <a:t>/ منى محمد نصر </a:t>
            </a:r>
          </a:p>
          <a:p>
            <a:endParaRPr lang="en-US" sz="4400" dirty="0"/>
          </a:p>
        </p:txBody>
      </p:sp>
      <p:sp>
        <p:nvSpPr>
          <p:cNvPr id="5" name="TextBox 4"/>
          <p:cNvSpPr txBox="1"/>
          <p:nvPr/>
        </p:nvSpPr>
        <p:spPr>
          <a:xfrm>
            <a:off x="3818022" y="4420225"/>
            <a:ext cx="7194884" cy="1200329"/>
          </a:xfrm>
          <a:prstGeom prst="rect">
            <a:avLst/>
          </a:prstGeom>
          <a:noFill/>
        </p:spPr>
        <p:txBody>
          <a:bodyPr wrap="square" rtlCol="0">
            <a:spAutoFit/>
          </a:bodyPr>
          <a:lstStyle/>
          <a:p>
            <a:r>
              <a:rPr lang="ar-EG" sz="3600" dirty="0" smtClean="0"/>
              <a:t>حاسب الى تخصص – الفرقة الرابعة </a:t>
            </a:r>
          </a:p>
          <a:p>
            <a:endParaRPr lang="en-US" sz="3600" dirty="0"/>
          </a:p>
        </p:txBody>
      </p:sp>
      <p:sp>
        <p:nvSpPr>
          <p:cNvPr id="6" name="TextBox 5"/>
          <p:cNvSpPr txBox="1"/>
          <p:nvPr/>
        </p:nvSpPr>
        <p:spPr>
          <a:xfrm>
            <a:off x="2385753" y="5266610"/>
            <a:ext cx="9285316" cy="646331"/>
          </a:xfrm>
          <a:prstGeom prst="rect">
            <a:avLst/>
          </a:prstGeom>
          <a:noFill/>
        </p:spPr>
        <p:txBody>
          <a:bodyPr wrap="square" rtlCol="0">
            <a:spAutoFit/>
          </a:bodyPr>
          <a:lstStyle/>
          <a:p>
            <a:r>
              <a:rPr lang="ar-EG" sz="3600" dirty="0" smtClean="0"/>
              <a:t>قسم النحت والتشكيل </a:t>
            </a:r>
            <a:r>
              <a:rPr lang="ar-EG" sz="3600" dirty="0" err="1" smtClean="0"/>
              <a:t>المعمارى</a:t>
            </a:r>
            <a:r>
              <a:rPr lang="en-US" sz="3600" dirty="0" smtClean="0"/>
              <a:t> - </a:t>
            </a:r>
            <a:r>
              <a:rPr lang="ar-EG" sz="3600" dirty="0" smtClean="0"/>
              <a:t>محاضرة 1+2+3</a:t>
            </a:r>
          </a:p>
        </p:txBody>
      </p:sp>
    </p:spTree>
    <p:extLst>
      <p:ext uri="{BB962C8B-B14F-4D97-AF65-F5344CB8AC3E}">
        <p14:creationId xmlns:p14="http://schemas.microsoft.com/office/powerpoint/2010/main" val="27469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642" y="1958390"/>
            <a:ext cx="4048125" cy="4352925"/>
          </a:xfrm>
          <a:prstGeom prst="rect">
            <a:avLst/>
          </a:prstGeom>
        </p:spPr>
      </p:pic>
    </p:spTree>
    <p:extLst>
      <p:ext uri="{BB962C8B-B14F-4D97-AF65-F5344CB8AC3E}">
        <p14:creationId xmlns:p14="http://schemas.microsoft.com/office/powerpoint/2010/main" val="367086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3" name="Text Placeholder 3"/>
          <p:cNvSpPr txBox="1">
            <a:spLocks/>
          </p:cNvSpPr>
          <p:nvPr/>
        </p:nvSpPr>
        <p:spPr>
          <a:xfrm>
            <a:off x="3673642" y="2671011"/>
            <a:ext cx="4044466" cy="5257800"/>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ar-EG" sz="2400" dirty="0" smtClean="0">
                <a:latin typeface="Arial" panose="020B0604020202020204" pitchFamily="34" charset="0"/>
                <a:cs typeface="Arial" panose="020B0604020202020204" pitchFamily="34" charset="0"/>
              </a:rPr>
              <a:t>إنشاء التصاميم المتنوعة </a:t>
            </a:r>
            <a:r>
              <a:rPr lang="ar-EG" sz="2400" dirty="0" err="1" smtClean="0">
                <a:latin typeface="Arial" panose="020B0604020202020204" pitchFamily="34" charset="0"/>
                <a:cs typeface="Arial" panose="020B0604020202020204" pitchFamily="34" charset="0"/>
              </a:rPr>
              <a:t>والبانرات</a:t>
            </a:r>
            <a:r>
              <a:rPr lang="ar-EG" sz="2400" dirty="0" smtClean="0">
                <a:latin typeface="Arial" panose="020B0604020202020204" pitchFamily="34" charset="0"/>
                <a:cs typeface="Arial" panose="020B0604020202020204" pitchFamily="34" charset="0"/>
              </a:rPr>
              <a:t>.</a:t>
            </a:r>
          </a:p>
          <a:p>
            <a:pPr marL="342900" indent="-342900"/>
            <a:r>
              <a:rPr lang="ar-EG" sz="2400" dirty="0" smtClean="0">
                <a:latin typeface="Arial" panose="020B0604020202020204" pitchFamily="34" charset="0"/>
                <a:cs typeface="Arial" panose="020B0604020202020204" pitchFamily="34" charset="0"/>
              </a:rPr>
              <a:t>تعديل الصور الفوتوغرافية.</a:t>
            </a:r>
          </a:p>
          <a:p>
            <a:pPr marL="342900" indent="-342900"/>
            <a:r>
              <a:rPr lang="ar-EG" sz="2400" dirty="0" smtClean="0">
                <a:latin typeface="Arial" panose="020B0604020202020204" pitchFamily="34" charset="0"/>
                <a:cs typeface="Arial" panose="020B0604020202020204" pitchFamily="34" charset="0"/>
              </a:rPr>
              <a:t> تصميم المواقع و المنتديات من خلاله مباشرة في الإصدارات الحديثة.</a:t>
            </a:r>
          </a:p>
          <a:p>
            <a:pPr marL="342900" indent="-342900"/>
            <a:r>
              <a:rPr lang="ar-EG" sz="2400" dirty="0" smtClean="0">
                <a:latin typeface="Arial" panose="020B0604020202020204" pitchFamily="34" charset="0"/>
                <a:cs typeface="Arial" panose="020B0604020202020204" pitchFamily="34" charset="0"/>
              </a:rPr>
              <a:t>الكتب والمجلات.</a:t>
            </a:r>
          </a:p>
          <a:p>
            <a:pPr marL="342900" indent="-342900"/>
            <a:r>
              <a:rPr lang="ar-EG" sz="2400" dirty="0" smtClean="0">
                <a:latin typeface="Arial" panose="020B0604020202020204" pitchFamily="34" charset="0"/>
                <a:cs typeface="Arial" panose="020B0604020202020204" pitchFamily="34" charset="0"/>
              </a:rPr>
              <a:t>إنشاء الصور المتحركة</a:t>
            </a: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5114261" y="1657350"/>
            <a:ext cx="6843347" cy="584775"/>
          </a:xfrm>
          <a:prstGeom prst="rect">
            <a:avLst/>
          </a:prstGeom>
          <a:noFill/>
        </p:spPr>
        <p:txBody>
          <a:bodyPr wrap="square" rtlCol="0">
            <a:spAutoFit/>
          </a:bodyPr>
          <a:lstStyle/>
          <a:p>
            <a:r>
              <a:rPr lang="ar-EG" sz="3200" b="1" dirty="0" smtClean="0">
                <a:solidFill>
                  <a:srgbClr val="C00000"/>
                </a:solidFill>
              </a:rPr>
              <a:t>أهمية برنامج </a:t>
            </a:r>
            <a:r>
              <a:rPr lang="en-US" sz="3200" b="1" dirty="0" smtClean="0">
                <a:solidFill>
                  <a:srgbClr val="C00000"/>
                </a:solidFill>
              </a:rPr>
              <a:t>Adobe </a:t>
            </a:r>
            <a:r>
              <a:rPr lang="en-US" sz="3200" b="1" dirty="0" err="1" smtClean="0">
                <a:solidFill>
                  <a:srgbClr val="C00000"/>
                </a:solidFill>
              </a:rPr>
              <a:t>photoshop</a:t>
            </a:r>
            <a:r>
              <a:rPr lang="en-US"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345035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2" name="TextBox 1"/>
          <p:cNvSpPr txBox="1"/>
          <p:nvPr/>
        </p:nvSpPr>
        <p:spPr>
          <a:xfrm>
            <a:off x="3092336" y="2380357"/>
            <a:ext cx="8457950" cy="1077218"/>
          </a:xfrm>
          <a:prstGeom prst="rect">
            <a:avLst/>
          </a:prstGeom>
          <a:noFill/>
        </p:spPr>
        <p:txBody>
          <a:bodyPr wrap="square" rtlCol="0">
            <a:spAutoFit/>
          </a:bodyPr>
          <a:lstStyle/>
          <a:p>
            <a:r>
              <a:rPr lang="ar-EG" sz="3200" b="1" dirty="0" smtClean="0">
                <a:solidFill>
                  <a:srgbClr val="C00000"/>
                </a:solidFill>
              </a:rPr>
              <a:t>التدريب على الاعدادات الأولية لبرنامج الفوتوشوب شاهد الرابط</a:t>
            </a:r>
            <a:endParaRPr lang="en-US" sz="3200" b="1" dirty="0">
              <a:solidFill>
                <a:srgbClr val="C00000"/>
              </a:solidFill>
            </a:endParaRPr>
          </a:p>
        </p:txBody>
      </p:sp>
      <p:sp>
        <p:nvSpPr>
          <p:cNvPr id="5" name="Rectangle 4"/>
          <p:cNvSpPr/>
          <p:nvPr/>
        </p:nvSpPr>
        <p:spPr>
          <a:xfrm>
            <a:off x="5786867" y="4482930"/>
            <a:ext cx="4841132" cy="369332"/>
          </a:xfrm>
          <a:prstGeom prst="rect">
            <a:avLst/>
          </a:prstGeom>
        </p:spPr>
        <p:txBody>
          <a:bodyPr wrap="none">
            <a:spAutoFit/>
          </a:bodyPr>
          <a:lstStyle/>
          <a:p>
            <a:r>
              <a:rPr lang="en-US" dirty="0">
                <a:hlinkClick r:id="rId3"/>
              </a:rPr>
              <a:t>https://www.youtube.com/watch?v=6LLyyGcojV0</a:t>
            </a:r>
            <a:endParaRPr lang="en-US" dirty="0"/>
          </a:p>
        </p:txBody>
      </p:sp>
    </p:spTree>
    <p:extLst>
      <p:ext uri="{BB962C8B-B14F-4D97-AF65-F5344CB8AC3E}">
        <p14:creationId xmlns:p14="http://schemas.microsoft.com/office/powerpoint/2010/main" val="15447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a:blip r:embed="rId3"/>
          <a:stretch>
            <a:fillRect/>
          </a:stretch>
        </p:blipFill>
        <p:spPr>
          <a:xfrm>
            <a:off x="0" y="0"/>
            <a:ext cx="12192000" cy="6858000"/>
          </a:xfrm>
          <a:prstGeom prst="rect">
            <a:avLst/>
          </a:prstGeom>
        </p:spPr>
      </p:pic>
      <p:cxnSp>
        <p:nvCxnSpPr>
          <p:cNvPr id="6" name="Straight Arrow Connector 5"/>
          <p:cNvCxnSpPr/>
          <p:nvPr/>
        </p:nvCxnSpPr>
        <p:spPr>
          <a:xfrm>
            <a:off x="5656521" y="287079"/>
            <a:ext cx="588512" cy="3886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80484" y="74428"/>
            <a:ext cx="21265" cy="20095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7591" y="3902149"/>
            <a:ext cx="3062176" cy="14460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34632" y="3281473"/>
            <a:ext cx="2151498" cy="271529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446512" y="1690577"/>
            <a:ext cx="1512018" cy="85060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7591" y="1999993"/>
            <a:ext cx="1584251" cy="461665"/>
          </a:xfrm>
          <a:prstGeom prst="rect">
            <a:avLst/>
          </a:prstGeom>
          <a:noFill/>
        </p:spPr>
        <p:txBody>
          <a:bodyPr wrap="square" rtlCol="0">
            <a:spAutoFit/>
          </a:bodyPr>
          <a:lstStyle/>
          <a:p>
            <a:pPr algn="ctr"/>
            <a:r>
              <a:rPr lang="en-US" sz="2400" dirty="0" smtClean="0">
                <a:solidFill>
                  <a:schemeClr val="bg1">
                    <a:lumMod val="95000"/>
                  </a:schemeClr>
                </a:solidFill>
              </a:rPr>
              <a:t>Menu bar</a:t>
            </a:r>
            <a:endParaRPr lang="en-US" sz="2400" dirty="0">
              <a:solidFill>
                <a:schemeClr val="bg1">
                  <a:lumMod val="95000"/>
                </a:schemeClr>
              </a:solidFill>
            </a:endParaRPr>
          </a:p>
        </p:txBody>
      </p:sp>
      <p:sp>
        <p:nvSpPr>
          <p:cNvPr id="20" name="TextBox 19"/>
          <p:cNvSpPr txBox="1"/>
          <p:nvPr/>
        </p:nvSpPr>
        <p:spPr>
          <a:xfrm>
            <a:off x="5678275" y="5618448"/>
            <a:ext cx="1584251" cy="830997"/>
          </a:xfrm>
          <a:prstGeom prst="rect">
            <a:avLst/>
          </a:prstGeom>
          <a:noFill/>
        </p:spPr>
        <p:txBody>
          <a:bodyPr wrap="square" rtlCol="0">
            <a:spAutoFit/>
          </a:bodyPr>
          <a:lstStyle/>
          <a:p>
            <a:pPr algn="ctr"/>
            <a:r>
              <a:rPr lang="en-US" sz="2400" dirty="0" smtClean="0">
                <a:solidFill>
                  <a:schemeClr val="bg1">
                    <a:lumMod val="95000"/>
                  </a:schemeClr>
                </a:solidFill>
              </a:rPr>
              <a:t>Current document</a:t>
            </a:r>
            <a:endParaRPr lang="en-US" sz="2400" dirty="0">
              <a:solidFill>
                <a:schemeClr val="bg1">
                  <a:lumMod val="95000"/>
                </a:schemeClr>
              </a:solidFill>
            </a:endParaRPr>
          </a:p>
        </p:txBody>
      </p:sp>
      <p:sp>
        <p:nvSpPr>
          <p:cNvPr id="22" name="TextBox 21"/>
          <p:cNvSpPr txBox="1"/>
          <p:nvPr/>
        </p:nvSpPr>
        <p:spPr>
          <a:xfrm>
            <a:off x="6108894" y="3825223"/>
            <a:ext cx="1584251" cy="461665"/>
          </a:xfrm>
          <a:prstGeom prst="rect">
            <a:avLst/>
          </a:prstGeom>
          <a:noFill/>
        </p:spPr>
        <p:txBody>
          <a:bodyPr wrap="square" rtlCol="0">
            <a:spAutoFit/>
          </a:bodyPr>
          <a:lstStyle/>
          <a:p>
            <a:pPr algn="ctr"/>
            <a:r>
              <a:rPr lang="en-US" sz="2400" dirty="0" smtClean="0">
                <a:solidFill>
                  <a:schemeClr val="bg1">
                    <a:lumMod val="95000"/>
                  </a:schemeClr>
                </a:solidFill>
              </a:rPr>
              <a:t>Option bar</a:t>
            </a:r>
            <a:endParaRPr lang="en-US" sz="2400" dirty="0">
              <a:solidFill>
                <a:schemeClr val="bg1">
                  <a:lumMod val="95000"/>
                </a:schemeClr>
              </a:solidFill>
            </a:endParaRPr>
          </a:p>
        </p:txBody>
      </p:sp>
      <p:sp>
        <p:nvSpPr>
          <p:cNvPr id="23" name="TextBox 22"/>
          <p:cNvSpPr txBox="1"/>
          <p:nvPr/>
        </p:nvSpPr>
        <p:spPr>
          <a:xfrm>
            <a:off x="6654386" y="1171762"/>
            <a:ext cx="1584251" cy="461665"/>
          </a:xfrm>
          <a:prstGeom prst="rect">
            <a:avLst/>
          </a:prstGeom>
          <a:noFill/>
        </p:spPr>
        <p:txBody>
          <a:bodyPr wrap="square" rtlCol="0">
            <a:spAutoFit/>
          </a:bodyPr>
          <a:lstStyle/>
          <a:p>
            <a:pPr algn="ctr"/>
            <a:r>
              <a:rPr lang="en-US" sz="2400" dirty="0" smtClean="0">
                <a:solidFill>
                  <a:schemeClr val="bg1"/>
                </a:solidFill>
              </a:rPr>
              <a:t> </a:t>
            </a:r>
            <a:r>
              <a:rPr lang="en-US" sz="2400" dirty="0">
                <a:solidFill>
                  <a:schemeClr val="bg1"/>
                </a:solidFill>
              </a:rPr>
              <a:t>panels</a:t>
            </a:r>
          </a:p>
        </p:txBody>
      </p:sp>
      <p:sp>
        <p:nvSpPr>
          <p:cNvPr id="24" name="TextBox 23"/>
          <p:cNvSpPr txBox="1"/>
          <p:nvPr/>
        </p:nvSpPr>
        <p:spPr>
          <a:xfrm>
            <a:off x="2429294" y="5304265"/>
            <a:ext cx="1584251" cy="461665"/>
          </a:xfrm>
          <a:prstGeom prst="rect">
            <a:avLst/>
          </a:prstGeom>
          <a:noFill/>
        </p:spPr>
        <p:txBody>
          <a:bodyPr wrap="square" rtlCol="0">
            <a:spAutoFit/>
          </a:bodyPr>
          <a:lstStyle/>
          <a:p>
            <a:pPr algn="ctr"/>
            <a:r>
              <a:rPr lang="en-US" sz="2400" dirty="0" smtClean="0">
                <a:solidFill>
                  <a:schemeClr val="bg1">
                    <a:lumMod val="95000"/>
                  </a:schemeClr>
                </a:solidFill>
              </a:rPr>
              <a:t>Tools box</a:t>
            </a:r>
            <a:endParaRPr lang="en-US" sz="2400" dirty="0">
              <a:solidFill>
                <a:schemeClr val="bg1">
                  <a:lumMod val="95000"/>
                </a:schemeClr>
              </a:solidFill>
            </a:endParaRPr>
          </a:p>
        </p:txBody>
      </p:sp>
    </p:spTree>
    <p:extLst>
      <p:ext uri="{BB962C8B-B14F-4D97-AF65-F5344CB8AC3E}">
        <p14:creationId xmlns:p14="http://schemas.microsoft.com/office/powerpoint/2010/main" val="2032305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0" r="15918"/>
          <a:stretch/>
        </p:blipFill>
        <p:spPr>
          <a:xfrm>
            <a:off x="2402596" y="0"/>
            <a:ext cx="8819147" cy="6915150"/>
          </a:xfrm>
          <a:prstGeom prst="rect">
            <a:avLst/>
          </a:prstGeom>
        </p:spPr>
      </p:pic>
      <p:cxnSp>
        <p:nvCxnSpPr>
          <p:cNvPr id="6" name="Straight Arrow Connector 5"/>
          <p:cNvCxnSpPr/>
          <p:nvPr/>
        </p:nvCxnSpPr>
        <p:spPr>
          <a:xfrm flipV="1">
            <a:off x="7340138" y="407324"/>
            <a:ext cx="432262" cy="42394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331825" y="1155469"/>
            <a:ext cx="432262" cy="1579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40138" y="1670858"/>
            <a:ext cx="432262" cy="3408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40138" y="2252749"/>
            <a:ext cx="432262" cy="8229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40138" y="3220662"/>
            <a:ext cx="432262" cy="5533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273636" y="4006735"/>
            <a:ext cx="498764" cy="4738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331825" y="3599411"/>
            <a:ext cx="440575" cy="15794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794744" y="407324"/>
            <a:ext cx="393405" cy="42394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752214" y="1052623"/>
            <a:ext cx="435935" cy="2607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720316" y="1670858"/>
            <a:ext cx="467833" cy="1704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752214" y="2252749"/>
            <a:ext cx="435935" cy="277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741448" y="2677679"/>
            <a:ext cx="628433" cy="5931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773479" y="3075709"/>
            <a:ext cx="616688" cy="773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720316" y="3996116"/>
            <a:ext cx="641252" cy="10873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747555" y="3457575"/>
            <a:ext cx="642612" cy="9315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773479" y="4770986"/>
            <a:ext cx="676448" cy="16829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720316" y="4376955"/>
            <a:ext cx="759062" cy="15715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897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6152" t="9128" r="54301" b="9033"/>
          <a:stretch/>
        </p:blipFill>
        <p:spPr>
          <a:xfrm>
            <a:off x="10217887" y="467833"/>
            <a:ext cx="1254643" cy="6049925"/>
          </a:xfrm>
          <a:prstGeom prst="rect">
            <a:avLst/>
          </a:prstGeom>
        </p:spPr>
      </p:pic>
      <p:cxnSp>
        <p:nvCxnSpPr>
          <p:cNvPr id="6" name="Straight Arrow Connector 5"/>
          <p:cNvCxnSpPr/>
          <p:nvPr/>
        </p:nvCxnSpPr>
        <p:spPr>
          <a:xfrm flipH="1">
            <a:off x="9741708" y="1244010"/>
            <a:ext cx="479725" cy="4359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26759" t="10809" r="65797" b="85164"/>
          <a:stretch/>
        </p:blipFill>
        <p:spPr>
          <a:xfrm>
            <a:off x="8192013" y="1366283"/>
            <a:ext cx="1499191" cy="456276"/>
          </a:xfrm>
          <a:prstGeom prst="rect">
            <a:avLst/>
          </a:prstGeom>
        </p:spPr>
      </p:pic>
      <p:sp>
        <p:nvSpPr>
          <p:cNvPr id="11" name="Rectangle 10"/>
          <p:cNvSpPr/>
          <p:nvPr/>
        </p:nvSpPr>
        <p:spPr>
          <a:xfrm>
            <a:off x="3048000" y="2751892"/>
            <a:ext cx="6096000" cy="1354217"/>
          </a:xfrm>
          <a:prstGeom prst="rect">
            <a:avLst/>
          </a:prstGeom>
        </p:spPr>
        <p:txBody>
          <a:bodyPr>
            <a:spAutoFit/>
          </a:bodyPr>
          <a:lstStyle/>
          <a:p>
            <a:r>
              <a:rPr lang="ar-SA" sz="2800" u="sng" dirty="0">
                <a:latin typeface="Calibri" panose="020F0502020204030204" pitchFamily="34" charset="0"/>
                <a:ea typeface="Calibri" panose="020F0502020204030204" pitchFamily="34" charset="0"/>
                <a:cs typeface="Arabic Transparent" panose="020B0604020202020204" pitchFamily="34" charset="0"/>
              </a:rPr>
              <a:t>أداة التحريك </a:t>
            </a:r>
            <a:r>
              <a:rPr lang="en-US" sz="2800" u="sng" dirty="0">
                <a:latin typeface="Calibri" panose="020F0502020204030204" pitchFamily="34" charset="0"/>
                <a:ea typeface="Calibri" panose="020F0502020204030204" pitchFamily="34" charset="0"/>
                <a:cs typeface="Arabic Transparent" panose="020B0604020202020204" pitchFamily="34" charset="0"/>
              </a:rPr>
              <a:t>Move Tool</a:t>
            </a:r>
            <a:r>
              <a:rPr lang="en-US" sz="2800" b="1" u="sng" dirty="0">
                <a:latin typeface="Arabic Transparent" panose="020B0604020202020204" pitchFamily="34" charset="0"/>
                <a:ea typeface="Calibri" panose="020F0502020204030204" pitchFamily="34" charset="0"/>
              </a:rPr>
              <a:t> </a:t>
            </a:r>
            <a:r>
              <a:rPr lang="ar-SA" sz="2800" u="sng" dirty="0">
                <a:latin typeface="Calibri" panose="020F0502020204030204" pitchFamily="34" charset="0"/>
                <a:ea typeface="Calibri" panose="020F0502020204030204" pitchFamily="34" charset="0"/>
                <a:cs typeface="Arabic Transparent" panose="020B0604020202020204" pitchFamily="34" charset="0"/>
              </a:rPr>
              <a:t>  :</a:t>
            </a:r>
            <a:r>
              <a:rPr lang="ar-SA" dirty="0">
                <a:latin typeface="Calibri" panose="020F0502020204030204" pitchFamily="34" charset="0"/>
                <a:ea typeface="Calibri" panose="020F0502020204030204" pitchFamily="34" charset="0"/>
                <a:cs typeface="Arabic Transparent" panose="020B0604020202020204" pitchFamily="34" charset="0"/>
              </a:rPr>
              <a:t> وهى تقوم بتحريك محتويات </a:t>
            </a:r>
            <a:r>
              <a:rPr lang="ar-SA" dirty="0" err="1">
                <a:latin typeface="Calibri" panose="020F0502020204030204" pitchFamily="34" charset="0"/>
                <a:ea typeface="Calibri" panose="020F0502020204030204" pitchFamily="34" charset="0"/>
                <a:cs typeface="Arabic Transparent" panose="020B0604020202020204" pitchFamily="34" charset="0"/>
              </a:rPr>
              <a:t>اى</a:t>
            </a:r>
            <a:r>
              <a:rPr lang="ar-SA" dirty="0">
                <a:ea typeface="Calibri" panose="020F0502020204030204" pitchFamily="34" charset="0"/>
                <a:cs typeface="Calibri" panose="020F0502020204030204" pitchFamily="34" charset="0"/>
              </a:rPr>
              <a:t> </a:t>
            </a:r>
            <a:r>
              <a:rPr lang="ar-SA" dirty="0">
                <a:latin typeface="Calibri" panose="020F0502020204030204" pitchFamily="34" charset="0"/>
                <a:ea typeface="Calibri" panose="020F0502020204030204" pitchFamily="34" charset="0"/>
                <a:cs typeface="Arabic Transparent" panose="020B0604020202020204" pitchFamily="34" charset="0"/>
              </a:rPr>
              <a:t>طبقة  </a:t>
            </a:r>
            <a:r>
              <a:rPr lang="en-US" dirty="0">
                <a:latin typeface="Calibri" panose="020F0502020204030204" pitchFamily="34" charset="0"/>
                <a:ea typeface="Calibri" panose="020F0502020204030204" pitchFamily="34" charset="0"/>
                <a:cs typeface="Arabic Transparent" panose="020B0604020202020204" pitchFamily="34" charset="0"/>
              </a:rPr>
              <a:t>Layer</a:t>
            </a:r>
            <a:r>
              <a:rPr lang="ar-SA" dirty="0">
                <a:latin typeface="Calibri" panose="020F0502020204030204" pitchFamily="34" charset="0"/>
                <a:ea typeface="Calibri" panose="020F0502020204030204" pitchFamily="34" charset="0"/>
                <a:cs typeface="Arabic Transparent" panose="020B0604020202020204" pitchFamily="34" charset="0"/>
              </a:rPr>
              <a:t> بعد تحديدها ويمكن استخدام </a:t>
            </a:r>
            <a:r>
              <a:rPr lang="en-US" dirty="0">
                <a:latin typeface="Calibri" panose="020F0502020204030204" pitchFamily="34" charset="0"/>
                <a:ea typeface="Calibri" panose="020F0502020204030204" pitchFamily="34" charset="0"/>
                <a:cs typeface="Arabic Transparent" panose="020B0604020202020204" pitchFamily="34" charset="0"/>
              </a:rPr>
              <a:t>Move Tool</a:t>
            </a:r>
            <a:r>
              <a:rPr lang="ar-SA" dirty="0">
                <a:latin typeface="Calibri" panose="020F0502020204030204" pitchFamily="34" charset="0"/>
                <a:ea typeface="Calibri" panose="020F0502020204030204" pitchFamily="34" charset="0"/>
                <a:cs typeface="Arabic Transparent" panose="020B0604020202020204" pitchFamily="34" charset="0"/>
              </a:rPr>
              <a:t> </a:t>
            </a:r>
            <a:r>
              <a:rPr lang="ar-SA" dirty="0" err="1">
                <a:latin typeface="Calibri" panose="020F0502020204030204" pitchFamily="34" charset="0"/>
                <a:ea typeface="Calibri" panose="020F0502020204030204" pitchFamily="34" charset="0"/>
                <a:cs typeface="Arabic Transparent" panose="020B0604020202020204" pitchFamily="34" charset="0"/>
              </a:rPr>
              <a:t>فى</a:t>
            </a:r>
            <a:r>
              <a:rPr lang="ar-SA" dirty="0">
                <a:latin typeface="Calibri" panose="020F0502020204030204" pitchFamily="34" charset="0"/>
                <a:ea typeface="Calibri" panose="020F0502020204030204" pitchFamily="34" charset="0"/>
                <a:cs typeface="Arabic Transparent" panose="020B0604020202020204" pitchFamily="34" charset="0"/>
              </a:rPr>
              <a:t> عمل نسخة من </a:t>
            </a:r>
            <a:r>
              <a:rPr lang="ar-SA" dirty="0" err="1">
                <a:latin typeface="Calibri" panose="020F0502020204030204" pitchFamily="34" charset="0"/>
                <a:ea typeface="Calibri" panose="020F0502020204030204" pitchFamily="34" charset="0"/>
                <a:cs typeface="Arabic Transparent" panose="020B0604020202020204" pitchFamily="34" charset="0"/>
              </a:rPr>
              <a:t>اى</a:t>
            </a:r>
            <a:r>
              <a:rPr lang="ar-SA" dirty="0">
                <a:latin typeface="Calibri" panose="020F0502020204030204" pitchFamily="34" charset="0"/>
                <a:ea typeface="Calibri" panose="020F0502020204030204" pitchFamily="34" charset="0"/>
                <a:cs typeface="Arabic Transparent" panose="020B0604020202020204" pitchFamily="34" charset="0"/>
              </a:rPr>
              <a:t> </a:t>
            </a:r>
            <a:r>
              <a:rPr lang="en-US" dirty="0">
                <a:latin typeface="Calibri" panose="020F0502020204030204" pitchFamily="34" charset="0"/>
                <a:ea typeface="Calibri" panose="020F0502020204030204" pitchFamily="34" charset="0"/>
                <a:cs typeface="Arabic Transparent" panose="020B0604020202020204" pitchFamily="34" charset="0"/>
              </a:rPr>
              <a:t>Layer </a:t>
            </a:r>
            <a:r>
              <a:rPr lang="ar-SA" dirty="0">
                <a:latin typeface="Calibri" panose="020F0502020204030204" pitchFamily="34" charset="0"/>
                <a:ea typeface="Calibri" panose="020F0502020204030204" pitchFamily="34" charset="0"/>
                <a:cs typeface="Arabic Transparent" panose="020B0604020202020204" pitchFamily="34" charset="0"/>
              </a:rPr>
              <a:t> وذلك بسحب ال</a:t>
            </a:r>
            <a:r>
              <a:rPr lang="en-US" dirty="0">
                <a:latin typeface="Calibri" panose="020F0502020204030204" pitchFamily="34" charset="0"/>
                <a:ea typeface="Calibri" panose="020F0502020204030204" pitchFamily="34" charset="0"/>
                <a:cs typeface="Arabic Transparent" panose="020B0604020202020204" pitchFamily="34" charset="0"/>
              </a:rPr>
              <a:t> Layer</a:t>
            </a:r>
            <a:r>
              <a:rPr lang="ar-SA" dirty="0">
                <a:latin typeface="Calibri" panose="020F0502020204030204" pitchFamily="34" charset="0"/>
                <a:ea typeface="Calibri" panose="020F0502020204030204" pitchFamily="34" charset="0"/>
                <a:cs typeface="Arabic Transparent" panose="020B0604020202020204" pitchFamily="34" charset="0"/>
              </a:rPr>
              <a:t> مع الضغط على مفتاح </a:t>
            </a:r>
            <a:r>
              <a:rPr lang="en-US" dirty="0">
                <a:latin typeface="Calibri" panose="020F0502020204030204" pitchFamily="34" charset="0"/>
                <a:ea typeface="Calibri" panose="020F0502020204030204" pitchFamily="34" charset="0"/>
                <a:cs typeface="Arabic Transparent" panose="020B0604020202020204" pitchFamily="34" charset="0"/>
              </a:rPr>
              <a:t>Alt</a:t>
            </a:r>
            <a:r>
              <a:rPr lang="ar-SA" dirty="0">
                <a:latin typeface="Calibri" panose="020F0502020204030204" pitchFamily="34" charset="0"/>
                <a:ea typeface="Calibri" panose="020F0502020204030204" pitchFamily="34" charset="0"/>
                <a:cs typeface="Arabic Transparent" panose="020B0604020202020204" pitchFamily="34" charset="0"/>
              </a:rPr>
              <a:t> كما يمكن سحب </a:t>
            </a:r>
            <a:r>
              <a:rPr lang="en-US" dirty="0">
                <a:latin typeface="Calibri" panose="020F0502020204030204" pitchFamily="34" charset="0"/>
                <a:ea typeface="Calibri" panose="020F0502020204030204" pitchFamily="34" charset="0"/>
                <a:cs typeface="Arabic Transparent" panose="020B0604020202020204" pitchFamily="34" charset="0"/>
              </a:rPr>
              <a:t> Layer</a:t>
            </a:r>
            <a:r>
              <a:rPr lang="ar-SA" dirty="0">
                <a:latin typeface="Calibri" panose="020F0502020204030204" pitchFamily="34" charset="0"/>
                <a:ea typeface="Calibri" panose="020F0502020204030204" pitchFamily="34" charset="0"/>
                <a:cs typeface="Arabic Transparent" panose="020B0604020202020204" pitchFamily="34" charset="0"/>
              </a:rPr>
              <a:t>  من ملف لملف اخر وبذلك نكون عملنا نسخة جديدة </a:t>
            </a:r>
            <a:r>
              <a:rPr lang="ar-SA" dirty="0" err="1">
                <a:latin typeface="Calibri" panose="020F0502020204030204" pitchFamily="34" charset="0"/>
                <a:ea typeface="Calibri" panose="020F0502020204030204" pitchFamily="34" charset="0"/>
                <a:cs typeface="Arabic Transparent" panose="020B0604020202020204" pitchFamily="34" charset="0"/>
              </a:rPr>
              <a:t>فى</a:t>
            </a:r>
            <a:r>
              <a:rPr lang="ar-SA" dirty="0">
                <a:latin typeface="Calibri" panose="020F0502020204030204" pitchFamily="34" charset="0"/>
                <a:ea typeface="Calibri" panose="020F0502020204030204" pitchFamily="34" charset="0"/>
                <a:cs typeface="Arabic Transparent" panose="020B0604020202020204" pitchFamily="34" charset="0"/>
              </a:rPr>
              <a:t> الملف الاخر</a:t>
            </a:r>
            <a:endParaRPr lang="en-US" dirty="0"/>
          </a:p>
        </p:txBody>
      </p:sp>
    </p:spTree>
    <p:extLst>
      <p:ext uri="{BB962C8B-B14F-4D97-AF65-F5344CB8AC3E}">
        <p14:creationId xmlns:p14="http://schemas.microsoft.com/office/powerpoint/2010/main" val="26424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6185" t="9677" r="54354" b="9849"/>
          <a:stretch/>
        </p:blipFill>
        <p:spPr>
          <a:xfrm>
            <a:off x="2753833" y="17518"/>
            <a:ext cx="1424763" cy="6816420"/>
          </a:xfrm>
          <a:prstGeom prst="rect">
            <a:avLst/>
          </a:prstGeom>
        </p:spPr>
      </p:pic>
      <p:pic>
        <p:nvPicPr>
          <p:cNvPr id="11" name="Picture 10"/>
          <p:cNvPicPr>
            <a:picLocks noChangeAspect="1"/>
          </p:cNvPicPr>
          <p:nvPr/>
        </p:nvPicPr>
        <p:blipFill rotWithShape="1">
          <a:blip r:embed="rId3"/>
          <a:srcRect l="47588" t="10420" r="41962" b="81830"/>
          <a:stretch/>
        </p:blipFill>
        <p:spPr>
          <a:xfrm>
            <a:off x="4433777" y="595422"/>
            <a:ext cx="2115879" cy="882503"/>
          </a:xfrm>
          <a:prstGeom prst="rect">
            <a:avLst/>
          </a:prstGeom>
        </p:spPr>
      </p:pic>
      <p:sp>
        <p:nvSpPr>
          <p:cNvPr id="8" name="Rectangle 7"/>
          <p:cNvSpPr/>
          <p:nvPr/>
        </p:nvSpPr>
        <p:spPr>
          <a:xfrm>
            <a:off x="4536559" y="1960850"/>
            <a:ext cx="6096000" cy="1754326"/>
          </a:xfrm>
          <a:prstGeom prst="rect">
            <a:avLst/>
          </a:prstGeom>
        </p:spPr>
        <p:txBody>
          <a:bodyPr>
            <a:spAutoFit/>
          </a:bodyPr>
          <a:lstStyle/>
          <a:p>
            <a:r>
              <a:rPr lang="ar-SA" b="1" dirty="0" smtClean="0">
                <a:latin typeface="Calibri" panose="020F0502020204030204" pitchFamily="34" charset="0"/>
                <a:ea typeface="Calibri" panose="020F0502020204030204" pitchFamily="34" charset="0"/>
                <a:cs typeface="Arabic Transparent" panose="020B0604020202020204" pitchFamily="34" charset="0"/>
              </a:rPr>
              <a:t>أداة التحديد </a:t>
            </a:r>
            <a:r>
              <a:rPr lang="en-US" b="1" dirty="0" smtClean="0">
                <a:latin typeface="Calibri" panose="020F0502020204030204" pitchFamily="34" charset="0"/>
                <a:ea typeface="Calibri" panose="020F0502020204030204" pitchFamily="34" charset="0"/>
                <a:cs typeface="Arabic Transparent" panose="020B0604020202020204" pitchFamily="34" charset="0"/>
              </a:rPr>
              <a:t>Rectangular Marquee</a:t>
            </a:r>
            <a:r>
              <a:rPr lang="en-US" b="1" dirty="0" smtClean="0">
                <a:latin typeface="Arabic Transparent" panose="020B0604020202020204" pitchFamily="34" charset="0"/>
                <a:ea typeface="Calibri" panose="020F0502020204030204" pitchFamily="34" charset="0"/>
              </a:rPr>
              <a:t> </a:t>
            </a:r>
            <a:r>
              <a:rPr lang="en-US" dirty="0" smtClean="0">
                <a:latin typeface="Arabic Transparent" panose="020B0604020202020204" pitchFamily="34" charset="0"/>
                <a:ea typeface="Calibri" panose="020F0502020204030204" pitchFamily="34" charset="0"/>
              </a:rPr>
              <a:t> </a:t>
            </a:r>
            <a:r>
              <a:rPr lang="ar-SA" dirty="0" smtClean="0">
                <a:latin typeface="Arabic Transparent" panose="020B0604020202020204" pitchFamily="34" charset="0"/>
                <a:ea typeface="Calibri" panose="020F0502020204030204" pitchFamily="34" charset="0"/>
              </a:rPr>
              <a:t>: والاختصار الخاص بها هو</a:t>
            </a:r>
            <a:r>
              <a:rPr lang="en-US" dirty="0" smtClean="0">
                <a:latin typeface="Calibri" panose="020F0502020204030204" pitchFamily="34" charset="0"/>
                <a:ea typeface="Calibri" panose="020F0502020204030204" pitchFamily="34" charset="0"/>
                <a:cs typeface="Arabic Transparent" panose="020B0604020202020204" pitchFamily="34" charset="0"/>
              </a:rPr>
              <a:t>M </a:t>
            </a:r>
            <a:r>
              <a:rPr lang="en-US" dirty="0" smtClean="0">
                <a:latin typeface="Arabic Transparent" panose="020B0604020202020204" pitchFamily="34" charset="0"/>
                <a:ea typeface="Calibri" panose="020F0502020204030204" pitchFamily="34" charset="0"/>
              </a:rPr>
              <a:t> </a:t>
            </a:r>
            <a:r>
              <a:rPr lang="ar-SA" dirty="0" smtClean="0">
                <a:latin typeface="Arabic Transparent" panose="020B0604020202020204" pitchFamily="34" charset="0"/>
                <a:ea typeface="Calibri" panose="020F0502020204030204" pitchFamily="34" charset="0"/>
              </a:rPr>
              <a:t>وهو حرف عند الضغط عليه من لوحة المفاتيح يتم تحديد الاداة مباشرة وهى تقوم بعمل تحديد لجزء معين من التصميم وذلك للقيام بعمليات مختلفة على الجزء المحدد فالشكل الرئيسي هنا يقوم بعمل التحديد على شكل مستطيل كما يمكننا تغيير شكل المستطيل إلى شكل مربع وذلك بالضغط على الزر </a:t>
            </a:r>
            <a:r>
              <a:rPr lang="en-US" dirty="0" smtClean="0">
                <a:latin typeface="Calibri" panose="020F0502020204030204" pitchFamily="34" charset="0"/>
                <a:ea typeface="Calibri" panose="020F0502020204030204" pitchFamily="34" charset="0"/>
                <a:cs typeface="Arabic Transparent" panose="020B0604020202020204" pitchFamily="34" charset="0"/>
              </a:rPr>
              <a:t>Shift</a:t>
            </a:r>
            <a:r>
              <a:rPr lang="ar-SA" dirty="0" smtClean="0">
                <a:latin typeface="Calibri" panose="020F0502020204030204" pitchFamily="34" charset="0"/>
                <a:ea typeface="Calibri" panose="020F0502020204030204" pitchFamily="34" charset="0"/>
                <a:cs typeface="Arabic Transparent" panose="020B0604020202020204" pitchFamily="34" charset="0"/>
              </a:rPr>
              <a:t> أثناء التحديد على حافة المستطيل  ونبدأ بالسحب اثناء الضغط حتى نصل الى الطرف الاخر </a:t>
            </a:r>
            <a:endParaRPr lang="en-US" dirty="0"/>
          </a:p>
        </p:txBody>
      </p:sp>
      <p:sp>
        <p:nvSpPr>
          <p:cNvPr id="12" name="Rectangle 11"/>
          <p:cNvSpPr/>
          <p:nvPr/>
        </p:nvSpPr>
        <p:spPr>
          <a:xfrm>
            <a:off x="4536559" y="4114833"/>
            <a:ext cx="6096000" cy="1200329"/>
          </a:xfrm>
          <a:prstGeom prst="rect">
            <a:avLst/>
          </a:prstGeom>
        </p:spPr>
        <p:txBody>
          <a:bodyPr>
            <a:spAutoFit/>
          </a:bodyPr>
          <a:lstStyle/>
          <a:p>
            <a:r>
              <a:rPr lang="en-US" b="1" u="sng" dirty="0">
                <a:latin typeface="Calibri" panose="020F0502020204030204" pitchFamily="34" charset="0"/>
                <a:ea typeface="Calibri" panose="020F0502020204030204" pitchFamily="34" charset="0"/>
                <a:cs typeface="Arabic Transparent" panose="020B0604020202020204" pitchFamily="34" charset="0"/>
              </a:rPr>
              <a:t>: Elliptical Marquee Too</a:t>
            </a:r>
            <a:r>
              <a:rPr lang="en-US" b="1" dirty="0">
                <a:latin typeface="Calibri" panose="020F0502020204030204" pitchFamily="34" charset="0"/>
                <a:ea typeface="Calibri" panose="020F0502020204030204" pitchFamily="34" charset="0"/>
                <a:cs typeface="Arabic Transparent" panose="020B0604020202020204" pitchFamily="34" charset="0"/>
              </a:rPr>
              <a:t>l</a:t>
            </a:r>
            <a:r>
              <a:rPr lang="ar-SA" dirty="0">
                <a:latin typeface="Calibri" panose="020F0502020204030204" pitchFamily="34" charset="0"/>
                <a:ea typeface="Calibri" panose="020F0502020204030204" pitchFamily="34" charset="0"/>
                <a:cs typeface="Arabic Transparent" panose="020B0604020202020204" pitchFamily="34" charset="0"/>
              </a:rPr>
              <a:t>و يقوم بعمل تحديد ولكن على شكل بيضاوي ويمكننا أيضاً تغيير الشكل البيضاوي إلى شكل دائري وذلك بالضغط على الزر </a:t>
            </a:r>
            <a:r>
              <a:rPr lang="en-US" dirty="0">
                <a:latin typeface="Calibri" panose="020F0502020204030204" pitchFamily="34" charset="0"/>
                <a:ea typeface="Calibri" panose="020F0502020204030204" pitchFamily="34" charset="0"/>
                <a:cs typeface="Arabic Transparent" panose="020B0604020202020204" pitchFamily="34" charset="0"/>
              </a:rPr>
              <a:t>Shift</a:t>
            </a:r>
            <a:r>
              <a:rPr lang="ar-SA" dirty="0">
                <a:latin typeface="Calibri" panose="020F0502020204030204" pitchFamily="34" charset="0"/>
                <a:ea typeface="Calibri" panose="020F0502020204030204" pitchFamily="34" charset="0"/>
                <a:cs typeface="Arabic Transparent" panose="020B0604020202020204" pitchFamily="34" charset="0"/>
              </a:rPr>
              <a:t> من لوحة المفاتيح أثناء التحديد  كما يمكن تحريك التحديد  بالضغط </a:t>
            </a:r>
            <a:r>
              <a:rPr lang="ar-SA" dirty="0" smtClean="0">
                <a:latin typeface="Calibri" panose="020F0502020204030204" pitchFamily="34" charset="0"/>
                <a:ea typeface="Calibri" panose="020F0502020204030204" pitchFamily="34" charset="0"/>
                <a:cs typeface="Arabic Transparent" panose="020B0604020202020204" pitchFamily="34" charset="0"/>
              </a:rPr>
              <a:t>على</a:t>
            </a:r>
            <a:r>
              <a:rPr lang="ar-EG" dirty="0" smtClean="0">
                <a:latin typeface="Calibri" panose="020F0502020204030204" pitchFamily="34" charset="0"/>
                <a:ea typeface="Calibri" panose="020F0502020204030204" pitchFamily="34" charset="0"/>
                <a:cs typeface="Arabic Transparent" panose="020B0604020202020204" pitchFamily="34" charset="0"/>
              </a:rPr>
              <a:t> </a:t>
            </a:r>
            <a:r>
              <a:rPr lang="en-US" dirty="0" smtClean="0">
                <a:latin typeface="Calibri" panose="020F0502020204030204" pitchFamily="34" charset="0"/>
                <a:ea typeface="Calibri" panose="020F0502020204030204" pitchFamily="34" charset="0"/>
                <a:cs typeface="Arabic Transparent" panose="020B0604020202020204" pitchFamily="34" charset="0"/>
              </a:rPr>
              <a:t>space</a:t>
            </a:r>
            <a:r>
              <a:rPr lang="ar-SA" dirty="0" smtClean="0">
                <a:latin typeface="Calibri" panose="020F0502020204030204" pitchFamily="34" charset="0"/>
                <a:ea typeface="Calibri" panose="020F0502020204030204" pitchFamily="34" charset="0"/>
                <a:cs typeface="Arabic Transparent" panose="020B0604020202020204" pitchFamily="34" charset="0"/>
              </a:rPr>
              <a:t> </a:t>
            </a:r>
            <a:endParaRPr lang="en-US" dirty="0"/>
          </a:p>
        </p:txBody>
      </p:sp>
    </p:spTree>
    <p:extLst>
      <p:ext uri="{BB962C8B-B14F-4D97-AF65-F5344CB8AC3E}">
        <p14:creationId xmlns:p14="http://schemas.microsoft.com/office/powerpoint/2010/main" val="2712364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6185" t="9677" r="54354" b="9849"/>
          <a:stretch/>
        </p:blipFill>
        <p:spPr>
          <a:xfrm>
            <a:off x="2753833" y="17518"/>
            <a:ext cx="1424763" cy="6816420"/>
          </a:xfrm>
          <a:prstGeom prst="rect">
            <a:avLst/>
          </a:prstGeom>
        </p:spPr>
      </p:pic>
      <p:pic>
        <p:nvPicPr>
          <p:cNvPr id="9" name="Picture 8"/>
          <p:cNvPicPr>
            <a:picLocks noChangeAspect="1"/>
          </p:cNvPicPr>
          <p:nvPr/>
        </p:nvPicPr>
        <p:blipFill rotWithShape="1">
          <a:blip r:embed="rId3"/>
          <a:srcRect l="47567" t="20841" r="43523" b="75106"/>
          <a:stretch/>
        </p:blipFill>
        <p:spPr>
          <a:xfrm>
            <a:off x="4267909" y="370192"/>
            <a:ext cx="2115879" cy="541312"/>
          </a:xfrm>
          <a:prstGeom prst="rect">
            <a:avLst/>
          </a:prstGeom>
        </p:spPr>
      </p:pic>
      <p:sp>
        <p:nvSpPr>
          <p:cNvPr id="13" name="Rectangle 12"/>
          <p:cNvSpPr/>
          <p:nvPr/>
        </p:nvSpPr>
        <p:spPr>
          <a:xfrm>
            <a:off x="4721629" y="1216178"/>
            <a:ext cx="6900643" cy="2585323"/>
          </a:xfrm>
          <a:prstGeom prst="rect">
            <a:avLst/>
          </a:prstGeom>
        </p:spPr>
        <p:txBody>
          <a:bodyPr wrap="square">
            <a:spAutoFit/>
          </a:bodyPr>
          <a:lstStyle/>
          <a:p>
            <a:pPr>
              <a:lnSpc>
                <a:spcPct val="150000"/>
              </a:lnSpc>
              <a:spcAft>
                <a:spcPts val="1000"/>
              </a:spcAft>
            </a:pPr>
            <a:r>
              <a:rPr lang="ar-SA" b="1" u="sng" dirty="0">
                <a:latin typeface="Calibri" panose="020F0502020204030204" pitchFamily="34" charset="0"/>
                <a:ea typeface="Calibri" panose="020F0502020204030204" pitchFamily="34" charset="0"/>
                <a:cs typeface="Arabic Transparent" panose="020B0604020202020204" pitchFamily="34" charset="0"/>
              </a:rPr>
              <a:t>العصا المغناطيسية</a:t>
            </a:r>
            <a:r>
              <a:rPr lang="ar-SA" u="sng" dirty="0">
                <a:latin typeface="Calibri" panose="020F0502020204030204" pitchFamily="34" charset="0"/>
                <a:ea typeface="Calibri" panose="020F0502020204030204" pitchFamily="34" charset="0"/>
                <a:cs typeface="Arabic Transparent" panose="020B0604020202020204" pitchFamily="34" charset="0"/>
              </a:rPr>
              <a:t> </a:t>
            </a:r>
            <a:r>
              <a:rPr lang="en-US" b="1" u="sng" dirty="0">
                <a:latin typeface="Calibri" panose="020F0502020204030204" pitchFamily="34" charset="0"/>
                <a:ea typeface="Calibri" panose="020F0502020204030204" pitchFamily="34" charset="0"/>
                <a:cs typeface="Arabic Transparent" panose="020B0604020202020204" pitchFamily="34" charset="0"/>
              </a:rPr>
              <a:t>Magic Wand</a:t>
            </a:r>
            <a:r>
              <a:rPr lang="en-US" u="sng" dirty="0">
                <a:latin typeface="Arabic Transparent" panose="020B0604020202020204" pitchFamily="34" charset="0"/>
                <a:ea typeface="Calibri" panose="020F0502020204030204" pitchFamily="34" charset="0"/>
                <a:cs typeface="Arial" panose="020B0604020202020204" pitchFamily="34" charset="0"/>
              </a:rPr>
              <a:t> </a:t>
            </a:r>
            <a:r>
              <a:rPr lang="en-US" dirty="0">
                <a:latin typeface="Arabic Transparent" panose="020B0604020202020204" pitchFamily="34" charset="0"/>
                <a:ea typeface="Calibri" panose="020F0502020204030204" pitchFamily="34" charset="0"/>
                <a:cs typeface="Arial" panose="020B0604020202020204" pitchFamily="34" charset="0"/>
              </a:rPr>
              <a:t> </a:t>
            </a:r>
            <a:r>
              <a:rPr lang="ar-SA" dirty="0">
                <a:latin typeface="Arabic Transparent" panose="020B0604020202020204" pitchFamily="34" charset="0"/>
                <a:ea typeface="Calibri" panose="020F0502020204030204" pitchFamily="34" charset="0"/>
              </a:rPr>
              <a:t>: وهى الأداة الخاصة بالتحديد حيث أنها تقوم بتحديد لون واحد عند الضغط عليها بالفأرة ومن </a:t>
            </a:r>
            <a:r>
              <a:rPr lang="en-US" dirty="0" smtClean="0">
                <a:latin typeface="Arabic Transparent" panose="020B0604020202020204" pitchFamily="34" charset="0"/>
                <a:ea typeface="Calibri" panose="020F0502020204030204" pitchFamily="34" charset="0"/>
              </a:rPr>
              <a:t> </a:t>
            </a:r>
            <a:r>
              <a:rPr lang="ar-SA" dirty="0" smtClean="0">
                <a:latin typeface="Arabic Transparent" panose="020B0604020202020204" pitchFamily="34" charset="0"/>
                <a:ea typeface="Calibri" panose="020F0502020204030204" pitchFamily="34" charset="0"/>
              </a:rPr>
              <a:t>خلال خيارات </a:t>
            </a:r>
            <a:r>
              <a:rPr lang="ar-SA" dirty="0">
                <a:latin typeface="Arabic Transparent" panose="020B0604020202020204" pitchFamily="34" charset="0"/>
                <a:ea typeface="Calibri" panose="020F0502020204030204" pitchFamily="34" charset="0"/>
              </a:rPr>
              <a:t>الاداة نحدد</a:t>
            </a:r>
            <a:r>
              <a:rPr lang="ar-SA" dirty="0">
                <a:latin typeface="Calibri" panose="020F0502020204030204" pitchFamily="34" charset="0"/>
                <a:ea typeface="Calibri" panose="020F0502020204030204" pitchFamily="34" charset="0"/>
                <a:cs typeface="Arabic Transparent" panose="020B0604020202020204" pitchFamily="34" charset="0"/>
              </a:rPr>
              <a:t> </a:t>
            </a:r>
            <a:r>
              <a:rPr lang="ar-EG" dirty="0">
                <a:latin typeface="Calibri" panose="020F0502020204030204" pitchFamily="34" charset="0"/>
                <a:ea typeface="Calibri" panose="020F0502020204030204" pitchFamily="34" charset="0"/>
                <a:cs typeface="Arabic Transparent" panose="020B0604020202020204" pitchFamily="34" charset="0"/>
              </a:rPr>
              <a:t> الدرجات اللونية </a:t>
            </a:r>
            <a:r>
              <a:rPr lang="en-US" dirty="0">
                <a:latin typeface="Calibri" panose="020F0502020204030204" pitchFamily="34" charset="0"/>
                <a:ea typeface="Calibri" panose="020F0502020204030204" pitchFamily="34" charset="0"/>
                <a:cs typeface="Arabic Transparent" panose="020B0604020202020204" pitchFamily="34" charset="0"/>
              </a:rPr>
              <a:t>Tolerance</a:t>
            </a:r>
            <a:r>
              <a:rPr lang="ar-SA" dirty="0">
                <a:latin typeface="Calibri" panose="020F0502020204030204" pitchFamily="34" charset="0"/>
                <a:ea typeface="Calibri" panose="020F0502020204030204" pitchFamily="34" charset="0"/>
                <a:cs typeface="Arabic Transparent" panose="020B0604020202020204" pitchFamily="34" charset="0"/>
              </a:rPr>
              <a:t>ولإزالة التحديد نضغط قائمة </a:t>
            </a:r>
            <a:r>
              <a:rPr lang="en-US" dirty="0">
                <a:latin typeface="Calibri" panose="020F0502020204030204" pitchFamily="34" charset="0"/>
                <a:ea typeface="Calibri" panose="020F0502020204030204" pitchFamily="34" charset="0"/>
                <a:cs typeface="Arabic Transparent" panose="020B0604020202020204" pitchFamily="34" charset="0"/>
              </a:rPr>
              <a:t>Select</a:t>
            </a:r>
            <a:r>
              <a:rPr lang="ar-SA" dirty="0">
                <a:latin typeface="Calibri" panose="020F0502020204030204" pitchFamily="34" charset="0"/>
                <a:ea typeface="Calibri" panose="020F0502020204030204" pitchFamily="34" charset="0"/>
                <a:cs typeface="Arabic Transparent" panose="020B0604020202020204" pitchFamily="34" charset="0"/>
              </a:rPr>
              <a:t> ثم الأمر </a:t>
            </a:r>
            <a:r>
              <a:rPr lang="en-US" dirty="0">
                <a:latin typeface="Calibri" panose="020F0502020204030204" pitchFamily="34" charset="0"/>
                <a:ea typeface="Calibri" panose="020F0502020204030204" pitchFamily="34" charset="0"/>
                <a:cs typeface="Arabic Transparent" panose="020B0604020202020204" pitchFamily="34" charset="0"/>
              </a:rPr>
              <a:t>Deselect</a:t>
            </a:r>
            <a:r>
              <a:rPr lang="ar-SA" dirty="0">
                <a:latin typeface="Calibri" panose="020F0502020204030204" pitchFamily="34" charset="0"/>
                <a:ea typeface="Calibri" panose="020F0502020204030204" pitchFamily="34" charset="0"/>
                <a:cs typeface="Arabic Transparent" panose="020B0604020202020204" pitchFamily="34" charset="0"/>
              </a:rPr>
              <a:t> .</a:t>
            </a:r>
            <a:r>
              <a:rPr lang="ar-SA" dirty="0">
                <a:latin typeface="Tahoma" panose="020B0604030504040204" pitchFamily="34" charset="0"/>
                <a:ea typeface="Calibri" panose="020F0502020204030204" pitchFamily="34" charset="0"/>
                <a:cs typeface="Arabic Transparent" panose="020B0604020202020204" pitchFamily="34" charset="0"/>
              </a:rPr>
              <a:t> </a:t>
            </a:r>
            <a:r>
              <a:rPr lang="ar-EG" dirty="0">
                <a:latin typeface="Tahoma" panose="020B0604030504040204" pitchFamily="34" charset="0"/>
                <a:ea typeface="Calibri" panose="020F0502020204030204" pitchFamily="34" charset="0"/>
                <a:cs typeface="Arabic Transparent" panose="020B0604020202020204" pitchFamily="34" charset="0"/>
              </a:rPr>
              <a:t>وهى</a:t>
            </a:r>
            <a:r>
              <a:rPr lang="ar-SA" dirty="0">
                <a:latin typeface="Tahoma" panose="020B0604030504040204" pitchFamily="34" charset="0"/>
                <a:ea typeface="Calibri" panose="020F0502020204030204" pitchFamily="34" charset="0"/>
                <a:cs typeface="Arabic Transparent" panose="020B0604020202020204" pitchFamily="34" charset="0"/>
              </a:rPr>
              <a:t> توفر لنا الكثير من الوقت</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Tahoma" panose="020B0604030504040204" pitchFamily="34" charset="0"/>
                <a:ea typeface="Calibri" panose="020F0502020204030204" pitchFamily="34" charset="0"/>
                <a:cs typeface="Arabic Transparent" panose="020B0604020202020204" pitchFamily="34" charset="0"/>
              </a:rPr>
              <a:t>هي </a:t>
            </a:r>
            <a:r>
              <a:rPr lang="ar-EG" dirty="0">
                <a:latin typeface="Tahoma" panose="020B0604030504040204" pitchFamily="34" charset="0"/>
                <a:ea typeface="Calibri" panose="020F0502020204030204" pitchFamily="34" charset="0"/>
                <a:cs typeface="Arabic Transparent" panose="020B0604020202020204" pitchFamily="34" charset="0"/>
              </a:rPr>
              <a:t>و</a:t>
            </a:r>
            <a:r>
              <a:rPr lang="ar-EG" dirty="0">
                <a:latin typeface="Calibri" panose="020F0502020204030204" pitchFamily="34" charset="0"/>
                <a:ea typeface="Calibri" panose="020F0502020204030204" pitchFamily="34" charset="0"/>
                <a:cs typeface="Tahoma" panose="020B0604030504040204" pitchFamily="34" charset="0"/>
              </a:rPr>
              <a:t> </a:t>
            </a:r>
            <a:r>
              <a:rPr lang="ar-SA" dirty="0">
                <a:latin typeface="Tahoma" panose="020B0604030504040204" pitchFamily="34" charset="0"/>
                <a:ea typeface="Calibri" panose="020F0502020204030204" pitchFamily="34" charset="0"/>
                <a:cs typeface="Arabic Transparent" panose="020B0604020202020204" pitchFamily="34" charset="0"/>
              </a:rPr>
              <a:t>بضغطة واحدة سيقوم</a:t>
            </a:r>
            <a:r>
              <a:rPr lang="ar-SA" dirty="0">
                <a:latin typeface="Calibri" panose="020F0502020204030204" pitchFamily="34" charset="0"/>
                <a:ea typeface="Calibri" panose="020F0502020204030204" pitchFamily="34" charset="0"/>
                <a:cs typeface="Tahoma" panose="020B0604030504040204" pitchFamily="34" charset="0"/>
              </a:rPr>
              <a:t> </a:t>
            </a:r>
            <a:r>
              <a:rPr lang="ar-SA" dirty="0">
                <a:latin typeface="Tahoma" panose="020B0604030504040204" pitchFamily="34" charset="0"/>
                <a:ea typeface="Calibri" panose="020F0502020204030204" pitchFamily="34" charset="0"/>
                <a:cs typeface="Arabic Transparent" panose="020B0604020202020204" pitchFamily="34" charset="0"/>
              </a:rPr>
              <a:t>البرنامج بعملية حسـاب اللون الذي ضغطت عليه </a:t>
            </a:r>
            <a:r>
              <a:rPr lang="ar-SA" dirty="0" err="1">
                <a:latin typeface="Tahoma" panose="020B0604030504040204" pitchFamily="34" charset="0"/>
                <a:ea typeface="Calibri" panose="020F0502020204030204" pitchFamily="34" charset="0"/>
                <a:cs typeface="Arabic Transparent" panose="020B0604020202020204" pitchFamily="34" charset="0"/>
              </a:rPr>
              <a:t>لإختياره</a:t>
            </a:r>
            <a:r>
              <a:rPr lang="ar-SA" dirty="0">
                <a:latin typeface="Calibri" panose="020F0502020204030204" pitchFamily="34" charset="0"/>
                <a:ea typeface="Calibri" panose="020F0502020204030204" pitchFamily="34" charset="0"/>
                <a:cs typeface="Tahoma" panose="020B0604030504040204" pitchFamily="34" charset="0"/>
              </a:rPr>
              <a:t> </a:t>
            </a:r>
            <a:r>
              <a:rPr lang="ar-EG" dirty="0">
                <a:latin typeface="Tahoma" panose="020B0604030504040204" pitchFamily="34" charset="0"/>
                <a:ea typeface="Calibri" panose="020F0502020204030204" pitchFamily="34" charset="0"/>
                <a:cs typeface="Arabic Transparent" panose="020B0604020202020204" pitchFamily="34" charset="0"/>
              </a:rPr>
              <a:t> ومن خلال الخيارات ايضا نحدد اللون الذى نقف عليه بالموس فقط او اللون المماثل له </a:t>
            </a:r>
            <a:r>
              <a:rPr lang="ar-EG" dirty="0" err="1">
                <a:latin typeface="Tahoma" panose="020B0604030504040204" pitchFamily="34" charset="0"/>
                <a:ea typeface="Calibri" panose="020F0502020204030204" pitchFamily="34" charset="0"/>
                <a:cs typeface="Arabic Transparent" panose="020B0604020202020204" pitchFamily="34" charset="0"/>
              </a:rPr>
              <a:t>فى</a:t>
            </a:r>
            <a:r>
              <a:rPr lang="ar-EG" dirty="0">
                <a:latin typeface="Tahoma" panose="020B0604030504040204" pitchFamily="34" charset="0"/>
                <a:ea typeface="Calibri" panose="020F0502020204030204" pitchFamily="34" charset="0"/>
                <a:cs typeface="Arabic Transparent" panose="020B0604020202020204" pitchFamily="34" charset="0"/>
              </a:rPr>
              <a:t> كل التصميم وذلك من الامر </a:t>
            </a:r>
            <a:r>
              <a:rPr lang="en-US" dirty="0">
                <a:latin typeface="Tahoma" panose="020B0604030504040204" pitchFamily="34" charset="0"/>
                <a:ea typeface="Calibri" panose="020F0502020204030204" pitchFamily="34" charset="0"/>
                <a:cs typeface="Arabic Transparent" panose="020B0604020202020204" pitchFamily="34" charset="0"/>
              </a:rPr>
              <a:t>Contiguous</a:t>
            </a:r>
            <a:r>
              <a:rPr lang="ar-EG" dirty="0">
                <a:latin typeface="Tahoma" panose="020B0604030504040204" pitchFamily="34" charset="0"/>
                <a:ea typeface="Calibri" panose="020F0502020204030204" pitchFamily="34" charset="0"/>
                <a:cs typeface="Arabic Transparent"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555375" y="3801501"/>
            <a:ext cx="6949601" cy="2585323"/>
          </a:xfrm>
          <a:prstGeom prst="rect">
            <a:avLst/>
          </a:prstGeom>
        </p:spPr>
        <p:txBody>
          <a:bodyPr wrap="square">
            <a:spAutoFit/>
          </a:bodyPr>
          <a:lstStyle/>
          <a:p>
            <a:pPr>
              <a:lnSpc>
                <a:spcPct val="150000"/>
              </a:lnSpc>
              <a:spcAft>
                <a:spcPts val="1000"/>
              </a:spcAft>
            </a:pPr>
            <a:r>
              <a:rPr lang="ar-SA" b="1" u="sng" dirty="0">
                <a:latin typeface="Calibri" panose="020F0502020204030204" pitchFamily="34" charset="0"/>
                <a:ea typeface="Calibri" panose="020F0502020204030204" pitchFamily="34" charset="0"/>
                <a:cs typeface="Arabic Transparent" panose="020B0604020202020204" pitchFamily="34" charset="0"/>
              </a:rPr>
              <a:t>أداة </a:t>
            </a:r>
            <a:r>
              <a:rPr lang="ar-EG" b="1" u="sng" dirty="0">
                <a:latin typeface="Calibri" panose="020F0502020204030204" pitchFamily="34" charset="0"/>
                <a:ea typeface="Calibri" panose="020F0502020204030204" pitchFamily="34" charset="0"/>
                <a:cs typeface="Arabic Transparent" panose="020B0604020202020204" pitchFamily="34" charset="0"/>
              </a:rPr>
              <a:t> التحديد السريع</a:t>
            </a:r>
            <a:r>
              <a:rPr lang="ar-EG" u="sng" dirty="0">
                <a:latin typeface="Calibri" panose="020F0502020204030204" pitchFamily="34" charset="0"/>
                <a:ea typeface="Calibri" panose="020F0502020204030204" pitchFamily="34" charset="0"/>
                <a:cs typeface="Arabic Transparent" panose="020B0604020202020204" pitchFamily="34" charset="0"/>
              </a:rPr>
              <a:t> </a:t>
            </a:r>
            <a:r>
              <a:rPr lang="en-US" b="1" u="sng" dirty="0">
                <a:latin typeface="Calibri" panose="020F0502020204030204" pitchFamily="34" charset="0"/>
                <a:ea typeface="Calibri" panose="020F0502020204030204" pitchFamily="34" charset="0"/>
                <a:cs typeface="Arabic Transparent" panose="020B0604020202020204" pitchFamily="34" charset="0"/>
              </a:rPr>
              <a:t>Quick Selection</a:t>
            </a:r>
            <a:r>
              <a:rPr lang="ar-EG" b="1" u="sng" dirty="0">
                <a:latin typeface="Calibri" panose="020F0502020204030204" pitchFamily="34" charset="0"/>
                <a:ea typeface="Calibri" panose="020F0502020204030204" pitchFamily="34" charset="0"/>
                <a:cs typeface="Arabic Transparent" panose="020B0604020202020204" pitchFamily="34" charset="0"/>
              </a:rPr>
              <a:t>: </a:t>
            </a:r>
            <a:r>
              <a:rPr lang="ar-EG" dirty="0">
                <a:latin typeface="Tahoma" panose="020B0604030504040204" pitchFamily="34" charset="0"/>
                <a:ea typeface="Calibri" panose="020F0502020204030204" pitchFamily="34" charset="0"/>
                <a:cs typeface="Arabic Transparent" panose="020B0604020202020204" pitchFamily="34" charset="0"/>
              </a:rPr>
              <a:t>وبالضغط عليها تظهر لنا الخصائص الخاصة بها واول ايقونة على اليسار </a:t>
            </a:r>
            <a:r>
              <a:rPr lang="ar-EG" dirty="0" err="1">
                <a:latin typeface="Tahoma" panose="020B0604030504040204" pitchFamily="34" charset="0"/>
                <a:ea typeface="Calibri" panose="020F0502020204030204" pitchFamily="34" charset="0"/>
                <a:cs typeface="Arabic Transparent" panose="020B0604020202020204" pitchFamily="34" charset="0"/>
              </a:rPr>
              <a:t>هى</a:t>
            </a:r>
            <a:r>
              <a:rPr lang="ar-EG" dirty="0">
                <a:latin typeface="Tahoma" panose="020B0604030504040204" pitchFamily="34" charset="0"/>
                <a:ea typeface="Calibri" panose="020F0502020204030204" pitchFamily="34" charset="0"/>
                <a:cs typeface="Arabic Transparent" panose="020B0604020202020204" pitchFamily="34" charset="0"/>
              </a:rPr>
              <a:t> </a:t>
            </a:r>
            <a:r>
              <a:rPr lang="en-US" dirty="0">
                <a:latin typeface="Tahoma" panose="020B0604030504040204" pitchFamily="34" charset="0"/>
                <a:ea typeface="Calibri" panose="020F0502020204030204" pitchFamily="34" charset="0"/>
                <a:cs typeface="Arabic Transparent" panose="020B0604020202020204" pitchFamily="34" charset="0"/>
              </a:rPr>
              <a:t>New Selection</a:t>
            </a:r>
            <a:r>
              <a:rPr lang="ar-EG" dirty="0">
                <a:latin typeface="Tahoma" panose="020B0604030504040204" pitchFamily="34" charset="0"/>
                <a:ea typeface="Calibri" panose="020F0502020204030204" pitchFamily="34" charset="0"/>
                <a:cs typeface="Arabic Transparent" panose="020B0604020202020204" pitchFamily="34" charset="0"/>
              </a:rPr>
              <a:t> نضغط عيها ثم نضغط على الصورة ثم نبدأ بالتحرك بالموس فيظهر لنا التحديد الذى يحدد عدد من الالوان المتجاورة ويمكن التحكم </a:t>
            </a:r>
            <a:r>
              <a:rPr lang="ar-EG" dirty="0" err="1">
                <a:latin typeface="Tahoma" panose="020B0604030504040204" pitchFamily="34" charset="0"/>
                <a:ea typeface="Calibri" panose="020F0502020204030204" pitchFamily="34" charset="0"/>
                <a:cs typeface="Arabic Transparent" panose="020B0604020202020204" pitchFamily="34" charset="0"/>
              </a:rPr>
              <a:t>فى</a:t>
            </a:r>
            <a:r>
              <a:rPr lang="ar-EG" dirty="0">
                <a:latin typeface="Tahoma" panose="020B0604030504040204" pitchFamily="34" charset="0"/>
                <a:ea typeface="Calibri" panose="020F0502020204030204" pitchFamily="34" charset="0"/>
                <a:cs typeface="Arabic Transparent" panose="020B0604020202020204" pitchFamily="34" charset="0"/>
              </a:rPr>
              <a:t> حجم الفرشاة </a:t>
            </a:r>
            <a:r>
              <a:rPr lang="ar-EG" dirty="0" err="1">
                <a:latin typeface="Tahoma" panose="020B0604030504040204" pitchFamily="34" charset="0"/>
                <a:ea typeface="Calibri" panose="020F0502020204030204" pitchFamily="34" charset="0"/>
                <a:cs typeface="Arabic Transparent" panose="020B0604020202020204" pitchFamily="34" charset="0"/>
              </a:rPr>
              <a:t>التى</a:t>
            </a:r>
            <a:r>
              <a:rPr lang="ar-EG" dirty="0">
                <a:latin typeface="Tahoma" panose="020B0604030504040204" pitchFamily="34" charset="0"/>
                <a:ea typeface="Calibri" panose="020F0502020204030204" pitchFamily="34" charset="0"/>
                <a:cs typeface="Arabic Transparent" panose="020B0604020202020204" pitchFamily="34" charset="0"/>
              </a:rPr>
              <a:t> نحدد بها بالضغط على حرف ج او د من لوحة المفاتيح لتصغير او تكبير فرشاة التحديد او من خيارات الاداة على واجهة البرنامج واذا اردنا اضافة </a:t>
            </a:r>
            <a:r>
              <a:rPr lang="ar-EG" dirty="0" err="1">
                <a:latin typeface="Tahoma" panose="020B0604030504040204" pitchFamily="34" charset="0"/>
                <a:ea typeface="Calibri" panose="020F0502020204030204" pitchFamily="34" charset="0"/>
                <a:cs typeface="Arabic Transparent" panose="020B0604020202020204" pitchFamily="34" charset="0"/>
              </a:rPr>
              <a:t>اوالغاء</a:t>
            </a:r>
            <a:r>
              <a:rPr lang="ar-EG" dirty="0">
                <a:latin typeface="Tahoma" panose="020B0604030504040204" pitchFamily="34" charset="0"/>
                <a:ea typeface="Calibri" panose="020F0502020204030204" pitchFamily="34" charset="0"/>
                <a:cs typeface="Arabic Transparent" panose="020B0604020202020204" pitchFamily="34" charset="0"/>
              </a:rPr>
              <a:t> جزء من التحديد يمكننا استخدام الايقونات التالية من شريط الخصائص</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2013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4211" t="7622" r="39912" b="9849"/>
          <a:stretch/>
        </p:blipFill>
        <p:spPr>
          <a:xfrm>
            <a:off x="2495171" y="0"/>
            <a:ext cx="3809375" cy="6833938"/>
          </a:xfrm>
          <a:prstGeom prst="rect">
            <a:avLst/>
          </a:prstGeom>
        </p:spPr>
      </p:pic>
      <p:sp>
        <p:nvSpPr>
          <p:cNvPr id="6" name="Rectangle 5"/>
          <p:cNvSpPr/>
          <p:nvPr/>
        </p:nvSpPr>
        <p:spPr>
          <a:xfrm>
            <a:off x="5865380" y="935509"/>
            <a:ext cx="6096000" cy="923330"/>
          </a:xfrm>
          <a:prstGeom prst="rect">
            <a:avLst/>
          </a:prstGeom>
        </p:spPr>
        <p:txBody>
          <a:bodyPr>
            <a:spAutoFit/>
          </a:bodyPr>
          <a:lstStyle/>
          <a:p>
            <a:r>
              <a:rPr lang="en-US" b="1" u="sng" dirty="0" smtClean="0">
                <a:latin typeface="Calibri" panose="020F0502020204030204" pitchFamily="34" charset="0"/>
                <a:ea typeface="Calibri" panose="020F0502020204030204" pitchFamily="34" charset="0"/>
                <a:cs typeface="Arabic Transparent" panose="020B0604020202020204" pitchFamily="34" charset="0"/>
              </a:rPr>
              <a:t>Lasso </a:t>
            </a:r>
            <a:r>
              <a:rPr lang="en-US" b="1" u="sng" dirty="0">
                <a:latin typeface="Calibri" panose="020F0502020204030204" pitchFamily="34" charset="0"/>
                <a:ea typeface="Calibri" panose="020F0502020204030204" pitchFamily="34" charset="0"/>
                <a:cs typeface="Arabic Transparent" panose="020B0604020202020204" pitchFamily="34" charset="0"/>
              </a:rPr>
              <a:t>Tool </a:t>
            </a:r>
            <a:r>
              <a:rPr lang="en-US" b="1" u="sng" dirty="0">
                <a:latin typeface="Arabic Transparent" panose="020B0604020202020204" pitchFamily="34" charset="0"/>
                <a:ea typeface="Calibri" panose="020F0502020204030204" pitchFamily="34" charset="0"/>
              </a:rPr>
              <a:t> </a:t>
            </a:r>
            <a:r>
              <a:rPr lang="en-US" u="sng" dirty="0">
                <a:latin typeface="Arabic Transparent" panose="020B0604020202020204" pitchFamily="34" charset="0"/>
                <a:ea typeface="Calibri" panose="020F0502020204030204" pitchFamily="34" charset="0"/>
              </a:rPr>
              <a:t> </a:t>
            </a:r>
            <a:r>
              <a:rPr lang="ar-SA" u="sng" dirty="0">
                <a:latin typeface="Arabic Transparent" panose="020B0604020202020204" pitchFamily="34" charset="0"/>
                <a:ea typeface="Calibri" panose="020F0502020204030204" pitchFamily="34" charset="0"/>
              </a:rPr>
              <a:t>:</a:t>
            </a:r>
            <a:r>
              <a:rPr lang="ar-SA" dirty="0">
                <a:latin typeface="Calibri" panose="020F0502020204030204" pitchFamily="34" charset="0"/>
                <a:ea typeface="Calibri" panose="020F0502020204030204" pitchFamily="34" charset="0"/>
                <a:cs typeface="Arabic Transparent" panose="020B0604020202020204" pitchFamily="34" charset="0"/>
              </a:rPr>
              <a:t> </a:t>
            </a:r>
            <a:r>
              <a:rPr lang="ar-SA" dirty="0">
                <a:ea typeface="Calibri" panose="020F0502020204030204" pitchFamily="34" charset="0"/>
                <a:cs typeface="Calibri" panose="020F0502020204030204" pitchFamily="34" charset="0"/>
              </a:rPr>
              <a:t> </a:t>
            </a:r>
            <a:r>
              <a:rPr lang="ar-EG" dirty="0">
                <a:latin typeface="Calibri" panose="020F0502020204030204" pitchFamily="34" charset="0"/>
                <a:ea typeface="Calibri" panose="020F0502020204030204" pitchFamily="34" charset="0"/>
                <a:cs typeface="Arabic Transparent" panose="020B0604020202020204" pitchFamily="34" charset="0"/>
              </a:rPr>
              <a:t>والاختصار الخاص بها هو </a:t>
            </a:r>
            <a:r>
              <a:rPr lang="en-US" dirty="0">
                <a:latin typeface="Calibri" panose="020F0502020204030204" pitchFamily="34" charset="0"/>
                <a:ea typeface="Calibri" panose="020F0502020204030204" pitchFamily="34" charset="0"/>
                <a:cs typeface="Arabic Transparent" panose="020B0604020202020204" pitchFamily="34" charset="0"/>
              </a:rPr>
              <a:t>L</a:t>
            </a:r>
            <a:r>
              <a:rPr lang="en-US" dirty="0">
                <a:latin typeface="Arabic Transparent" panose="020B0604020202020204" pitchFamily="34" charset="0"/>
                <a:ea typeface="Calibri" panose="020F0502020204030204" pitchFamily="34" charset="0"/>
              </a:rPr>
              <a:t> </a:t>
            </a:r>
            <a:r>
              <a:rPr lang="ar-SA" dirty="0">
                <a:latin typeface="Calibri" panose="020F0502020204030204" pitchFamily="34" charset="0"/>
                <a:ea typeface="Calibri" panose="020F0502020204030204" pitchFamily="34" charset="0"/>
                <a:cs typeface="Arabic Transparent" panose="020B0604020202020204" pitchFamily="34" charset="0"/>
              </a:rPr>
              <a:t>وتستخدم هذه الأداة لعمل تحديد حر </a:t>
            </a:r>
            <a:r>
              <a:rPr lang="ar-SA" dirty="0" err="1">
                <a:latin typeface="Calibri" panose="020F0502020204030204" pitchFamily="34" charset="0"/>
                <a:ea typeface="Calibri" panose="020F0502020204030204" pitchFamily="34" charset="0"/>
                <a:cs typeface="Arabic Transparent" panose="020B0604020202020204" pitchFamily="34" charset="0"/>
              </a:rPr>
              <a:t>فهى</a:t>
            </a:r>
            <a:r>
              <a:rPr lang="ar-SA" dirty="0">
                <a:latin typeface="Calibri" panose="020F0502020204030204" pitchFamily="34" charset="0"/>
                <a:ea typeface="Calibri" panose="020F0502020204030204" pitchFamily="34" charset="0"/>
                <a:cs typeface="Arabic Transparent" panose="020B0604020202020204" pitchFamily="34" charset="0"/>
              </a:rPr>
              <a:t> تقوم بالتحديد طوال الضغط على زر الماوس الشمال وبمجرد ترك الزر ينغلق التحديد </a:t>
            </a:r>
            <a:endParaRPr lang="en-US" dirty="0"/>
          </a:p>
        </p:txBody>
      </p:sp>
      <p:sp>
        <p:nvSpPr>
          <p:cNvPr id="7" name="Rectangle 6"/>
          <p:cNvSpPr/>
          <p:nvPr/>
        </p:nvSpPr>
        <p:spPr>
          <a:xfrm>
            <a:off x="5939591" y="2290925"/>
            <a:ext cx="6096000" cy="2169825"/>
          </a:xfrm>
          <a:prstGeom prst="rect">
            <a:avLst/>
          </a:prstGeom>
        </p:spPr>
        <p:txBody>
          <a:bodyPr>
            <a:spAutoFit/>
          </a:bodyPr>
          <a:lstStyle/>
          <a:p>
            <a:pPr>
              <a:lnSpc>
                <a:spcPct val="150000"/>
              </a:lnSpc>
              <a:spcAft>
                <a:spcPts val="600"/>
              </a:spcAft>
            </a:pPr>
            <a:r>
              <a:rPr lang="en-US" b="1" u="sng" dirty="0" smtClean="0">
                <a:latin typeface="Calibri" panose="020F0502020204030204" pitchFamily="34" charset="0"/>
                <a:ea typeface="Calibri" panose="020F0502020204030204" pitchFamily="34" charset="0"/>
                <a:cs typeface="Arabic Transparent" panose="020B0604020202020204" pitchFamily="34" charset="0"/>
              </a:rPr>
              <a:t>Polygonal </a:t>
            </a:r>
            <a:r>
              <a:rPr lang="en-US" b="1" u="sng" dirty="0">
                <a:latin typeface="Calibri" panose="020F0502020204030204" pitchFamily="34" charset="0"/>
                <a:ea typeface="Calibri" panose="020F0502020204030204" pitchFamily="34" charset="0"/>
                <a:cs typeface="Arabic Transparent" panose="020B0604020202020204" pitchFamily="34" charset="0"/>
              </a:rPr>
              <a:t>Lasso Tool</a:t>
            </a:r>
            <a:r>
              <a:rPr lang="en-US" b="1" u="sng" dirty="0">
                <a:latin typeface="Arabic Transparent" panose="020B060402020202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Arabic Transparent" panose="020B0604020202020204" pitchFamily="34" charset="0"/>
              </a:rPr>
              <a:t>وهى أداة تقوم بعمل تحديد وذلك بوضع نقاط بواسطة الضغط على زر الماوس مرة واحدة عند كل جزء أثناء التحديد  ولذلك </a:t>
            </a:r>
            <a:r>
              <a:rPr lang="ar-SA" dirty="0" err="1">
                <a:latin typeface="Calibri" panose="020F0502020204030204" pitchFamily="34" charset="0"/>
                <a:ea typeface="Calibri" panose="020F0502020204030204" pitchFamily="34" charset="0"/>
                <a:cs typeface="Arabic Transparent" panose="020B0604020202020204" pitchFamily="34" charset="0"/>
              </a:rPr>
              <a:t>فهى</a:t>
            </a:r>
            <a:r>
              <a:rPr lang="ar-SA" dirty="0">
                <a:latin typeface="Calibri" panose="020F0502020204030204" pitchFamily="34" charset="0"/>
                <a:ea typeface="Calibri" panose="020F0502020204030204" pitchFamily="34" charset="0"/>
                <a:cs typeface="Arabic Transparent" panose="020B0604020202020204" pitchFamily="34" charset="0"/>
              </a:rPr>
              <a:t> تتيح رسم ادق للتحديد ويمكن استخدامها في تحديد الاشكال الهندسية والمنحنيات ( في حالة المنحنيات حيث يتم تحديد نقاط متجاورة ومتلاحقة ) لأنهاء للتحديد نضغط مرتين على اخر نقطة او نقف على نقطة البداية.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991727" y="4460750"/>
            <a:ext cx="6096000" cy="1338828"/>
          </a:xfrm>
          <a:prstGeom prst="rect">
            <a:avLst/>
          </a:prstGeom>
        </p:spPr>
        <p:txBody>
          <a:bodyPr>
            <a:spAutoFit/>
          </a:bodyPr>
          <a:lstStyle/>
          <a:p>
            <a:pPr>
              <a:lnSpc>
                <a:spcPct val="150000"/>
              </a:lnSpc>
              <a:spcAft>
                <a:spcPts val="600"/>
              </a:spcAft>
            </a:pPr>
            <a:r>
              <a:rPr lang="en-US" b="1" u="sng" dirty="0">
                <a:latin typeface="Calibri" panose="020F0502020204030204" pitchFamily="34" charset="0"/>
                <a:ea typeface="Calibri" panose="020F0502020204030204" pitchFamily="34" charset="0"/>
                <a:cs typeface="Arabic Transparent" panose="020B0604020202020204" pitchFamily="34" charset="0"/>
              </a:rPr>
              <a:t>Magnetic Lasso Tool</a:t>
            </a:r>
            <a:r>
              <a:rPr lang="en-US" u="sng" dirty="0">
                <a:latin typeface="Arabic Transparent" panose="020B0604020202020204" pitchFamily="34" charset="0"/>
                <a:ea typeface="Calibri" panose="020F0502020204030204" pitchFamily="34" charset="0"/>
                <a:cs typeface="Arial" panose="020B0604020202020204" pitchFamily="34" charset="0"/>
              </a:rPr>
              <a:t> </a:t>
            </a:r>
            <a:r>
              <a:rPr lang="ar-EG" u="sng" dirty="0" smtClean="0">
                <a:latin typeface="Arabic Transparent" panose="020B0604020202020204" pitchFamily="34" charset="0"/>
                <a:ea typeface="Calibri" panose="020F0502020204030204" pitchFamily="34" charset="0"/>
                <a:cs typeface="Arial" panose="020B0604020202020204" pitchFamily="34" charset="0"/>
              </a:rPr>
              <a:t> </a:t>
            </a:r>
            <a:r>
              <a:rPr lang="ar-SA" dirty="0" smtClean="0">
                <a:latin typeface="Calibri" panose="020F0502020204030204" pitchFamily="34" charset="0"/>
                <a:ea typeface="Calibri" panose="020F0502020204030204" pitchFamily="34" charset="0"/>
                <a:cs typeface="Arabic Transparent" panose="020B0604020202020204" pitchFamily="34" charset="0"/>
              </a:rPr>
              <a:t>فهو </a:t>
            </a:r>
            <a:r>
              <a:rPr lang="ar-SA" dirty="0">
                <a:latin typeface="Calibri" panose="020F0502020204030204" pitchFamily="34" charset="0"/>
                <a:ea typeface="Calibri" panose="020F0502020204030204" pitchFamily="34" charset="0"/>
                <a:cs typeface="Arabic Transparent" panose="020B0604020202020204" pitchFamily="34" charset="0"/>
              </a:rPr>
              <a:t>يعتمد على تحديد لون معين </a:t>
            </a:r>
            <a:r>
              <a:rPr lang="ar-SA" dirty="0" err="1">
                <a:latin typeface="Calibri" panose="020F0502020204030204" pitchFamily="34" charset="0"/>
                <a:ea typeface="Calibri" panose="020F0502020204030204" pitchFamily="34" charset="0"/>
                <a:cs typeface="Arabic Transparent" panose="020B0604020202020204" pitchFamily="34" charset="0"/>
              </a:rPr>
              <a:t>فى</a:t>
            </a:r>
            <a:r>
              <a:rPr lang="ar-SA" dirty="0">
                <a:latin typeface="Calibri" panose="020F0502020204030204" pitchFamily="34" charset="0"/>
                <a:ea typeface="Calibri" panose="020F0502020204030204" pitchFamily="34" charset="0"/>
                <a:cs typeface="Arabic Transparent" panose="020B0604020202020204" pitchFamily="34" charset="0"/>
              </a:rPr>
              <a:t> التصميم أو مساحة لونيه تتقارب ألوانها ويلاحظ عند التحديد أن المؤشر ينجذب لحدود اللون المختار ولذلك نرمز لهذه الأداة بشكل المغناطيس.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1272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11" name="Rectangle 10"/>
          <p:cNvSpPr/>
          <p:nvPr/>
        </p:nvSpPr>
        <p:spPr>
          <a:xfrm>
            <a:off x="5292437" y="978835"/>
            <a:ext cx="6096000" cy="523220"/>
          </a:xfrm>
          <a:prstGeom prst="rect">
            <a:avLst/>
          </a:prstGeom>
        </p:spPr>
        <p:txBody>
          <a:bodyPr>
            <a:spAutoFit/>
          </a:bodyPr>
          <a:lstStyle/>
          <a:p>
            <a:r>
              <a:rPr lang="ar-EG" sz="2800" u="sng" dirty="0" smtClean="0">
                <a:latin typeface="Calibri" panose="020F0502020204030204" pitchFamily="34" charset="0"/>
                <a:ea typeface="Calibri" panose="020F0502020204030204" pitchFamily="34" charset="0"/>
                <a:cs typeface="Arabic Transparent" panose="020B0604020202020204" pitchFamily="34" charset="0"/>
              </a:rPr>
              <a:t> للتدريب على أدوات التحديد مشاهدة الرابط </a:t>
            </a:r>
            <a:endParaRPr lang="en-US" dirty="0"/>
          </a:p>
        </p:txBody>
      </p:sp>
      <p:sp>
        <p:nvSpPr>
          <p:cNvPr id="3" name="Rectangle 2"/>
          <p:cNvSpPr/>
          <p:nvPr/>
        </p:nvSpPr>
        <p:spPr>
          <a:xfrm>
            <a:off x="6465417" y="1547399"/>
            <a:ext cx="4831579" cy="369332"/>
          </a:xfrm>
          <a:prstGeom prst="rect">
            <a:avLst/>
          </a:prstGeom>
        </p:spPr>
        <p:txBody>
          <a:bodyPr wrap="none">
            <a:spAutoFit/>
          </a:bodyPr>
          <a:lstStyle/>
          <a:p>
            <a:r>
              <a:rPr lang="en-US" dirty="0">
                <a:hlinkClick r:id="rId3"/>
              </a:rPr>
              <a:t>https://www.youtube.com/watch?v=L7e2crl4Wi8</a:t>
            </a:r>
            <a:endParaRPr lang="en-US" dirty="0"/>
          </a:p>
        </p:txBody>
      </p:sp>
      <p:sp>
        <p:nvSpPr>
          <p:cNvPr id="8" name="TextBox 7"/>
          <p:cNvSpPr txBox="1"/>
          <p:nvPr/>
        </p:nvSpPr>
        <p:spPr>
          <a:xfrm>
            <a:off x="7647708" y="2334971"/>
            <a:ext cx="3416531" cy="369332"/>
          </a:xfrm>
          <a:prstGeom prst="rect">
            <a:avLst/>
          </a:prstGeom>
          <a:noFill/>
        </p:spPr>
        <p:txBody>
          <a:bodyPr wrap="square" rtlCol="0">
            <a:spAutoFit/>
          </a:bodyPr>
          <a:lstStyle/>
          <a:p>
            <a:r>
              <a:rPr lang="ar-EG" dirty="0" smtClean="0"/>
              <a:t>تدريب : قم بعمل تحديد </a:t>
            </a:r>
            <a:r>
              <a:rPr lang="ar-EG" dirty="0" err="1" smtClean="0"/>
              <a:t>للاشكال</a:t>
            </a:r>
            <a:r>
              <a:rPr lang="ar-EG" dirty="0" smtClean="0"/>
              <a:t> بالصورة </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213" y="2815940"/>
            <a:ext cx="4732261" cy="3367609"/>
          </a:xfrm>
          <a:prstGeom prst="rect">
            <a:avLst/>
          </a:prstGeom>
        </p:spPr>
      </p:pic>
      <p:sp>
        <p:nvSpPr>
          <p:cNvPr id="12" name="Rectangle 11"/>
          <p:cNvSpPr/>
          <p:nvPr/>
        </p:nvSpPr>
        <p:spPr>
          <a:xfrm>
            <a:off x="6413351" y="1918513"/>
            <a:ext cx="4883645" cy="369332"/>
          </a:xfrm>
          <a:prstGeom prst="rect">
            <a:avLst/>
          </a:prstGeom>
        </p:spPr>
        <p:txBody>
          <a:bodyPr wrap="none">
            <a:spAutoFit/>
          </a:bodyPr>
          <a:lstStyle/>
          <a:p>
            <a:r>
              <a:rPr lang="en-US" dirty="0">
                <a:hlinkClick r:id="rId5"/>
              </a:rPr>
              <a:t>https://www.youtube.com/watch?v=9x_k90XTy5g</a:t>
            </a:r>
            <a:endParaRPr lang="en-US"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2567" y="2778096"/>
            <a:ext cx="3441469" cy="3405453"/>
          </a:xfrm>
          <a:prstGeom prst="rect">
            <a:avLst/>
          </a:prstGeom>
        </p:spPr>
      </p:pic>
    </p:spTree>
    <p:extLst>
      <p:ext uri="{BB962C8B-B14F-4D97-AF65-F5344CB8AC3E}">
        <p14:creationId xmlns:p14="http://schemas.microsoft.com/office/powerpoint/2010/main" val="3694395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56219">
            <a:off x="5038485" y="2712422"/>
            <a:ext cx="2744264" cy="189213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3490912"/>
            <a:ext cx="13938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b="13129"/>
          <a:stretch>
            <a:fillRect/>
          </a:stretch>
        </p:blipFill>
        <p:spPr bwMode="auto">
          <a:xfrm>
            <a:off x="8094663" y="3454400"/>
            <a:ext cx="1030287"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3976687"/>
            <a:ext cx="1189038" cy="120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976687"/>
            <a:ext cx="1208088" cy="120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9" name="3 Imagen"/>
          <p:cNvPicPr>
            <a:picLocks noChangeAspect="1"/>
          </p:cNvPicPr>
          <p:nvPr/>
        </p:nvPicPr>
        <p:blipFill>
          <a:blip r:embed="rId8">
            <a:extLst>
              <a:ext uri="{28A0092B-C50C-407E-A947-70E740481C1C}">
                <a14:useLocalDpi xmlns:a14="http://schemas.microsoft.com/office/drawing/2010/main" val="0"/>
              </a:ext>
            </a:extLst>
          </a:blip>
          <a:srcRect l="2890" t="6226" r="3140" b="12962"/>
          <a:stretch>
            <a:fillRect/>
          </a:stretch>
        </p:blipFill>
        <p:spPr bwMode="auto">
          <a:xfrm>
            <a:off x="5722938" y="4824412"/>
            <a:ext cx="263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2"/>
          <p:cNvSpPr>
            <a:spLocks/>
          </p:cNvSpPr>
          <p:nvPr/>
        </p:nvSpPr>
        <p:spPr bwMode="auto">
          <a:xfrm>
            <a:off x="5848350" y="1392237"/>
            <a:ext cx="925513" cy="1319213"/>
          </a:xfrm>
          <a:custGeom>
            <a:avLst/>
            <a:gdLst>
              <a:gd name="T0" fmla="*/ 1244584 w 859424"/>
              <a:gd name="T1" fmla="*/ 2670279 h 1377538"/>
              <a:gd name="T2" fmla="*/ 2209137 w 859424"/>
              <a:gd name="T3" fmla="*/ 1058905 h 1377538"/>
              <a:gd name="T4" fmla="*/ 0 w 859424"/>
              <a:gd name="T5" fmla="*/ 0 h 1377538"/>
              <a:gd name="T6" fmla="*/ 0 60000 65536"/>
              <a:gd name="T7" fmla="*/ 0 60000 65536"/>
              <a:gd name="T8" fmla="*/ 0 60000 65536"/>
            </a:gdLst>
            <a:ahLst/>
            <a:cxnLst>
              <a:cxn ang="T6">
                <a:pos x="T0" y="T1"/>
              </a:cxn>
              <a:cxn ang="T7">
                <a:pos x="T2" y="T3"/>
              </a:cxn>
              <a:cxn ang="T8">
                <a:pos x="T4" y="T5"/>
              </a:cxn>
            </a:cxnLst>
            <a:rect l="0" t="0" r="r" b="b"/>
            <a:pathLst>
              <a:path w="859424" h="1377538">
                <a:moveTo>
                  <a:pt x="475013" y="1377538"/>
                </a:moveTo>
                <a:cubicBezTo>
                  <a:pt x="698665" y="1076696"/>
                  <a:pt x="922317" y="775855"/>
                  <a:pt x="843148" y="546265"/>
                </a:cubicBezTo>
                <a:cubicBezTo>
                  <a:pt x="763979" y="316675"/>
                  <a:pt x="128649" y="71252"/>
                  <a:pt x="0" y="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7053263" y="4254500"/>
            <a:ext cx="598487" cy="2660650"/>
          </a:xfrm>
          <a:custGeom>
            <a:avLst/>
            <a:gdLst>
              <a:gd name="T0" fmla="*/ 292770 w 598991"/>
              <a:gd name="T1" fmla="*/ 0 h 2660072"/>
              <a:gd name="T2" fmla="*/ 586670 w 598991"/>
              <a:gd name="T3" fmla="*/ 345284 h 2660072"/>
              <a:gd name="T4" fmla="*/ 45893 w 598991"/>
              <a:gd name="T5" fmla="*/ 559595 h 2660072"/>
              <a:gd name="T6" fmla="*/ 45893 w 598991"/>
              <a:gd name="T7" fmla="*/ 1297790 h 2660072"/>
              <a:gd name="T8" fmla="*/ 34137 w 598991"/>
              <a:gd name="T9" fmla="*/ 2107420 h 2660072"/>
              <a:gd name="T10" fmla="*/ 539645 w 598991"/>
              <a:gd name="T11" fmla="*/ 2214576 h 2660072"/>
              <a:gd name="T12" fmla="*/ 504377 w 598991"/>
              <a:gd name="T13" fmla="*/ 2667016 h 26600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8991" h="2660072">
                <a:moveTo>
                  <a:pt x="295743" y="0"/>
                </a:moveTo>
                <a:cubicBezTo>
                  <a:pt x="464966" y="125680"/>
                  <a:pt x="634190" y="251361"/>
                  <a:pt x="592626" y="344384"/>
                </a:cubicBezTo>
                <a:cubicBezTo>
                  <a:pt x="551062" y="437407"/>
                  <a:pt x="137405" y="399802"/>
                  <a:pt x="46361" y="558140"/>
                </a:cubicBezTo>
                <a:cubicBezTo>
                  <a:pt x="-44683" y="716478"/>
                  <a:pt x="48340" y="1037111"/>
                  <a:pt x="46361" y="1294410"/>
                </a:cubicBezTo>
                <a:cubicBezTo>
                  <a:pt x="44382" y="1551709"/>
                  <a:pt x="-48642" y="1949532"/>
                  <a:pt x="34485" y="2101932"/>
                </a:cubicBezTo>
                <a:cubicBezTo>
                  <a:pt x="117612" y="2254332"/>
                  <a:pt x="465955" y="2115787"/>
                  <a:pt x="545124" y="2208810"/>
                </a:cubicBezTo>
                <a:cubicBezTo>
                  <a:pt x="624293" y="2301833"/>
                  <a:pt x="515436" y="2551215"/>
                  <a:pt x="509498" y="2660072"/>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0300" y="2646362"/>
            <a:ext cx="557213" cy="56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3363" y="2744787"/>
            <a:ext cx="438150" cy="43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 name="TextBox 13"/>
          <p:cNvSpPr txBox="1">
            <a:spLocks noChangeArrowheads="1"/>
          </p:cNvSpPr>
          <p:nvPr/>
        </p:nvSpPr>
        <p:spPr bwMode="auto">
          <a:xfrm>
            <a:off x="2905125" y="2201862"/>
            <a:ext cx="2817813" cy="4000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r>
              <a:rPr lang="en-US" altLang="en-US" sz="2000" b="1" u="sng">
                <a:solidFill>
                  <a:schemeClr val="bg1"/>
                </a:solidFill>
              </a:rPr>
              <a:t>Vector Graphic Editor</a:t>
            </a:r>
          </a:p>
        </p:txBody>
      </p:sp>
      <p:sp>
        <p:nvSpPr>
          <p:cNvPr id="15" name="TextBox 14"/>
          <p:cNvSpPr txBox="1"/>
          <p:nvPr/>
        </p:nvSpPr>
        <p:spPr>
          <a:xfrm>
            <a:off x="6959600" y="2212975"/>
            <a:ext cx="4189413" cy="400050"/>
          </a:xfrm>
          <a:prstGeom prst="rect">
            <a:avLst/>
          </a:prstGeom>
          <a:solidFill>
            <a:srgbClr val="003366"/>
          </a:solidFill>
        </p:spPr>
        <p:txBody>
          <a:bodyPr>
            <a:spAutoFit/>
          </a:bodyPr>
          <a:lstStyle/>
          <a:p>
            <a:pPr>
              <a:defRPr/>
            </a:pPr>
            <a:r>
              <a:rPr lang="en-US" sz="2000" b="1" u="sng" dirty="0">
                <a:solidFill>
                  <a:schemeClr val="bg1"/>
                </a:solidFill>
              </a:rPr>
              <a:t>Raster or </a:t>
            </a:r>
            <a:r>
              <a:rPr lang="en-US" sz="2000" b="1" u="sng" dirty="0">
                <a:solidFill>
                  <a:schemeClr val="accent2">
                    <a:lumMod val="60000"/>
                    <a:lumOff val="40000"/>
                  </a:schemeClr>
                </a:solidFill>
              </a:rPr>
              <a:t>Bitmap</a:t>
            </a:r>
            <a:r>
              <a:rPr lang="en-US" sz="2000" b="1" u="sng" dirty="0">
                <a:solidFill>
                  <a:schemeClr val="bg1"/>
                </a:solidFill>
              </a:rPr>
              <a:t> Graphic Editor</a:t>
            </a:r>
          </a:p>
        </p:txBody>
      </p:sp>
      <p:sp>
        <p:nvSpPr>
          <p:cNvPr id="16" name="TextBox 14"/>
          <p:cNvSpPr txBox="1">
            <a:spLocks noChangeArrowheads="1"/>
          </p:cNvSpPr>
          <p:nvPr/>
        </p:nvSpPr>
        <p:spPr bwMode="auto">
          <a:xfrm>
            <a:off x="3473450" y="3235325"/>
            <a:ext cx="1198563" cy="64611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pPr algn="ctr"/>
            <a:r>
              <a:rPr lang="en-US" altLang="en-US">
                <a:solidFill>
                  <a:schemeClr val="bg1"/>
                </a:solidFill>
              </a:rPr>
              <a:t>Adobe</a:t>
            </a:r>
          </a:p>
          <a:p>
            <a:pPr algn="ctr"/>
            <a:r>
              <a:rPr lang="en-US" altLang="en-US">
                <a:solidFill>
                  <a:schemeClr val="bg1"/>
                </a:solidFill>
              </a:rPr>
              <a:t> Illustrator</a:t>
            </a:r>
          </a:p>
        </p:txBody>
      </p:sp>
      <p:sp>
        <p:nvSpPr>
          <p:cNvPr id="17" name="TextBox 15"/>
          <p:cNvSpPr txBox="1">
            <a:spLocks noChangeArrowheads="1"/>
          </p:cNvSpPr>
          <p:nvPr/>
        </p:nvSpPr>
        <p:spPr bwMode="auto">
          <a:xfrm>
            <a:off x="2562225" y="3268662"/>
            <a:ext cx="787400" cy="61436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pPr algn="ctr"/>
            <a:r>
              <a:rPr lang="en-US" altLang="en-US" sz="1600">
                <a:solidFill>
                  <a:schemeClr val="bg1"/>
                </a:solidFill>
              </a:rPr>
              <a:t>Corel</a:t>
            </a:r>
          </a:p>
          <a:p>
            <a:pPr algn="ctr"/>
            <a:r>
              <a:rPr lang="en-US" altLang="en-US">
                <a:solidFill>
                  <a:schemeClr val="bg1"/>
                </a:solidFill>
              </a:rPr>
              <a:t> Draw</a:t>
            </a:r>
          </a:p>
        </p:txBody>
      </p:sp>
      <p:pic>
        <p:nvPicPr>
          <p:cNvPr id="18"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98025" y="2960687"/>
            <a:ext cx="661988"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 name="TextBox 29"/>
          <p:cNvSpPr txBox="1">
            <a:spLocks noChangeArrowheads="1"/>
          </p:cNvSpPr>
          <p:nvPr/>
        </p:nvSpPr>
        <p:spPr bwMode="auto">
          <a:xfrm>
            <a:off x="8094663" y="2740025"/>
            <a:ext cx="1352550" cy="6477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pPr algn="ctr"/>
            <a:r>
              <a:rPr lang="en-US" altLang="en-US">
                <a:solidFill>
                  <a:schemeClr val="bg1"/>
                </a:solidFill>
              </a:rPr>
              <a:t>Adobe</a:t>
            </a:r>
          </a:p>
          <a:p>
            <a:pPr algn="ctr"/>
            <a:r>
              <a:rPr lang="en-US" altLang="en-US">
                <a:solidFill>
                  <a:schemeClr val="bg1"/>
                </a:solidFill>
              </a:rPr>
              <a:t> Photoshop</a:t>
            </a:r>
          </a:p>
        </p:txBody>
      </p:sp>
      <p:sp>
        <p:nvSpPr>
          <p:cNvPr id="20" name="Shape 63"/>
          <p:cNvSpPr txBox="1">
            <a:spLocks noChangeArrowheads="1"/>
          </p:cNvSpPr>
          <p:nvPr/>
        </p:nvSpPr>
        <p:spPr bwMode="auto">
          <a:xfrm>
            <a:off x="8462963" y="4843462"/>
            <a:ext cx="2706687" cy="163671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r>
              <a:rPr lang="en-US" altLang="en-US" sz="2400" b="1" u="sng">
                <a:solidFill>
                  <a:schemeClr val="bg1"/>
                </a:solidFill>
                <a:latin typeface="Roboto" pitchFamily="2" charset="0"/>
                <a:cs typeface="Roboto" pitchFamily="2" charset="0"/>
                <a:sym typeface="Roboto" pitchFamily="2" charset="0"/>
              </a:rPr>
              <a:t> </a:t>
            </a:r>
            <a:r>
              <a:rPr lang="en-US" altLang="en-US" sz="2400">
                <a:solidFill>
                  <a:schemeClr val="bg1"/>
                </a:solidFill>
                <a:cs typeface="Arial" panose="020B0604020202020204" pitchFamily="34" charset="0"/>
                <a:sym typeface="Arial" panose="020B0604020202020204" pitchFamily="34" charset="0"/>
              </a:rPr>
              <a:t> Raster &amp; </a:t>
            </a:r>
            <a:r>
              <a:rPr lang="en-US" altLang="en-US" sz="2400" b="1" i="1">
                <a:solidFill>
                  <a:schemeClr val="bg1"/>
                </a:solidFill>
                <a:cs typeface="Arial" panose="020B0604020202020204" pitchFamily="34" charset="0"/>
                <a:sym typeface="Arial" panose="020B0604020202020204" pitchFamily="34" charset="0"/>
              </a:rPr>
              <a:t>bitmap images  </a:t>
            </a:r>
            <a:r>
              <a:rPr lang="en-US" altLang="en-US" sz="2400">
                <a:solidFill>
                  <a:schemeClr val="bg1"/>
                </a:solidFill>
                <a:cs typeface="Arial" panose="020B0604020202020204" pitchFamily="34" charset="0"/>
                <a:sym typeface="Arial" panose="020B0604020202020204" pitchFamily="34" charset="0"/>
              </a:rPr>
              <a:t>that store information in a grid of dots</a:t>
            </a:r>
            <a:endParaRPr lang="en-US" altLang="en-US" sz="2400" b="1" u="sng">
              <a:solidFill>
                <a:schemeClr val="bg1"/>
              </a:solidFill>
              <a:latin typeface="Roboto" pitchFamily="2" charset="0"/>
              <a:cs typeface="Roboto" pitchFamily="2" charset="0"/>
              <a:sym typeface="Roboto" pitchFamily="2" charset="0"/>
            </a:endParaRPr>
          </a:p>
        </p:txBody>
      </p:sp>
      <p:sp>
        <p:nvSpPr>
          <p:cNvPr id="21" name="Shape 63"/>
          <p:cNvSpPr txBox="1">
            <a:spLocks noChangeArrowheads="1"/>
          </p:cNvSpPr>
          <p:nvPr/>
        </p:nvSpPr>
        <p:spPr bwMode="auto">
          <a:xfrm>
            <a:off x="2276475" y="5318125"/>
            <a:ext cx="3303588" cy="105886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r>
              <a:rPr lang="en-US" altLang="en-US" sz="2200">
                <a:solidFill>
                  <a:schemeClr val="bg1"/>
                </a:solidFill>
                <a:cs typeface="Arial" panose="020B0604020202020204" pitchFamily="34" charset="0"/>
                <a:sym typeface="Arial" panose="020B0604020202020204" pitchFamily="34" charset="0"/>
              </a:rPr>
              <a:t>mathematical equations to draw out the shapes</a:t>
            </a:r>
            <a:r>
              <a:rPr lang="en-US" altLang="en-US" sz="2400">
                <a:solidFill>
                  <a:schemeClr val="bg1"/>
                </a:solidFill>
                <a:cs typeface="Arial" panose="020B0604020202020204" pitchFamily="34" charset="0"/>
                <a:sym typeface="Arial" panose="020B0604020202020204" pitchFamily="34" charset="0"/>
              </a:rPr>
              <a:t>.</a:t>
            </a:r>
            <a:endParaRPr lang="en-US" altLang="en-US" sz="2400" b="1" u="sng">
              <a:solidFill>
                <a:schemeClr val="bg1"/>
              </a:solidFill>
              <a:latin typeface="Roboto" pitchFamily="2" charset="0"/>
              <a:cs typeface="Roboto" pitchFamily="2" charset="0"/>
              <a:sym typeface="Roboto" pitchFamily="2" charset="0"/>
            </a:endParaRPr>
          </a:p>
        </p:txBody>
      </p:sp>
      <p:sp>
        <p:nvSpPr>
          <p:cNvPr id="22" name="TextBox 1"/>
          <p:cNvSpPr txBox="1">
            <a:spLocks noChangeArrowheads="1"/>
          </p:cNvSpPr>
          <p:nvPr/>
        </p:nvSpPr>
        <p:spPr bwMode="auto">
          <a:xfrm>
            <a:off x="3090862" y="1374775"/>
            <a:ext cx="8078788"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B2A51"/>
                </a:solidFill>
                <a:latin typeface="Arial" panose="020B0604020202020204" pitchFamily="34" charset="0"/>
              </a:defRPr>
            </a:lvl1pPr>
            <a:lvl2pPr marL="742950" indent="-285750">
              <a:defRPr>
                <a:solidFill>
                  <a:srgbClr val="0B2A51"/>
                </a:solidFill>
                <a:latin typeface="Arial" panose="020B0604020202020204" pitchFamily="34" charset="0"/>
              </a:defRPr>
            </a:lvl2pPr>
            <a:lvl3pPr marL="1143000" indent="-228600">
              <a:defRPr>
                <a:solidFill>
                  <a:srgbClr val="0B2A51"/>
                </a:solidFill>
                <a:latin typeface="Arial" panose="020B0604020202020204" pitchFamily="34" charset="0"/>
              </a:defRPr>
            </a:lvl3pPr>
            <a:lvl4pPr marL="1600200" indent="-228600">
              <a:defRPr>
                <a:solidFill>
                  <a:srgbClr val="0B2A51"/>
                </a:solidFill>
                <a:latin typeface="Arial" panose="020B0604020202020204" pitchFamily="34" charset="0"/>
              </a:defRPr>
            </a:lvl4pPr>
            <a:lvl5pPr marL="2057400" indent="-228600">
              <a:defRPr>
                <a:solidFill>
                  <a:srgbClr val="0B2A51"/>
                </a:solidFill>
                <a:latin typeface="Arial" panose="020B0604020202020204" pitchFamily="34" charset="0"/>
              </a:defRPr>
            </a:lvl5pPr>
            <a:lvl6pPr marL="2514600" indent="-228600" eaLnBrk="0" fontAlgn="base" hangingPunct="0">
              <a:spcBef>
                <a:spcPct val="0"/>
              </a:spcBef>
              <a:spcAft>
                <a:spcPct val="0"/>
              </a:spcAft>
              <a:defRPr>
                <a:solidFill>
                  <a:srgbClr val="0B2A51"/>
                </a:solidFill>
                <a:latin typeface="Arial" panose="020B0604020202020204" pitchFamily="34" charset="0"/>
              </a:defRPr>
            </a:lvl6pPr>
            <a:lvl7pPr marL="2971800" indent="-228600" eaLnBrk="0" fontAlgn="base" hangingPunct="0">
              <a:spcBef>
                <a:spcPct val="0"/>
              </a:spcBef>
              <a:spcAft>
                <a:spcPct val="0"/>
              </a:spcAft>
              <a:defRPr>
                <a:solidFill>
                  <a:srgbClr val="0B2A51"/>
                </a:solidFill>
                <a:latin typeface="Arial" panose="020B0604020202020204" pitchFamily="34" charset="0"/>
              </a:defRPr>
            </a:lvl7pPr>
            <a:lvl8pPr marL="3429000" indent="-228600" eaLnBrk="0" fontAlgn="base" hangingPunct="0">
              <a:spcBef>
                <a:spcPct val="0"/>
              </a:spcBef>
              <a:spcAft>
                <a:spcPct val="0"/>
              </a:spcAft>
              <a:defRPr>
                <a:solidFill>
                  <a:srgbClr val="0B2A51"/>
                </a:solidFill>
                <a:latin typeface="Arial" panose="020B0604020202020204" pitchFamily="34" charset="0"/>
              </a:defRPr>
            </a:lvl8pPr>
            <a:lvl9pPr marL="3886200" indent="-228600" eaLnBrk="0" fontAlgn="base" hangingPunct="0">
              <a:spcBef>
                <a:spcPct val="0"/>
              </a:spcBef>
              <a:spcAft>
                <a:spcPct val="0"/>
              </a:spcAft>
              <a:defRPr>
                <a:solidFill>
                  <a:srgbClr val="0B2A51"/>
                </a:solidFill>
                <a:latin typeface="Arial" panose="020B0604020202020204" pitchFamily="34" charset="0"/>
              </a:defRPr>
            </a:lvl9pPr>
          </a:lstStyle>
          <a:p>
            <a:r>
              <a:rPr lang="en-US" altLang="en-US" sz="3200" b="1" u="sng" dirty="0">
                <a:solidFill>
                  <a:schemeClr val="bg1"/>
                </a:solidFill>
              </a:rPr>
              <a:t> 1  .What is the difference between ….?</a:t>
            </a:r>
          </a:p>
        </p:txBody>
      </p:sp>
      <p:sp>
        <p:nvSpPr>
          <p:cNvPr id="2" name="TextBox 1"/>
          <p:cNvSpPr txBox="1"/>
          <p:nvPr/>
        </p:nvSpPr>
        <p:spPr>
          <a:xfrm>
            <a:off x="5722938" y="515075"/>
            <a:ext cx="6257501" cy="584775"/>
          </a:xfrm>
          <a:prstGeom prst="rect">
            <a:avLst/>
          </a:prstGeom>
          <a:noFill/>
        </p:spPr>
        <p:txBody>
          <a:bodyPr wrap="square" rtlCol="0">
            <a:spAutoFit/>
          </a:bodyPr>
          <a:lstStyle/>
          <a:p>
            <a:r>
              <a:rPr lang="ar-EG" sz="3200" b="1" dirty="0" smtClean="0">
                <a:solidFill>
                  <a:srgbClr val="C00000"/>
                </a:solidFill>
              </a:rPr>
              <a:t>الفرق بين البرامج </a:t>
            </a:r>
            <a:r>
              <a:rPr lang="ar-EG" sz="3200" b="1" dirty="0" err="1" smtClean="0">
                <a:solidFill>
                  <a:srgbClr val="C00000"/>
                </a:solidFill>
              </a:rPr>
              <a:t>الرستر</a:t>
            </a:r>
            <a:r>
              <a:rPr lang="ar-EG" sz="3200" b="1" dirty="0" smtClean="0">
                <a:solidFill>
                  <a:srgbClr val="C00000"/>
                </a:solidFill>
              </a:rPr>
              <a:t> </a:t>
            </a:r>
            <a:r>
              <a:rPr lang="ar-EG" sz="3200" b="1" dirty="0" err="1" smtClean="0">
                <a:solidFill>
                  <a:srgbClr val="C00000"/>
                </a:solidFill>
              </a:rPr>
              <a:t>والفيكتر</a:t>
            </a:r>
            <a:r>
              <a:rPr lang="ar-EG"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5" name="Rectangle 4"/>
          <p:cNvSpPr>
            <a:spLocks noChangeArrowheads="1"/>
          </p:cNvSpPr>
          <p:nvPr/>
        </p:nvSpPr>
        <p:spPr bwMode="auto">
          <a:xfrm>
            <a:off x="319812" y="2959878"/>
            <a:ext cx="300188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Brush tool </a:t>
            </a:r>
            <a:r>
              <a:rPr kumimoji="0" lang="ar-EG"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وهى اداة تقوم بالتلوين ولكن نختار حالة الفرشاة من فرشاة جافة </a:t>
            </a:r>
            <a:r>
              <a:rPr kumimoji="0" lang="ar-EG" altLang="en-US" sz="1600" b="1"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اومبللة</a:t>
            </a:r>
            <a:r>
              <a:rPr kumimoji="0" lang="ar-EG"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r>
              <a:rPr kumimoji="0" lang="ar-EG" altLang="en-US" sz="1600" b="1"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اوشديدة</a:t>
            </a:r>
            <a:r>
              <a:rPr kumimoji="0" lang="ar-EG"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البلل فتقوم بخلط الالوان ودمجها ويمكن اختيار ان الفرشاة تكون محمله باللون او ال</a:t>
            </a:r>
            <a:r>
              <a:rPr kumimoji="0" lang="en-US" altLang="en-US" sz="16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abic Transparent" panose="020B0604020202020204" pitchFamily="34" charset="0"/>
              </a:rPr>
              <a:t>Pttern</a:t>
            </a:r>
            <a:r>
              <a:rPr kumimoji="0" lang="ar-EG"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او لا وان تكون بعد مرورها على لون تحمل اللون معها </a:t>
            </a:r>
            <a:r>
              <a:rPr kumimoji="0" lang="ar-EG" altLang="en-US" sz="1600" b="1"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اوتكون</a:t>
            </a:r>
            <a:r>
              <a:rPr kumimoji="0" lang="ar-EG"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خاليه منه ويمكن استخدام هذه الفرشاة </a:t>
            </a:r>
            <a:r>
              <a:rPr kumimoji="0" lang="ar-EG" altLang="en-US" sz="1600" b="1"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فى</a:t>
            </a:r>
            <a:r>
              <a:rPr kumimoji="0" lang="ar-EG" altLang="en-US" sz="16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الرسم والتظليل</a:t>
            </a:r>
            <a:endParaRPr kumimoji="0" lang="ar-EG"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l="-76" t="-182" r="34379" b="13416"/>
          <a:stretch/>
        </p:blipFill>
        <p:spPr>
          <a:xfrm>
            <a:off x="3641506" y="451209"/>
            <a:ext cx="8437123" cy="6267942"/>
          </a:xfrm>
          <a:prstGeom prst="rect">
            <a:avLst/>
          </a:prstGeom>
        </p:spPr>
      </p:pic>
      <p:pic>
        <p:nvPicPr>
          <p:cNvPr id="2" name="Picture 1"/>
          <p:cNvPicPr>
            <a:picLocks noChangeAspect="1"/>
          </p:cNvPicPr>
          <p:nvPr/>
        </p:nvPicPr>
        <p:blipFill rotWithShape="1">
          <a:blip r:embed="rId4"/>
          <a:srcRect l="46178" t="33372" r="44175" b="58934"/>
          <a:stretch/>
        </p:blipFill>
        <p:spPr>
          <a:xfrm>
            <a:off x="4667533" y="1691280"/>
            <a:ext cx="1989501" cy="892587"/>
          </a:xfrm>
          <a:prstGeom prst="rect">
            <a:avLst/>
          </a:prstGeom>
        </p:spPr>
      </p:pic>
    </p:spTree>
    <p:extLst>
      <p:ext uri="{BB962C8B-B14F-4D97-AF65-F5344CB8AC3E}">
        <p14:creationId xmlns:p14="http://schemas.microsoft.com/office/powerpoint/2010/main" val="2758959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14" name="TextBox 13"/>
          <p:cNvSpPr txBox="1"/>
          <p:nvPr/>
        </p:nvSpPr>
        <p:spPr>
          <a:xfrm>
            <a:off x="4563687" y="2119746"/>
            <a:ext cx="7298575" cy="369332"/>
          </a:xfrm>
          <a:prstGeom prst="rect">
            <a:avLst/>
          </a:prstGeom>
          <a:noFill/>
        </p:spPr>
        <p:txBody>
          <a:bodyPr wrap="square" rtlCol="0">
            <a:spAutoFit/>
          </a:bodyPr>
          <a:lstStyle/>
          <a:p>
            <a:r>
              <a:rPr lang="ar-EG" dirty="0" smtClean="0"/>
              <a:t>للتدريب على الفرش وكيفية انشائها وعمل مسافات بين الفرشاة شاهد وتدرب على الروابط التالية </a:t>
            </a:r>
            <a:endParaRPr lang="en-US" dirty="0"/>
          </a:p>
        </p:txBody>
      </p:sp>
      <p:sp>
        <p:nvSpPr>
          <p:cNvPr id="15" name="Rectangle 14"/>
          <p:cNvSpPr/>
          <p:nvPr/>
        </p:nvSpPr>
        <p:spPr>
          <a:xfrm>
            <a:off x="6197162" y="2778821"/>
            <a:ext cx="4818499" cy="646331"/>
          </a:xfrm>
          <a:prstGeom prst="rect">
            <a:avLst/>
          </a:prstGeom>
        </p:spPr>
        <p:txBody>
          <a:bodyPr wrap="none">
            <a:spAutoFit/>
          </a:bodyPr>
          <a:lstStyle/>
          <a:p>
            <a:r>
              <a:rPr lang="en-US" dirty="0">
                <a:hlinkClick r:id="rId3"/>
              </a:rPr>
              <a:t>https://www.youtube.com/watch?v=_</a:t>
            </a:r>
            <a:r>
              <a:rPr lang="en-US" dirty="0" smtClean="0">
                <a:hlinkClick r:id="rId3"/>
              </a:rPr>
              <a:t>B1SepfnIiQ</a:t>
            </a:r>
            <a:endParaRPr lang="ar-EG" dirty="0" smtClean="0"/>
          </a:p>
          <a:p>
            <a:endParaRPr lang="en-US" dirty="0"/>
          </a:p>
        </p:txBody>
      </p:sp>
      <p:sp>
        <p:nvSpPr>
          <p:cNvPr id="16" name="Rectangle 15"/>
          <p:cNvSpPr/>
          <p:nvPr/>
        </p:nvSpPr>
        <p:spPr>
          <a:xfrm>
            <a:off x="6096000" y="3457575"/>
            <a:ext cx="4942827" cy="369332"/>
          </a:xfrm>
          <a:prstGeom prst="rect">
            <a:avLst/>
          </a:prstGeom>
        </p:spPr>
        <p:txBody>
          <a:bodyPr wrap="none">
            <a:spAutoFit/>
          </a:bodyPr>
          <a:lstStyle/>
          <a:p>
            <a:r>
              <a:rPr lang="en-US" dirty="0">
                <a:hlinkClick r:id="rId4"/>
              </a:rPr>
              <a:t>https://www.youtube.com/watch?v=lkWx3kn6pKo</a:t>
            </a:r>
            <a:endParaRPr lang="en-US" dirty="0"/>
          </a:p>
        </p:txBody>
      </p:sp>
      <p:sp>
        <p:nvSpPr>
          <p:cNvPr id="17" name="Rectangle 16"/>
          <p:cNvSpPr/>
          <p:nvPr/>
        </p:nvSpPr>
        <p:spPr>
          <a:xfrm>
            <a:off x="6197162" y="4049411"/>
            <a:ext cx="4922501" cy="369332"/>
          </a:xfrm>
          <a:prstGeom prst="rect">
            <a:avLst/>
          </a:prstGeom>
        </p:spPr>
        <p:txBody>
          <a:bodyPr wrap="none">
            <a:spAutoFit/>
          </a:bodyPr>
          <a:lstStyle/>
          <a:p>
            <a:r>
              <a:rPr lang="en-US" dirty="0">
                <a:hlinkClick r:id="rId5"/>
              </a:rPr>
              <a:t>https://www.youtube.com/watch?v=jef5v1eEWDg</a:t>
            </a:r>
            <a:endParaRPr lang="en-US" dirty="0"/>
          </a:p>
        </p:txBody>
      </p:sp>
      <p:sp>
        <p:nvSpPr>
          <p:cNvPr id="18" name="Rectangle 17"/>
          <p:cNvSpPr/>
          <p:nvPr/>
        </p:nvSpPr>
        <p:spPr>
          <a:xfrm>
            <a:off x="6259635" y="4784607"/>
            <a:ext cx="4779192" cy="369332"/>
          </a:xfrm>
          <a:prstGeom prst="rect">
            <a:avLst/>
          </a:prstGeom>
        </p:spPr>
        <p:txBody>
          <a:bodyPr wrap="none">
            <a:spAutoFit/>
          </a:bodyPr>
          <a:lstStyle/>
          <a:p>
            <a:r>
              <a:rPr lang="en-US" dirty="0">
                <a:hlinkClick r:id="rId6"/>
              </a:rPr>
              <a:t>https://www.youtube.com/watch?v=3hj8yxny5lY</a:t>
            </a:r>
            <a:endParaRPr lang="en-US" dirty="0"/>
          </a:p>
        </p:txBody>
      </p:sp>
      <p:sp>
        <p:nvSpPr>
          <p:cNvPr id="19" name="TextBox 18"/>
          <p:cNvSpPr txBox="1"/>
          <p:nvPr/>
        </p:nvSpPr>
        <p:spPr>
          <a:xfrm>
            <a:off x="3998422" y="5569527"/>
            <a:ext cx="5677593" cy="923330"/>
          </a:xfrm>
          <a:prstGeom prst="rect">
            <a:avLst/>
          </a:prstGeom>
          <a:noFill/>
        </p:spPr>
        <p:txBody>
          <a:bodyPr wrap="square" rtlCol="0">
            <a:spAutoFit/>
          </a:bodyPr>
          <a:lstStyle/>
          <a:p>
            <a:r>
              <a:rPr lang="ar-EG" dirty="0" smtClean="0"/>
              <a:t>مطلوب رسم او تصميم مجموعة من الفرش وارسالها على</a:t>
            </a:r>
            <a:endParaRPr lang="en-US" dirty="0" smtClean="0"/>
          </a:p>
          <a:p>
            <a:r>
              <a:rPr lang="en-US" dirty="0" smtClean="0"/>
              <a:t>Mona.nasr@fapa.bu.edu.eg</a:t>
            </a:r>
            <a:endParaRPr lang="ar-EG" dirty="0" smtClean="0"/>
          </a:p>
          <a:p>
            <a:r>
              <a:rPr lang="ar-EG" dirty="0" smtClean="0"/>
              <a:t> </a:t>
            </a:r>
            <a:endParaRPr lang="en-US" dirty="0"/>
          </a:p>
        </p:txBody>
      </p:sp>
    </p:spTree>
    <p:extLst>
      <p:ext uri="{BB962C8B-B14F-4D97-AF65-F5344CB8AC3E}">
        <p14:creationId xmlns:p14="http://schemas.microsoft.com/office/powerpoint/2010/main" val="2228524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2" name="TextBox 1"/>
          <p:cNvSpPr txBox="1"/>
          <p:nvPr/>
        </p:nvSpPr>
        <p:spPr>
          <a:xfrm>
            <a:off x="8096596" y="3990109"/>
            <a:ext cx="1945178" cy="369332"/>
          </a:xfrm>
          <a:prstGeom prst="rect">
            <a:avLst/>
          </a:prstGeom>
          <a:noFill/>
        </p:spPr>
        <p:txBody>
          <a:bodyPr wrap="square" rtlCol="0">
            <a:spAutoFit/>
          </a:bodyPr>
          <a:lstStyle/>
          <a:p>
            <a:r>
              <a:rPr lang="ar-EG" dirty="0" smtClean="0"/>
              <a:t>محاضرة 2</a:t>
            </a:r>
            <a:endParaRPr lang="en-US" dirty="0"/>
          </a:p>
        </p:txBody>
      </p:sp>
    </p:spTree>
    <p:extLst>
      <p:ext uri="{BB962C8B-B14F-4D97-AF65-F5344CB8AC3E}">
        <p14:creationId xmlns:p14="http://schemas.microsoft.com/office/powerpoint/2010/main" val="2775119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5964" t="9336" r="43246" b="8168"/>
          <a:stretch/>
        </p:blipFill>
        <p:spPr>
          <a:xfrm>
            <a:off x="2382243" y="0"/>
            <a:ext cx="3080085" cy="6874958"/>
          </a:xfrm>
          <a:prstGeom prst="rect">
            <a:avLst/>
          </a:prstGeom>
        </p:spPr>
      </p:pic>
      <p:sp>
        <p:nvSpPr>
          <p:cNvPr id="3" name="Rectangle 3"/>
          <p:cNvSpPr>
            <a:spLocks noChangeArrowheads="1"/>
          </p:cNvSpPr>
          <p:nvPr/>
        </p:nvSpPr>
        <p:spPr bwMode="auto">
          <a:xfrm>
            <a:off x="4035551" y="3682597"/>
            <a:ext cx="768085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endParaRPr kumimoji="0" lang="en-US" altLang="en-US" sz="2000" b="1" i="0" u="none" strike="noStrike" cap="none" normalizeH="0" baseline="0" dirty="0" smtClean="0">
              <a:ln>
                <a:noFill/>
              </a:ln>
              <a:solidFill>
                <a:schemeClr val="tx1"/>
              </a:solidFill>
              <a:effectLst/>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altLang="en-US" sz="2000" b="1" i="0" u="sng"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الأداة </a:t>
            </a:r>
            <a:r>
              <a:rPr kumimoji="0" lang="en-US" altLang="en-US" sz="20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abic Transparent" panose="020B0604020202020204" pitchFamily="34" charset="0"/>
              </a:rPr>
              <a:t>Pencil</a:t>
            </a:r>
            <a:r>
              <a:rPr kumimoji="0" lang="en-US" altLang="en-US" sz="2000" b="1" i="0" u="sng"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r>
              <a:rPr kumimoji="0" lang="ar-SA" altLang="en-US" sz="2000" b="1" i="0" u="sng"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r>
              <a:rPr kumimoji="0" lang="ar-SA" altLang="en-US" sz="20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وهى أداه فرعيه مع الفرشاة </a:t>
            </a:r>
            <a:r>
              <a:rPr kumimoji="0" lang="ar-EG" altLang="en-US" sz="20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أداة الرسم بالقلم</a:t>
            </a:r>
            <a:r>
              <a:rPr kumimoji="0" lang="ar-EG"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ar-SA" altLang="en-US" sz="20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ويمكننا من خلالها رسم </a:t>
            </a:r>
            <a:r>
              <a:rPr kumimoji="0" lang="ar-SA" altLang="en-US" sz="2000" b="1"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أى</a:t>
            </a:r>
            <a:r>
              <a:rPr kumimoji="0" lang="ar-SA" altLang="en-US" sz="20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أشكال حرة نريدها من خلال الضغط على الفأرة مع الاستمرار </a:t>
            </a:r>
            <a:r>
              <a:rPr kumimoji="0" lang="ar-SA" altLang="en-US" sz="2000" b="1"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فى</a:t>
            </a:r>
            <a:r>
              <a:rPr kumimoji="0" lang="ar-SA" altLang="en-US" sz="20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الضغط , كما يرسم الخط المستقيم عندما نضغط </a:t>
            </a:r>
            <a:r>
              <a:rPr kumimoji="0" lang="en-US"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abic Transparent" panose="020B0604020202020204" pitchFamily="34" charset="0"/>
              </a:rPr>
              <a:t>shift  </a:t>
            </a:r>
            <a:r>
              <a:rPr kumimoji="0" lang="ar-SA" altLang="en-US" sz="2000" b="1"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ونسحب الماوس فنرسم الخط المستقيم  ويلاحظ انها ليس بها فرش ناعمة .</a:t>
            </a:r>
            <a:endParaRPr kumimoji="0" lang="en-US" altLang="en-US" sz="2000" b="1"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2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5877" t="8713" r="40965" b="8791"/>
          <a:stretch/>
        </p:blipFill>
        <p:spPr>
          <a:xfrm>
            <a:off x="2644961" y="0"/>
            <a:ext cx="3451039" cy="6915150"/>
          </a:xfrm>
          <a:prstGeom prst="rect">
            <a:avLst/>
          </a:prstGeom>
        </p:spPr>
      </p:pic>
      <p:sp>
        <p:nvSpPr>
          <p:cNvPr id="3" name="Rectangle 2"/>
          <p:cNvSpPr/>
          <p:nvPr/>
        </p:nvSpPr>
        <p:spPr>
          <a:xfrm>
            <a:off x="5385735" y="3755606"/>
            <a:ext cx="6096000" cy="1772280"/>
          </a:xfrm>
          <a:prstGeom prst="rect">
            <a:avLst/>
          </a:prstGeom>
        </p:spPr>
        <p:txBody>
          <a:bodyPr>
            <a:spAutoFit/>
          </a:bodyPr>
          <a:lstStyle/>
          <a:p>
            <a:pPr>
              <a:lnSpc>
                <a:spcPts val="2500"/>
              </a:lnSpc>
              <a:spcAft>
                <a:spcPts val="600"/>
              </a:spcAft>
            </a:pPr>
            <a:r>
              <a:rPr lang="ar-SA" sz="2000" b="1" u="sng" dirty="0">
                <a:latin typeface="Calibri" panose="020F0502020204030204" pitchFamily="34" charset="0"/>
                <a:ea typeface="Calibri" panose="020F0502020204030204" pitchFamily="34" charset="0"/>
                <a:cs typeface="Arabic Transparent" panose="020B0604020202020204" pitchFamily="34" charset="0"/>
              </a:rPr>
              <a:t>الأداة </a:t>
            </a:r>
            <a:r>
              <a:rPr lang="en-US" sz="2000" b="1" u="sng" dirty="0">
                <a:latin typeface="Calibri" panose="020F0502020204030204" pitchFamily="34" charset="0"/>
                <a:ea typeface="Calibri" panose="020F0502020204030204" pitchFamily="34" charset="0"/>
                <a:cs typeface="Arabic Transparent" panose="020B0604020202020204" pitchFamily="34" charset="0"/>
              </a:rPr>
              <a:t>Eyedropper</a:t>
            </a:r>
            <a:r>
              <a:rPr lang="en-US" sz="2000" u="sng" dirty="0">
                <a:latin typeface="Arabic Transparent" panose="020B0604020202020204" pitchFamily="34" charset="0"/>
                <a:ea typeface="Calibri" panose="020F0502020204030204" pitchFamily="34" charset="0"/>
                <a:cs typeface="Arial" panose="020B0604020202020204" pitchFamily="34" charset="0"/>
              </a:rPr>
              <a:t>  </a:t>
            </a:r>
            <a:r>
              <a:rPr lang="ar-SA" sz="2000" u="sng" dirty="0">
                <a:latin typeface="Arabic Transparent" panose="020B0604020202020204" pitchFamily="34" charset="0"/>
                <a:ea typeface="Calibri" panose="020F050202020403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ts val="2500"/>
              </a:lnSpc>
              <a:spcAft>
                <a:spcPts val="600"/>
              </a:spcAft>
            </a:pPr>
            <a:r>
              <a:rPr lang="ar-EG" sz="2000" dirty="0">
                <a:latin typeface="Calibri" panose="020F0502020204030204" pitchFamily="34" charset="0"/>
                <a:ea typeface="Calibri" panose="020F0502020204030204" pitchFamily="34" charset="0"/>
                <a:cs typeface="Arabic Transparent" panose="020B0604020202020204" pitchFamily="34" charset="0"/>
              </a:rPr>
              <a:t>وتستخدم هذه الاداة </a:t>
            </a:r>
            <a:r>
              <a:rPr lang="ar-EG" sz="2000" dirty="0" err="1">
                <a:latin typeface="Calibri" panose="020F0502020204030204" pitchFamily="34" charset="0"/>
                <a:ea typeface="Calibri" panose="020F0502020204030204" pitchFamily="34" charset="0"/>
                <a:cs typeface="Arabic Transparent" panose="020B0604020202020204" pitchFamily="34" charset="0"/>
              </a:rPr>
              <a:t>فى</a:t>
            </a:r>
            <a:r>
              <a:rPr lang="ar-EG" sz="2000" dirty="0">
                <a:latin typeface="Calibri" panose="020F0502020204030204" pitchFamily="34" charset="0"/>
                <a:ea typeface="Calibri" panose="020F0502020204030204" pitchFamily="34" charset="0"/>
                <a:cs typeface="Arabic Transparent" panose="020B0604020202020204" pitchFamily="34" charset="0"/>
              </a:rPr>
              <a:t> تغيير اللون الموجود </a:t>
            </a:r>
            <a:r>
              <a:rPr lang="ar-EG" sz="2000" dirty="0" err="1">
                <a:latin typeface="Calibri" panose="020F0502020204030204" pitchFamily="34" charset="0"/>
                <a:ea typeface="Calibri" panose="020F0502020204030204" pitchFamily="34" charset="0"/>
                <a:cs typeface="Arabic Transparent" panose="020B0604020202020204" pitchFamily="34" charset="0"/>
              </a:rPr>
              <a:t>فى</a:t>
            </a:r>
            <a:r>
              <a:rPr lang="ar-EG" sz="2000" dirty="0">
                <a:latin typeface="Calibri" panose="020F0502020204030204" pitchFamily="34" charset="0"/>
                <a:ea typeface="Calibri" panose="020F0502020204030204" pitchFamily="34" charset="0"/>
                <a:cs typeface="Arabic Transparent" panose="020B0604020202020204" pitchFamily="34" charset="0"/>
              </a:rPr>
              <a:t> مربع </a:t>
            </a:r>
            <a:r>
              <a:rPr lang="en-US" sz="2000" dirty="0">
                <a:latin typeface="Calibri" panose="020F0502020204030204" pitchFamily="34" charset="0"/>
                <a:ea typeface="Calibri" panose="020F0502020204030204" pitchFamily="34" charset="0"/>
                <a:cs typeface="Arabic Transparent" panose="020B0604020202020204" pitchFamily="34" charset="0"/>
              </a:rPr>
              <a:t>Foreground Color</a:t>
            </a:r>
            <a:r>
              <a:rPr lang="ar-EG" sz="2000" dirty="0">
                <a:latin typeface="Calibri" panose="020F0502020204030204" pitchFamily="34" charset="0"/>
                <a:ea typeface="Calibri" panose="020F0502020204030204" pitchFamily="34" charset="0"/>
                <a:cs typeface="Arabic Transparent" panose="020B0604020202020204" pitchFamily="34" charset="0"/>
              </a:rPr>
              <a:t> الى </a:t>
            </a:r>
            <a:r>
              <a:rPr lang="ar-EG" sz="2000" dirty="0" err="1">
                <a:latin typeface="Calibri" panose="020F0502020204030204" pitchFamily="34" charset="0"/>
                <a:ea typeface="Calibri" panose="020F0502020204030204" pitchFamily="34" charset="0"/>
                <a:cs typeface="Arabic Transparent" panose="020B0604020202020204" pitchFamily="34" charset="0"/>
              </a:rPr>
              <a:t>اى</a:t>
            </a:r>
            <a:r>
              <a:rPr lang="ar-EG" sz="2000" dirty="0">
                <a:latin typeface="Calibri" panose="020F0502020204030204" pitchFamily="34" charset="0"/>
                <a:ea typeface="Calibri" panose="020F0502020204030204" pitchFamily="34" charset="0"/>
                <a:cs typeface="Arabic Transparent" panose="020B0604020202020204" pitchFamily="34" charset="0"/>
              </a:rPr>
              <a:t> لون نقوم باختياره </a:t>
            </a:r>
            <a:r>
              <a:rPr lang="ar-SA" sz="2000" dirty="0">
                <a:latin typeface="Calibri" panose="020F0502020204030204" pitchFamily="34" charset="0"/>
                <a:ea typeface="Calibri" panose="020F0502020204030204" pitchFamily="34" charset="0"/>
                <a:cs typeface="Arabic Transparent" panose="020B0604020202020204" pitchFamily="34" charset="0"/>
              </a:rPr>
              <a:t>بالضغط على </a:t>
            </a:r>
            <a:r>
              <a:rPr lang="ar-SA" sz="2000" dirty="0" err="1">
                <a:latin typeface="Calibri" panose="020F0502020204030204" pitchFamily="34" charset="0"/>
                <a:ea typeface="Calibri" panose="020F0502020204030204" pitchFamily="34" charset="0"/>
                <a:cs typeface="Arabic Transparent" panose="020B0604020202020204" pitchFamily="34" charset="0"/>
              </a:rPr>
              <a:t>أى</a:t>
            </a:r>
            <a:r>
              <a:rPr lang="ar-SA" sz="2000" dirty="0">
                <a:latin typeface="Calibri" panose="020F0502020204030204" pitchFamily="34" charset="0"/>
                <a:ea typeface="Calibri" panose="020F0502020204030204" pitchFamily="34" charset="0"/>
                <a:cs typeface="Arabic Transparent" panose="020B0604020202020204" pitchFamily="34" charset="0"/>
              </a:rPr>
              <a:t> نقطة من التصميم بالزر </a:t>
            </a:r>
            <a:r>
              <a:rPr lang="ar-SA" sz="2000" dirty="0" smtClean="0">
                <a:latin typeface="Calibri" panose="020F0502020204030204" pitchFamily="34" charset="0"/>
                <a:ea typeface="Calibri" panose="020F0502020204030204" pitchFamily="34" charset="0"/>
                <a:cs typeface="Arabic Transparent" panose="020B0604020202020204" pitchFamily="34" charset="0"/>
              </a:rPr>
              <a:t>الايسر</a:t>
            </a:r>
            <a:r>
              <a:rPr lang="en-US" sz="2000" dirty="0" smtClean="0">
                <a:latin typeface="Calibri" panose="020F0502020204030204" pitchFamily="34" charset="0"/>
                <a:ea typeface="Calibri" panose="020F0502020204030204" pitchFamily="34" charset="0"/>
                <a:cs typeface="Arabic Transparent" panose="020B0604020202020204" pitchFamily="34" charset="0"/>
              </a:rPr>
              <a:t> </a:t>
            </a:r>
            <a:r>
              <a:rPr lang="ar-SA" sz="2000" dirty="0" smtClean="0">
                <a:latin typeface="Calibri" panose="020F0502020204030204" pitchFamily="34" charset="0"/>
                <a:ea typeface="Calibri" panose="020F0502020204030204" pitchFamily="34" charset="0"/>
                <a:cs typeface="Arabic Transparent" panose="020B0604020202020204" pitchFamily="34" charset="0"/>
              </a:rPr>
              <a:t>للموس </a:t>
            </a:r>
            <a:r>
              <a:rPr lang="ar-SA" sz="2000" dirty="0">
                <a:latin typeface="Calibri" panose="020F0502020204030204" pitchFamily="34" charset="0"/>
                <a:ea typeface="Calibri" panose="020F0502020204030204" pitchFamily="34" charset="0"/>
                <a:cs typeface="Arabic Transparent" panose="020B0604020202020204" pitchFamily="34" charset="0"/>
              </a:rPr>
              <a:t>فينتقل اللون لمربع </a:t>
            </a:r>
            <a:r>
              <a:rPr lang="en-US" sz="2000" dirty="0">
                <a:latin typeface="Calibri" panose="020F0502020204030204" pitchFamily="34" charset="0"/>
                <a:ea typeface="Calibri" panose="020F0502020204030204" pitchFamily="34" charset="0"/>
                <a:cs typeface="Arabic Transparent" panose="020B0604020202020204" pitchFamily="34" charset="0"/>
              </a:rPr>
              <a:t>Foreground</a:t>
            </a:r>
            <a:r>
              <a:rPr lang="ar-SA" sz="2000" dirty="0">
                <a:latin typeface="Calibri" panose="020F0502020204030204" pitchFamily="34" charset="0"/>
                <a:ea typeface="Calibri" panose="020F0502020204030204" pitchFamily="34" charset="0"/>
                <a:cs typeface="Arabic Transparent" panose="020B0604020202020204" pitchFamily="34" charset="0"/>
              </a:rPr>
              <a:t> مباشرة مما يسهل  إعادة استخدام اللون مرة أخرى </a:t>
            </a:r>
            <a:r>
              <a:rPr lang="ar-SA" sz="2000" dirty="0" err="1">
                <a:latin typeface="Calibri" panose="020F0502020204030204" pitchFamily="34" charset="0"/>
                <a:ea typeface="Calibri" panose="020F0502020204030204" pitchFamily="34" charset="0"/>
                <a:cs typeface="Arabic Transparent" panose="020B0604020202020204" pitchFamily="34" charset="0"/>
              </a:rPr>
              <a:t>فى</a:t>
            </a:r>
            <a:r>
              <a:rPr lang="ar-SA" sz="2000" dirty="0">
                <a:latin typeface="Calibri" panose="020F0502020204030204" pitchFamily="34" charset="0"/>
                <a:ea typeface="Calibri" panose="020F0502020204030204" pitchFamily="34" charset="0"/>
                <a:cs typeface="Arabic Transparent" panose="020B0604020202020204" pitchFamily="34" charset="0"/>
              </a:rPr>
              <a:t> أماكن جديدة.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5272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4838" t="33869" r="64916" b="56112"/>
          <a:stretch/>
        </p:blipFill>
        <p:spPr>
          <a:xfrm>
            <a:off x="7352210" y="2133742"/>
            <a:ext cx="3325094" cy="1828800"/>
          </a:xfrm>
          <a:prstGeom prst="rect">
            <a:avLst/>
          </a:prstGeom>
        </p:spPr>
      </p:pic>
      <p:sp>
        <p:nvSpPr>
          <p:cNvPr id="5" name="Rectangle 3"/>
          <p:cNvSpPr>
            <a:spLocks noChangeArrowheads="1"/>
          </p:cNvSpPr>
          <p:nvPr/>
        </p:nvSpPr>
        <p:spPr bwMode="auto">
          <a:xfrm rot="10800000" flipH="1" flipV="1">
            <a:off x="1187355" y="4108612"/>
            <a:ext cx="883448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ar-SA" sz="2000" u="sng" dirty="0"/>
              <a:t>الاداة</a:t>
            </a:r>
            <a:r>
              <a:rPr lang="en-US" sz="2000" u="sng" dirty="0"/>
              <a:t>Spot Healing </a:t>
            </a:r>
            <a:r>
              <a:rPr lang="en-US" sz="2000" u="sng" dirty="0" smtClean="0"/>
              <a:t>Brush  </a:t>
            </a:r>
            <a:r>
              <a:rPr lang="ar-EG" altLang="en-US" sz="2000" dirty="0">
                <a:solidFill>
                  <a:srgbClr val="000000"/>
                </a:solidFill>
                <a:latin typeface="Calibri" panose="020F0502020204030204" pitchFamily="34" charset="0"/>
                <a:ea typeface="Calibri" panose="020F0502020204030204" pitchFamily="34" charset="0"/>
              </a:rPr>
              <a:t>تستخدم هذه الاداة </a:t>
            </a:r>
            <a:r>
              <a:rPr lang="ar-EG" altLang="en-US" sz="2000" dirty="0" err="1">
                <a:solidFill>
                  <a:srgbClr val="000000"/>
                </a:solidFill>
                <a:latin typeface="Calibri" panose="020F0502020204030204" pitchFamily="34" charset="0"/>
                <a:ea typeface="Calibri" panose="020F0502020204030204" pitchFamily="34" charset="0"/>
              </a:rPr>
              <a:t>لازالة</a:t>
            </a:r>
            <a:r>
              <a:rPr lang="ar-EG" altLang="en-US" sz="2000" dirty="0">
                <a:solidFill>
                  <a:srgbClr val="000000"/>
                </a:solidFill>
                <a:latin typeface="Calibri" panose="020F0502020204030204" pitchFamily="34" charset="0"/>
                <a:ea typeface="Calibri" panose="020F0502020204030204" pitchFamily="34" charset="0"/>
              </a:rPr>
              <a:t> الاجزاء </a:t>
            </a:r>
            <a:r>
              <a:rPr lang="ar-EG" altLang="en-US" sz="2000" dirty="0" err="1">
                <a:solidFill>
                  <a:srgbClr val="000000"/>
                </a:solidFill>
                <a:latin typeface="Calibri" panose="020F0502020204030204" pitchFamily="34" charset="0"/>
                <a:ea typeface="Calibri" panose="020F0502020204030204" pitchFamily="34" charset="0"/>
              </a:rPr>
              <a:t>التى</a:t>
            </a:r>
            <a:r>
              <a:rPr lang="ar-EG" altLang="en-US" sz="2000" dirty="0">
                <a:solidFill>
                  <a:srgbClr val="000000"/>
                </a:solidFill>
                <a:latin typeface="Calibri" panose="020F0502020204030204" pitchFamily="34" charset="0"/>
                <a:ea typeface="Calibri" panose="020F0502020204030204" pitchFamily="34" charset="0"/>
              </a:rPr>
              <a:t> نريد ازالتها من الصورة </a:t>
            </a:r>
            <a:endParaRPr lang="ar-EG" altLang="en-US" sz="2000" dirty="0">
              <a:latin typeface="Arial" panose="020B0604020202020204" pitchFamily="34" charset="0"/>
            </a:endParaRPr>
          </a:p>
          <a:p>
            <a:pPr lvl="0" algn="r" eaLnBrk="0" fontAlgn="base" hangingPunct="0">
              <a:spcBef>
                <a:spcPct val="0"/>
              </a:spcBef>
              <a:spcAft>
                <a:spcPct val="0"/>
              </a:spcAft>
            </a:pP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وتم</a:t>
            </a:r>
            <a:r>
              <a:rPr kumimoji="0" lang="ar-EG"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ك</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ننا</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الاداة من اصلاح العيوب </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التى</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توجد </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فى</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الصور بطريقة سهلة ومريحة </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فالاداة</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عبارة عن فرشاة بمجرد مرورها على الجزء المراد التخلص منه تزيله تماما كأن تزيل تجاعيد من وجه رجل كبير </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فى</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السن </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اوتلف</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ar-SA"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فى</a:t>
            </a:r>
            <a:r>
              <a:rPr kumimoji="0" lang="ar-SA"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صورة قديمة</a:t>
            </a:r>
            <a:r>
              <a:rPr kumimoji="0" lang="en-US"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ar-EG"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اوحتى</a:t>
            </a:r>
            <a:r>
              <a:rPr kumimoji="0" lang="ar-EG"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عنصر </a:t>
            </a:r>
            <a:r>
              <a:rPr kumimoji="0" lang="ar-EG" altLang="en-US" sz="20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فى</a:t>
            </a:r>
            <a:r>
              <a:rPr kumimoji="0" lang="ar-EG"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الصورة غير مرغوب فيه دون ان تترك اثر , فبالضغط على الاداة تظهر لنا الخصائص الخاصة بها</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ar-EG" altLang="en-US" sz="20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فى</a:t>
            </a:r>
            <a:r>
              <a:rPr kumimoji="0" lang="ar-EG"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ال</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Control Panel</a:t>
            </a:r>
            <a:r>
              <a:rPr kumimoji="0" lang="ar-EG"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فمنها نغير حجم الفرشاة وكذلك نختار طريقة معالجة المكان الذى ازلناه حتى يتم شغله بنفس روح الجزء الموجود حوله</a:t>
            </a:r>
            <a:r>
              <a:rPr kumimoji="0" lang="en-US"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rotWithShape="1">
          <a:blip r:embed="rId3"/>
          <a:srcRect l="36194" t="9977" r="54892" b="9512"/>
          <a:stretch/>
        </p:blipFill>
        <p:spPr>
          <a:xfrm>
            <a:off x="10708943" y="569949"/>
            <a:ext cx="1187355" cy="6032311"/>
          </a:xfrm>
          <a:prstGeom prst="rect">
            <a:avLst/>
          </a:prstGeom>
        </p:spPr>
      </p:pic>
    </p:spTree>
    <p:extLst>
      <p:ext uri="{BB962C8B-B14F-4D97-AF65-F5344CB8AC3E}">
        <p14:creationId xmlns:p14="http://schemas.microsoft.com/office/powerpoint/2010/main" val="4258719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3" name="Rectangle 2"/>
          <p:cNvSpPr/>
          <p:nvPr/>
        </p:nvSpPr>
        <p:spPr>
          <a:xfrm>
            <a:off x="6408870" y="2737258"/>
            <a:ext cx="4943789" cy="369332"/>
          </a:xfrm>
          <a:prstGeom prst="rect">
            <a:avLst/>
          </a:prstGeom>
        </p:spPr>
        <p:txBody>
          <a:bodyPr wrap="none">
            <a:spAutoFit/>
          </a:bodyPr>
          <a:lstStyle/>
          <a:p>
            <a:r>
              <a:rPr lang="en-US" dirty="0">
                <a:hlinkClick r:id="rId3"/>
              </a:rPr>
              <a:t>https://www.youtube.com/watch?v=s-zH38xPheM</a:t>
            </a:r>
            <a:endParaRPr lang="en-US" dirty="0"/>
          </a:p>
        </p:txBody>
      </p:sp>
      <p:sp>
        <p:nvSpPr>
          <p:cNvPr id="5" name="TextBox 4"/>
          <p:cNvSpPr txBox="1"/>
          <p:nvPr/>
        </p:nvSpPr>
        <p:spPr>
          <a:xfrm>
            <a:off x="5660967" y="2244436"/>
            <a:ext cx="5386647" cy="369332"/>
          </a:xfrm>
          <a:prstGeom prst="rect">
            <a:avLst/>
          </a:prstGeom>
          <a:noFill/>
        </p:spPr>
        <p:txBody>
          <a:bodyPr wrap="square" rtlCol="0">
            <a:spAutoFit/>
          </a:bodyPr>
          <a:lstStyle/>
          <a:p>
            <a:r>
              <a:rPr lang="ar-EG" dirty="0" smtClean="0"/>
              <a:t>للتدريب على أدوات</a:t>
            </a:r>
            <a:r>
              <a:rPr lang="en-US" dirty="0" smtClean="0"/>
              <a:t>healing </a:t>
            </a:r>
            <a:r>
              <a:rPr lang="ar-EG" dirty="0" smtClean="0"/>
              <a:t> </a:t>
            </a:r>
            <a:r>
              <a:rPr lang="en-US" dirty="0" smtClean="0"/>
              <a:t>spot</a:t>
            </a:r>
            <a:r>
              <a:rPr lang="ar-EG" dirty="0" smtClean="0"/>
              <a:t>مشاهدة والتدريب على الروابط</a:t>
            </a:r>
            <a:endParaRPr lang="en-US" dirty="0"/>
          </a:p>
        </p:txBody>
      </p:sp>
    </p:spTree>
    <p:extLst>
      <p:ext uri="{BB962C8B-B14F-4D97-AF65-F5344CB8AC3E}">
        <p14:creationId xmlns:p14="http://schemas.microsoft.com/office/powerpoint/2010/main" val="1749527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4838" t="33869" r="64916" b="56112"/>
          <a:stretch/>
        </p:blipFill>
        <p:spPr>
          <a:xfrm>
            <a:off x="7352210" y="2133742"/>
            <a:ext cx="3325094" cy="1828800"/>
          </a:xfrm>
          <a:prstGeom prst="rect">
            <a:avLst/>
          </a:prstGeom>
        </p:spPr>
      </p:pic>
      <p:sp>
        <p:nvSpPr>
          <p:cNvPr id="7" name="Rectangle 6"/>
          <p:cNvSpPr/>
          <p:nvPr/>
        </p:nvSpPr>
        <p:spPr>
          <a:xfrm>
            <a:off x="600502" y="4162567"/>
            <a:ext cx="9571462" cy="1772280"/>
          </a:xfrm>
          <a:prstGeom prst="rect">
            <a:avLst/>
          </a:prstGeom>
        </p:spPr>
        <p:txBody>
          <a:bodyPr wrap="square">
            <a:spAutoFit/>
          </a:bodyPr>
          <a:lstStyle/>
          <a:p>
            <a:pPr>
              <a:lnSpc>
                <a:spcPts val="2500"/>
              </a:lnSpc>
              <a:spcAft>
                <a:spcPts val="600"/>
              </a:spcAft>
            </a:pPr>
            <a:r>
              <a:rPr lang="ar-SA" sz="2000" u="sng" dirty="0">
                <a:solidFill>
                  <a:srgbClr val="000000"/>
                </a:solidFill>
                <a:latin typeface="Calibri" panose="020F0502020204030204" pitchFamily="34" charset="0"/>
                <a:ea typeface="Calibri" panose="020F0502020204030204" pitchFamily="34" charset="0"/>
              </a:rPr>
              <a:t>الأداة </a:t>
            </a:r>
            <a:r>
              <a:rPr lang="en-US" sz="2000" u="sng" dirty="0">
                <a:solidFill>
                  <a:srgbClr val="000000"/>
                </a:solidFill>
                <a:latin typeface="Arial" panose="020B0604020202020204" pitchFamily="34" charset="0"/>
                <a:ea typeface="Calibri" panose="020F0502020204030204" pitchFamily="34" charset="0"/>
                <a:cs typeface="Arial" panose="020B0604020202020204" pitchFamily="34" charset="0"/>
              </a:rPr>
              <a:t>The patch tool </a:t>
            </a:r>
            <a:r>
              <a:rPr lang="ar-SA" sz="2000" u="sng" dirty="0">
                <a:solidFill>
                  <a:srgbClr val="000000"/>
                </a:solidFill>
                <a:latin typeface="Calibri" panose="020F0502020204030204" pitchFamily="34" charset="0"/>
                <a:ea typeface="Calibri" panose="020F0502020204030204" pitchFamily="34" charset="0"/>
              </a:rPr>
              <a:t>   :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ts val="2500"/>
              </a:lnSpc>
              <a:spcAft>
                <a:spcPts val="600"/>
              </a:spcAft>
            </a:pPr>
            <a:r>
              <a:rPr lang="ar-SA" sz="2000" dirty="0">
                <a:solidFill>
                  <a:srgbClr val="000000"/>
                </a:solidFill>
                <a:latin typeface="Calibri" panose="020F0502020204030204" pitchFamily="34" charset="0"/>
                <a:ea typeface="Calibri" panose="020F0502020204030204" pitchFamily="34" charset="0"/>
              </a:rPr>
              <a:t>وهى تقوم بنفس وظيفة الأداة السابقة ولكنها تقوم بعمل تحديد </a:t>
            </a:r>
            <a:r>
              <a:rPr lang="ar-SA" sz="2000" dirty="0" err="1">
                <a:solidFill>
                  <a:srgbClr val="000000"/>
                </a:solidFill>
                <a:latin typeface="Calibri" panose="020F0502020204030204" pitchFamily="34" charset="0"/>
                <a:ea typeface="Calibri" panose="020F0502020204030204" pitchFamily="34" charset="0"/>
              </a:rPr>
              <a:t>بإستخدام</a:t>
            </a:r>
            <a:r>
              <a:rPr lang="ar-SA" sz="2000" dirty="0">
                <a:solidFill>
                  <a:srgbClr val="000000"/>
                </a:solidFill>
                <a:latin typeface="Calibri" panose="020F0502020204030204" pitchFamily="34" charset="0"/>
                <a:ea typeface="Calibri" panose="020F0502020204030204" pitchFamily="34" charset="0"/>
              </a:rPr>
              <a:t> ال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lasso</a:t>
            </a:r>
            <a:r>
              <a:rPr lang="ar-SA" sz="2000" dirty="0">
                <a:solidFill>
                  <a:srgbClr val="000000"/>
                </a:solidFill>
                <a:latin typeface="Calibri" panose="020F0502020204030204" pitchFamily="34" charset="0"/>
                <a:ea typeface="Calibri" panose="020F0502020204030204" pitchFamily="34" charset="0"/>
              </a:rPr>
              <a:t> لجزء معين وليس بواسطة الفرشاة , فنقوم بتحديد الجزء المراد عمل رتوش له ثم نقوم بسحب التحديد إلى المنطقة المراد لصقها بالمنطقة المحددة فنلاحظ لصقها </a:t>
            </a:r>
            <a:r>
              <a:rPr lang="ar-SA" sz="2000" dirty="0" err="1">
                <a:solidFill>
                  <a:srgbClr val="000000"/>
                </a:solidFill>
                <a:latin typeface="Calibri" panose="020F0502020204030204" pitchFamily="34" charset="0"/>
                <a:ea typeface="Calibri" panose="020F0502020204030204" pitchFamily="34" charset="0"/>
              </a:rPr>
              <a:t>فى</a:t>
            </a:r>
            <a:r>
              <a:rPr lang="ar-SA" sz="2000" dirty="0">
                <a:solidFill>
                  <a:srgbClr val="000000"/>
                </a:solidFill>
                <a:latin typeface="Calibri" panose="020F0502020204030204" pitchFamily="34" charset="0"/>
                <a:ea typeface="Calibri" panose="020F0502020204030204" pitchFamily="34" charset="0"/>
              </a:rPr>
              <a:t> المنطقة المحددة .واختفاء العيب كما يمكن نقوم بالعكس حسب خيارات الاداة </a:t>
            </a:r>
            <a:r>
              <a:rPr lang="ar-SA" sz="2000" dirty="0" err="1">
                <a:solidFill>
                  <a:srgbClr val="000000"/>
                </a:solidFill>
                <a:latin typeface="Calibri" panose="020F0502020204030204" pitchFamily="34" charset="0"/>
                <a:ea typeface="Calibri" panose="020F0502020204030204" pitchFamily="34" charset="0"/>
              </a:rPr>
              <a:t>اى</a:t>
            </a:r>
            <a:r>
              <a:rPr lang="ar-SA" sz="2000" dirty="0">
                <a:solidFill>
                  <a:srgbClr val="000000"/>
                </a:solidFill>
                <a:latin typeface="Calibri" panose="020F0502020204030204" pitchFamily="34" charset="0"/>
                <a:ea typeface="Calibri" panose="020F0502020204030204" pitchFamily="34" charset="0"/>
              </a:rPr>
              <a:t> نعمل تحديد لجزء سليم وسحبه للجزء المراد عمل رتوش له كما يمكن تحديده وملاء التحديد بال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Pattern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rotWithShape="1">
          <a:blip r:embed="rId3"/>
          <a:srcRect l="36194" t="9977" r="54892" b="9512"/>
          <a:stretch/>
        </p:blipFill>
        <p:spPr>
          <a:xfrm>
            <a:off x="10708943" y="569949"/>
            <a:ext cx="1187355" cy="6032311"/>
          </a:xfrm>
          <a:prstGeom prst="rect">
            <a:avLst/>
          </a:prstGeom>
        </p:spPr>
      </p:pic>
    </p:spTree>
    <p:extLst>
      <p:ext uri="{BB962C8B-B14F-4D97-AF65-F5344CB8AC3E}">
        <p14:creationId xmlns:p14="http://schemas.microsoft.com/office/powerpoint/2010/main" val="372331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4838" t="33869" r="64916" b="56112"/>
          <a:stretch/>
        </p:blipFill>
        <p:spPr>
          <a:xfrm>
            <a:off x="7352210" y="1757304"/>
            <a:ext cx="3325094" cy="1828800"/>
          </a:xfrm>
          <a:prstGeom prst="rect">
            <a:avLst/>
          </a:prstGeom>
        </p:spPr>
      </p:pic>
      <p:sp>
        <p:nvSpPr>
          <p:cNvPr id="6" name="Rectangle 5"/>
          <p:cNvSpPr/>
          <p:nvPr/>
        </p:nvSpPr>
        <p:spPr>
          <a:xfrm>
            <a:off x="573206" y="3586104"/>
            <a:ext cx="9468807" cy="2895664"/>
          </a:xfrm>
          <a:prstGeom prst="rect">
            <a:avLst/>
          </a:prstGeom>
        </p:spPr>
        <p:txBody>
          <a:bodyPr wrap="square">
            <a:spAutoFit/>
          </a:bodyPr>
          <a:lstStyle/>
          <a:p>
            <a:pPr>
              <a:lnSpc>
                <a:spcPct val="115000"/>
              </a:lnSpc>
              <a:spcAft>
                <a:spcPts val="1000"/>
              </a:spcAft>
            </a:pPr>
            <a:r>
              <a:rPr lang="ar-EG" sz="2000" dirty="0">
                <a:solidFill>
                  <a:srgbClr val="000000"/>
                </a:solidFill>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ts val="2500"/>
              </a:lnSpc>
              <a:spcAft>
                <a:spcPts val="600"/>
              </a:spcAft>
            </a:pPr>
            <a:r>
              <a:rPr lang="ar-EG" sz="2000" dirty="0">
                <a:solidFill>
                  <a:srgbClr val="000000"/>
                </a:solidFill>
                <a:latin typeface="Calibri" panose="020F0502020204030204" pitchFamily="34" charset="0"/>
                <a:ea typeface="Calibri" panose="020F0502020204030204" pitchFamily="34" charset="0"/>
              </a:rPr>
              <a:t> </a:t>
            </a:r>
            <a:r>
              <a:rPr lang="ar-SA" sz="2000" u="sng" dirty="0">
                <a:solidFill>
                  <a:srgbClr val="000000"/>
                </a:solidFill>
                <a:latin typeface="Calibri" panose="020F0502020204030204" pitchFamily="34" charset="0"/>
                <a:ea typeface="Calibri" panose="020F0502020204030204" pitchFamily="34" charset="0"/>
              </a:rPr>
              <a:t>الأداة </a:t>
            </a:r>
            <a:r>
              <a:rPr lang="en-US" sz="2000" u="sng" dirty="0">
                <a:solidFill>
                  <a:srgbClr val="000000"/>
                </a:solidFill>
                <a:latin typeface="Arial" panose="020B0604020202020204" pitchFamily="34" charset="0"/>
                <a:ea typeface="Calibri" panose="020F0502020204030204" pitchFamily="34" charset="0"/>
                <a:cs typeface="Arial" panose="020B0604020202020204" pitchFamily="34" charset="0"/>
              </a:rPr>
              <a:t> The healing brush tool </a:t>
            </a:r>
            <a:r>
              <a:rPr lang="ar-SA" sz="2000" u="sng" dirty="0">
                <a:solidFill>
                  <a:srgbClr val="000000"/>
                </a:solidFill>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ts val="2500"/>
              </a:lnSpc>
              <a:spcAft>
                <a:spcPts val="600"/>
              </a:spcAft>
            </a:pPr>
            <a:r>
              <a:rPr lang="ar-SA" sz="2000" dirty="0">
                <a:solidFill>
                  <a:srgbClr val="000000"/>
                </a:solidFill>
                <a:latin typeface="Calibri" panose="020F0502020204030204" pitchFamily="34" charset="0"/>
                <a:ea typeface="Calibri" panose="020F0502020204030204" pitchFamily="34" charset="0"/>
              </a:rPr>
              <a:t>وهى أداة فرشاة ترسم </a:t>
            </a:r>
            <a:r>
              <a:rPr lang="ar-SA" sz="2000" dirty="0" err="1">
                <a:solidFill>
                  <a:srgbClr val="000000"/>
                </a:solidFill>
                <a:latin typeface="Calibri" panose="020F0502020204030204" pitchFamily="34" charset="0"/>
                <a:ea typeface="Calibri" panose="020F0502020204030204" pitchFamily="34" charset="0"/>
              </a:rPr>
              <a:t>بإستخدام</a:t>
            </a:r>
            <a:r>
              <a:rPr lang="ar-SA" sz="2000" dirty="0">
                <a:solidFill>
                  <a:srgbClr val="000000"/>
                </a:solidFill>
                <a:latin typeface="Calibri" panose="020F0502020204030204" pitchFamily="34" charset="0"/>
                <a:ea typeface="Calibri" panose="020F0502020204030204" pitchFamily="34" charset="0"/>
              </a:rPr>
              <a:t> عينه أو نسيج من الصورة لإصلاح الخلل </a:t>
            </a:r>
            <a:r>
              <a:rPr lang="ar-SA" sz="2000" dirty="0" err="1">
                <a:solidFill>
                  <a:srgbClr val="000000"/>
                </a:solidFill>
                <a:latin typeface="Calibri" panose="020F0502020204030204" pitchFamily="34" charset="0"/>
                <a:ea typeface="Calibri" panose="020F0502020204030204" pitchFamily="34" charset="0"/>
              </a:rPr>
              <a:t>فى</a:t>
            </a:r>
            <a:r>
              <a:rPr lang="ar-SA" sz="2000" dirty="0">
                <a:solidFill>
                  <a:srgbClr val="000000"/>
                </a:solidFill>
                <a:latin typeface="Calibri" panose="020F0502020204030204" pitchFamily="34" charset="0"/>
                <a:ea typeface="Calibri" panose="020F0502020204030204" pitchFamily="34" charset="0"/>
              </a:rPr>
              <a:t> الصورة وهي أداة مفيدة تعمل على تحسين الصورة بالرسم بألوان مشابهة لها تنتقيها آليا </a:t>
            </a:r>
            <a:r>
              <a:rPr lang="ar-SA" sz="2000" dirty="0" err="1">
                <a:solidFill>
                  <a:srgbClr val="000000"/>
                </a:solidFill>
                <a:latin typeface="Calibri" panose="020F0502020204030204" pitchFamily="34" charset="0"/>
                <a:ea typeface="Calibri" panose="020F0502020204030204" pitchFamily="34" charset="0"/>
              </a:rPr>
              <a:t>ولإستخدامها</a:t>
            </a:r>
            <a:r>
              <a:rPr lang="ar-SA" sz="2000" dirty="0">
                <a:solidFill>
                  <a:srgbClr val="000000"/>
                </a:solidFill>
                <a:latin typeface="Calibri" panose="020F0502020204030204" pitchFamily="34" charset="0"/>
                <a:ea typeface="Calibri" panose="020F0502020204030204" pitchFamily="34" charset="0"/>
              </a:rPr>
              <a:t> نضغط مفتاح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alt</a:t>
            </a:r>
            <a:r>
              <a:rPr lang="ar-SA" sz="2000" dirty="0">
                <a:solidFill>
                  <a:srgbClr val="000000"/>
                </a:solidFill>
                <a:latin typeface="Calibri" panose="020F0502020204030204" pitchFamily="34" charset="0"/>
                <a:ea typeface="Calibri" panose="020F0502020204030204" pitchFamily="34" charset="0"/>
              </a:rPr>
              <a:t> من لوحة المفاتيح ثم نضغط على الزر الأيسر للموس مرة واحدة </a:t>
            </a:r>
            <a:r>
              <a:rPr lang="ar-SA" sz="2000" dirty="0" err="1">
                <a:solidFill>
                  <a:srgbClr val="000000"/>
                </a:solidFill>
                <a:latin typeface="Calibri" panose="020F0502020204030204" pitchFamily="34" charset="0"/>
                <a:ea typeface="Calibri" panose="020F0502020204030204" pitchFamily="34" charset="0"/>
              </a:rPr>
              <a:t>فى</a:t>
            </a:r>
            <a:r>
              <a:rPr lang="ar-SA" sz="2000" dirty="0">
                <a:solidFill>
                  <a:srgbClr val="000000"/>
                </a:solidFill>
                <a:latin typeface="Calibri" panose="020F0502020204030204" pitchFamily="34" charset="0"/>
                <a:ea typeface="Calibri" panose="020F0502020204030204" pitchFamily="34" charset="0"/>
              </a:rPr>
              <a:t> المنطقة </a:t>
            </a:r>
            <a:r>
              <a:rPr lang="ar-SA" sz="2000" dirty="0" err="1">
                <a:solidFill>
                  <a:srgbClr val="000000"/>
                </a:solidFill>
                <a:latin typeface="Calibri" panose="020F0502020204030204" pitchFamily="34" charset="0"/>
                <a:ea typeface="Calibri" panose="020F0502020204030204" pitchFamily="34" charset="0"/>
              </a:rPr>
              <a:t>التى</a:t>
            </a:r>
            <a:r>
              <a:rPr lang="ar-SA" sz="2000" dirty="0">
                <a:solidFill>
                  <a:srgbClr val="000000"/>
                </a:solidFill>
                <a:latin typeface="Calibri" panose="020F0502020204030204" pitchFamily="34" charset="0"/>
                <a:ea typeface="Calibri" panose="020F0502020204030204" pitchFamily="34" charset="0"/>
              </a:rPr>
              <a:t> نريد أخذ نسخة منها لوضعها </a:t>
            </a:r>
            <a:r>
              <a:rPr lang="ar-SA" sz="2000" dirty="0" err="1">
                <a:solidFill>
                  <a:srgbClr val="000000"/>
                </a:solidFill>
                <a:latin typeface="Calibri" panose="020F0502020204030204" pitchFamily="34" charset="0"/>
                <a:ea typeface="Calibri" panose="020F0502020204030204" pitchFamily="34" charset="0"/>
              </a:rPr>
              <a:t>فى</a:t>
            </a:r>
            <a:r>
              <a:rPr lang="ar-SA" sz="2000" dirty="0">
                <a:solidFill>
                  <a:srgbClr val="000000"/>
                </a:solidFill>
                <a:latin typeface="Calibri" panose="020F0502020204030204" pitchFamily="34" charset="0"/>
                <a:ea typeface="Calibri" panose="020F0502020204030204" pitchFamily="34" charset="0"/>
              </a:rPr>
              <a:t> منطقة أخرى لعمل رتوش لها , ثم </a:t>
            </a:r>
            <a:r>
              <a:rPr lang="ar-SA" sz="2000" dirty="0" err="1">
                <a:solidFill>
                  <a:srgbClr val="000000"/>
                </a:solidFill>
                <a:latin typeface="Calibri" panose="020F0502020204030204" pitchFamily="34" charset="0"/>
                <a:ea typeface="Calibri" panose="020F0502020204030204" pitchFamily="34" charset="0"/>
              </a:rPr>
              <a:t>نأتى</a:t>
            </a:r>
            <a:r>
              <a:rPr lang="ar-SA" sz="2000" dirty="0">
                <a:solidFill>
                  <a:srgbClr val="000000"/>
                </a:solidFill>
                <a:latin typeface="Calibri" panose="020F0502020204030204" pitchFamily="34" charset="0"/>
                <a:ea typeface="Calibri" panose="020F0502020204030204" pitchFamily="34" charset="0"/>
              </a:rPr>
              <a:t> على المنطقة المراد عمل رتوش لها ونضغط مرة أخرى بالزر الأيسر للفأرة فنلاحظ لصق المنطقة </a:t>
            </a:r>
            <a:r>
              <a:rPr lang="ar-SA" sz="2000" dirty="0" err="1">
                <a:solidFill>
                  <a:srgbClr val="000000"/>
                </a:solidFill>
                <a:latin typeface="Calibri" panose="020F0502020204030204" pitchFamily="34" charset="0"/>
                <a:ea typeface="Calibri" panose="020F0502020204030204" pitchFamily="34" charset="0"/>
              </a:rPr>
              <a:t>التى</a:t>
            </a:r>
            <a:r>
              <a:rPr lang="ar-SA" sz="2000" dirty="0">
                <a:solidFill>
                  <a:srgbClr val="000000"/>
                </a:solidFill>
                <a:latin typeface="Calibri" panose="020F0502020204030204" pitchFamily="34" charset="0"/>
                <a:ea typeface="Calibri" panose="020F0502020204030204" pitchFamily="34" charset="0"/>
              </a:rPr>
              <a:t> قمنا بتحديدها </a:t>
            </a:r>
            <a:r>
              <a:rPr lang="ar-SA" sz="2000" dirty="0" err="1">
                <a:solidFill>
                  <a:srgbClr val="000000"/>
                </a:solidFill>
                <a:latin typeface="Calibri" panose="020F0502020204030204" pitchFamily="34" charset="0"/>
                <a:ea typeface="Calibri" panose="020F0502020204030204" pitchFamily="34" charset="0"/>
              </a:rPr>
              <a:t>فى</a:t>
            </a:r>
            <a:r>
              <a:rPr lang="ar-SA" sz="2000" dirty="0">
                <a:solidFill>
                  <a:srgbClr val="000000"/>
                </a:solidFill>
                <a:latin typeface="Calibri" panose="020F0502020204030204" pitchFamily="34" charset="0"/>
                <a:ea typeface="Calibri" panose="020F0502020204030204" pitchFamily="34" charset="0"/>
              </a:rPr>
              <a:t> المرة الأولى إلى هذه المنطقة وبمجرد ترك الموس يقوم البرنامج بتماثل درجات الألوان المحيطة بهذه المنطقة وتطبيقها على الجزء الذى تم لصقه لها حتى تصبح متماثلة لها </a:t>
            </a:r>
            <a:r>
              <a:rPr lang="ar-SA" sz="2000" dirty="0" err="1">
                <a:solidFill>
                  <a:srgbClr val="000000"/>
                </a:solidFill>
                <a:latin typeface="Calibri" panose="020F0502020204030204" pitchFamily="34" charset="0"/>
                <a:ea typeface="Calibri" panose="020F0502020204030204" pitchFamily="34" charset="0"/>
              </a:rPr>
              <a:t>ولايمكن</a:t>
            </a:r>
            <a:r>
              <a:rPr lang="ar-SA" sz="2000" dirty="0">
                <a:solidFill>
                  <a:srgbClr val="000000"/>
                </a:solidFill>
                <a:latin typeface="Calibri" panose="020F0502020204030204" pitchFamily="34" charset="0"/>
                <a:ea typeface="Calibri" panose="020F0502020204030204" pitchFamily="34" charset="0"/>
              </a:rPr>
              <a:t> تمييزها.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rotWithShape="1">
          <a:blip r:embed="rId3"/>
          <a:srcRect l="36194" t="9977" r="54892" b="9512"/>
          <a:stretch/>
        </p:blipFill>
        <p:spPr>
          <a:xfrm>
            <a:off x="10708943" y="569949"/>
            <a:ext cx="1187355" cy="6032311"/>
          </a:xfrm>
          <a:prstGeom prst="rect">
            <a:avLst/>
          </a:prstGeom>
        </p:spPr>
      </p:pic>
    </p:spTree>
    <p:extLst>
      <p:ext uri="{BB962C8B-B14F-4D97-AF65-F5344CB8AC3E}">
        <p14:creationId xmlns:p14="http://schemas.microsoft.com/office/powerpoint/2010/main" val="71533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3" name="Rectangle 2"/>
          <p:cNvSpPr/>
          <p:nvPr/>
        </p:nvSpPr>
        <p:spPr>
          <a:xfrm>
            <a:off x="3997449" y="2808770"/>
            <a:ext cx="6096000" cy="1043876"/>
          </a:xfrm>
          <a:prstGeom prst="rect">
            <a:avLst/>
          </a:prstGeom>
        </p:spPr>
        <p:txBody>
          <a:bodyPr>
            <a:spAutoFit/>
          </a:bodyPr>
          <a:lstStyle/>
          <a:p>
            <a:pPr>
              <a:lnSpc>
                <a:spcPts val="2500"/>
              </a:lnSpc>
              <a:spcAft>
                <a:spcPts val="600"/>
              </a:spcAft>
            </a:pPr>
            <a:r>
              <a:rPr lang="ar-SA" b="1" u="sng" dirty="0">
                <a:latin typeface="Calibri" panose="020F0502020204030204" pitchFamily="34" charset="0"/>
                <a:ea typeface="Calibri" panose="020F0502020204030204" pitchFamily="34" charset="0"/>
              </a:rPr>
              <a:t>اداة </a:t>
            </a:r>
            <a:r>
              <a:rPr lang="en-US" b="1" u="sng" dirty="0">
                <a:latin typeface="Arial" panose="020B0604020202020204" pitchFamily="34" charset="0"/>
                <a:ea typeface="Calibri" panose="020F0502020204030204" pitchFamily="34" charset="0"/>
                <a:cs typeface="Arial" panose="020B0604020202020204" pitchFamily="34" charset="0"/>
              </a:rPr>
              <a:t>Content- Aware Move Tool</a:t>
            </a:r>
            <a:endParaRPr lang="en-US" sz="1400" dirty="0">
              <a:latin typeface="Calibri" panose="020F0502020204030204" pitchFamily="34" charset="0"/>
              <a:ea typeface="Calibri" panose="020F0502020204030204" pitchFamily="34" charset="0"/>
              <a:cs typeface="Arial" panose="020B0604020202020204" pitchFamily="34" charset="0"/>
            </a:endParaRPr>
          </a:p>
          <a:p>
            <a:r>
              <a:rPr lang="ar-EG" dirty="0">
                <a:solidFill>
                  <a:srgbClr val="000000"/>
                </a:solidFill>
                <a:ea typeface="Calibri" panose="020F0502020204030204" pitchFamily="34" charset="0"/>
              </a:rPr>
              <a:t>وهى اداة تشبه الادوات السابقة الا اننا بواسطتها يمكننا نقل شكل </a:t>
            </a:r>
            <a:r>
              <a:rPr lang="ar-EG" dirty="0" err="1">
                <a:solidFill>
                  <a:srgbClr val="000000"/>
                </a:solidFill>
                <a:ea typeface="Calibri" panose="020F0502020204030204" pitchFamily="34" charset="0"/>
              </a:rPr>
              <a:t>فى</a:t>
            </a:r>
            <a:r>
              <a:rPr lang="ar-EG" dirty="0">
                <a:solidFill>
                  <a:srgbClr val="000000"/>
                </a:solidFill>
                <a:ea typeface="Calibri" panose="020F0502020204030204" pitchFamily="34" charset="0"/>
              </a:rPr>
              <a:t> الصورة </a:t>
            </a:r>
            <a:r>
              <a:rPr lang="ar-EG" dirty="0" err="1" smtClean="0">
                <a:solidFill>
                  <a:srgbClr val="000000"/>
                </a:solidFill>
                <a:ea typeface="Calibri" panose="020F0502020204030204" pitchFamily="34" charset="0"/>
              </a:rPr>
              <a:t>بتحديدة</a:t>
            </a:r>
            <a:r>
              <a:rPr lang="en-US" dirty="0" smtClean="0">
                <a:solidFill>
                  <a:srgbClr val="000000"/>
                </a:solidFill>
                <a:ea typeface="Calibri" panose="020F0502020204030204" pitchFamily="34" charset="0"/>
              </a:rPr>
              <a:t> </a:t>
            </a:r>
            <a:r>
              <a:rPr lang="ar-EG" dirty="0" smtClean="0">
                <a:solidFill>
                  <a:srgbClr val="000000"/>
                </a:solidFill>
                <a:ea typeface="Calibri" panose="020F0502020204030204" pitchFamily="34" charset="0"/>
              </a:rPr>
              <a:t> </a:t>
            </a:r>
            <a:r>
              <a:rPr lang="ar-EG" dirty="0" err="1">
                <a:solidFill>
                  <a:srgbClr val="000000"/>
                </a:solidFill>
                <a:ea typeface="Calibri" panose="020F0502020204030204" pitchFamily="34" charset="0"/>
              </a:rPr>
              <a:t>بالاداة</a:t>
            </a:r>
            <a:r>
              <a:rPr lang="ar-EG" dirty="0">
                <a:solidFill>
                  <a:srgbClr val="000000"/>
                </a:solidFill>
                <a:ea typeface="Calibri" panose="020F0502020204030204" pitchFamily="34" charset="0"/>
              </a:rPr>
              <a:t> الى مكان اخر دون ان يترك خلفه اثر</a:t>
            </a:r>
            <a:endParaRPr lang="en-US" dirty="0"/>
          </a:p>
        </p:txBody>
      </p:sp>
      <p:sp>
        <p:nvSpPr>
          <p:cNvPr id="8" name="Rectangle 7"/>
          <p:cNvSpPr/>
          <p:nvPr/>
        </p:nvSpPr>
        <p:spPr>
          <a:xfrm>
            <a:off x="3860457" y="4013778"/>
            <a:ext cx="6096000" cy="1370119"/>
          </a:xfrm>
          <a:prstGeom prst="rect">
            <a:avLst/>
          </a:prstGeom>
        </p:spPr>
        <p:txBody>
          <a:bodyPr>
            <a:spAutoFit/>
          </a:bodyPr>
          <a:lstStyle/>
          <a:p>
            <a:pPr algn="just">
              <a:lnSpc>
                <a:spcPct val="115000"/>
              </a:lnSpc>
              <a:spcAft>
                <a:spcPts val="1000"/>
              </a:spcAft>
            </a:pPr>
            <a:r>
              <a:rPr lang="ar-SA" b="1" u="sng" dirty="0">
                <a:latin typeface="Calibri" panose="020F0502020204030204" pitchFamily="34" charset="0"/>
                <a:ea typeface="Calibri" panose="020F0502020204030204" pitchFamily="34" charset="0"/>
              </a:rPr>
              <a:t>الأداة </a:t>
            </a:r>
            <a:r>
              <a:rPr lang="en-US" b="1" u="sng" dirty="0">
                <a:latin typeface="Arial" panose="020B0604020202020204" pitchFamily="34" charset="0"/>
                <a:ea typeface="Calibri" panose="020F0502020204030204" pitchFamily="34" charset="0"/>
                <a:cs typeface="Arial" panose="020B0604020202020204" pitchFamily="34" charset="0"/>
              </a:rPr>
              <a:t>Red Eye Tool </a:t>
            </a:r>
            <a:r>
              <a:rPr lang="ar-SA" dirty="0">
                <a:latin typeface="Calibri" panose="020F0502020204030204" pitchFamily="34" charset="0"/>
                <a:ea typeface="Calibri" panose="020F050202020403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r>
              <a:rPr lang="ar-SA" dirty="0">
                <a:solidFill>
                  <a:srgbClr val="000000"/>
                </a:solidFill>
                <a:ea typeface="Calibri" panose="020F0502020204030204" pitchFamily="34" charset="0"/>
              </a:rPr>
              <a:t>وهى تقوم بمعالجة ال</a:t>
            </a:r>
            <a:r>
              <a:rPr lang="en-US" dirty="0">
                <a:solidFill>
                  <a:srgbClr val="000000"/>
                </a:solidFill>
                <a:latin typeface="Arial" panose="020B0604020202020204" pitchFamily="34" charset="0"/>
                <a:ea typeface="Calibri" panose="020F0502020204030204" pitchFamily="34" charset="0"/>
              </a:rPr>
              <a:t> Red Eye</a:t>
            </a:r>
            <a:r>
              <a:rPr lang="ar-SA" dirty="0">
                <a:solidFill>
                  <a:srgbClr val="000000"/>
                </a:solidFill>
                <a:latin typeface="Arial" panose="020B0604020202020204" pitchFamily="34" charset="0"/>
                <a:ea typeface="Calibri" panose="020F0502020204030204" pitchFamily="34" charset="0"/>
              </a:rPr>
              <a:t> او العين الحمراء </a:t>
            </a:r>
            <a:r>
              <a:rPr lang="ar-SA" dirty="0" err="1">
                <a:solidFill>
                  <a:srgbClr val="000000"/>
                </a:solidFill>
                <a:latin typeface="Arial" panose="020B0604020202020204" pitchFamily="34" charset="0"/>
                <a:ea typeface="Calibri" panose="020F0502020204030204" pitchFamily="34" charset="0"/>
              </a:rPr>
              <a:t>التى</a:t>
            </a:r>
            <a:r>
              <a:rPr lang="ar-SA" dirty="0">
                <a:solidFill>
                  <a:srgbClr val="000000"/>
                </a:solidFill>
                <a:latin typeface="Arial" panose="020B0604020202020204" pitchFamily="34" charset="0"/>
                <a:ea typeface="Calibri" panose="020F0502020204030204" pitchFamily="34" charset="0"/>
              </a:rPr>
              <a:t> تظهر احيانا </a:t>
            </a:r>
            <a:r>
              <a:rPr lang="ar-SA" dirty="0" err="1">
                <a:solidFill>
                  <a:srgbClr val="000000"/>
                </a:solidFill>
                <a:latin typeface="Arial" panose="020B0604020202020204" pitchFamily="34" charset="0"/>
                <a:ea typeface="Calibri" panose="020F0502020204030204" pitchFamily="34" charset="0"/>
              </a:rPr>
              <a:t>فى</a:t>
            </a:r>
            <a:r>
              <a:rPr lang="ar-SA" dirty="0">
                <a:solidFill>
                  <a:srgbClr val="000000"/>
                </a:solidFill>
                <a:latin typeface="Arial" panose="020B0604020202020204" pitchFamily="34" charset="0"/>
                <a:ea typeface="Calibri" panose="020F0502020204030204" pitchFamily="34" charset="0"/>
              </a:rPr>
              <a:t> الصور الفوتوغرافية نتيجة لعمل الفلاش وذلك باختيار الاداة وبالضغط والسحب على العين </a:t>
            </a:r>
            <a:r>
              <a:rPr lang="ar-SA" dirty="0" err="1">
                <a:solidFill>
                  <a:srgbClr val="000000"/>
                </a:solidFill>
                <a:latin typeface="Arial" panose="020B0604020202020204" pitchFamily="34" charset="0"/>
                <a:ea typeface="Calibri" panose="020F0502020204030204" pitchFamily="34" charset="0"/>
              </a:rPr>
              <a:t>فى</a:t>
            </a:r>
            <a:r>
              <a:rPr lang="ar-SA" dirty="0">
                <a:solidFill>
                  <a:srgbClr val="000000"/>
                </a:solidFill>
                <a:latin typeface="Arial" panose="020B0604020202020204" pitchFamily="34" charset="0"/>
                <a:ea typeface="Calibri" panose="020F0502020204030204" pitchFamily="34" charset="0"/>
              </a:rPr>
              <a:t> الصورة فيظهر لونها </a:t>
            </a:r>
            <a:r>
              <a:rPr lang="ar-SA" dirty="0" err="1">
                <a:solidFill>
                  <a:srgbClr val="000000"/>
                </a:solidFill>
                <a:latin typeface="Arial" panose="020B0604020202020204" pitchFamily="34" charset="0"/>
                <a:ea typeface="Calibri" panose="020F0502020204030204" pitchFamily="34" charset="0"/>
              </a:rPr>
              <a:t>الطبيعى</a:t>
            </a:r>
            <a:r>
              <a:rPr lang="ar-SA" dirty="0">
                <a:solidFill>
                  <a:srgbClr val="000000"/>
                </a:solidFill>
                <a:latin typeface="Arial" panose="020B0604020202020204" pitchFamily="34" charset="0"/>
                <a:ea typeface="Calibri" panose="020F0502020204030204" pitchFamily="34" charset="0"/>
              </a:rPr>
              <a:t>.</a:t>
            </a:r>
            <a:endParaRPr lang="en-US" dirty="0"/>
          </a:p>
        </p:txBody>
      </p:sp>
      <p:pic>
        <p:nvPicPr>
          <p:cNvPr id="6" name="Picture 5"/>
          <p:cNvPicPr>
            <a:picLocks noChangeAspect="1"/>
          </p:cNvPicPr>
          <p:nvPr/>
        </p:nvPicPr>
        <p:blipFill rotWithShape="1">
          <a:blip r:embed="rId3"/>
          <a:srcRect l="24838" t="33869" r="64916" b="56112"/>
          <a:stretch/>
        </p:blipFill>
        <p:spPr>
          <a:xfrm>
            <a:off x="7352210" y="933537"/>
            <a:ext cx="3325094" cy="1828800"/>
          </a:xfrm>
          <a:prstGeom prst="rect">
            <a:avLst/>
          </a:prstGeom>
        </p:spPr>
      </p:pic>
      <p:pic>
        <p:nvPicPr>
          <p:cNvPr id="7" name="Picture 6"/>
          <p:cNvPicPr>
            <a:picLocks noChangeAspect="1"/>
          </p:cNvPicPr>
          <p:nvPr/>
        </p:nvPicPr>
        <p:blipFill rotWithShape="1">
          <a:blip r:embed="rId3"/>
          <a:srcRect l="36194" t="9977" r="54892" b="9512"/>
          <a:stretch/>
        </p:blipFill>
        <p:spPr>
          <a:xfrm>
            <a:off x="10708943" y="569949"/>
            <a:ext cx="1187355" cy="6032311"/>
          </a:xfrm>
          <a:prstGeom prst="rect">
            <a:avLst/>
          </a:prstGeom>
        </p:spPr>
      </p:pic>
    </p:spTree>
    <p:extLst>
      <p:ext uri="{BB962C8B-B14F-4D97-AF65-F5344CB8AC3E}">
        <p14:creationId xmlns:p14="http://schemas.microsoft.com/office/powerpoint/2010/main" val="3525795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3" name="Picture 2" descr="http://tparslow.weebly.com/uploads/8/6/3/9/8639831/8369393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38325"/>
            <a:ext cx="66484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13020" y="4171240"/>
            <a:ext cx="2490537" cy="646331"/>
          </a:xfrm>
          <a:prstGeom prst="rect">
            <a:avLst/>
          </a:prstGeom>
          <a:noFill/>
        </p:spPr>
        <p:txBody>
          <a:bodyPr wrap="square" rtlCol="0">
            <a:spAutoFit/>
          </a:bodyPr>
          <a:lstStyle/>
          <a:p>
            <a:pPr algn="ctr"/>
            <a:r>
              <a:rPr lang="ar-EG" dirty="0" smtClean="0"/>
              <a:t>الفرق بين البرامج </a:t>
            </a:r>
            <a:r>
              <a:rPr lang="ar-EG" dirty="0" err="1" smtClean="0"/>
              <a:t>الرستر</a:t>
            </a:r>
            <a:r>
              <a:rPr lang="ar-EG" dirty="0" smtClean="0"/>
              <a:t> </a:t>
            </a:r>
            <a:r>
              <a:rPr lang="ar-EG" dirty="0" err="1" smtClean="0"/>
              <a:t>والفيكتر</a:t>
            </a:r>
            <a:r>
              <a:rPr lang="ar-EG" dirty="0" smtClean="0"/>
              <a:t> </a:t>
            </a:r>
            <a:endParaRPr lang="en-US" dirty="0"/>
          </a:p>
        </p:txBody>
      </p:sp>
      <p:sp>
        <p:nvSpPr>
          <p:cNvPr id="6" name="TextBox 5"/>
          <p:cNvSpPr txBox="1"/>
          <p:nvPr/>
        </p:nvSpPr>
        <p:spPr>
          <a:xfrm>
            <a:off x="5758074" y="940378"/>
            <a:ext cx="6257501" cy="584775"/>
          </a:xfrm>
          <a:prstGeom prst="rect">
            <a:avLst/>
          </a:prstGeom>
          <a:noFill/>
        </p:spPr>
        <p:txBody>
          <a:bodyPr wrap="square" rtlCol="0">
            <a:spAutoFit/>
          </a:bodyPr>
          <a:lstStyle/>
          <a:p>
            <a:r>
              <a:rPr lang="ar-EG" sz="3200" b="1" dirty="0" smtClean="0">
                <a:solidFill>
                  <a:srgbClr val="C00000"/>
                </a:solidFill>
              </a:rPr>
              <a:t>الفرق بين البرامج </a:t>
            </a:r>
            <a:r>
              <a:rPr lang="ar-EG" sz="3200" b="1" dirty="0" err="1" smtClean="0">
                <a:solidFill>
                  <a:srgbClr val="C00000"/>
                </a:solidFill>
              </a:rPr>
              <a:t>الرستر</a:t>
            </a:r>
            <a:r>
              <a:rPr lang="ar-EG" sz="3200" b="1" dirty="0" smtClean="0">
                <a:solidFill>
                  <a:srgbClr val="C00000"/>
                </a:solidFill>
              </a:rPr>
              <a:t> </a:t>
            </a:r>
            <a:r>
              <a:rPr lang="ar-EG" sz="3200" b="1" dirty="0" err="1" smtClean="0">
                <a:solidFill>
                  <a:srgbClr val="C00000"/>
                </a:solidFill>
              </a:rPr>
              <a:t>والفيكتر</a:t>
            </a:r>
            <a:r>
              <a:rPr lang="ar-EG"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3469874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2" name="Rectangle 1"/>
          <p:cNvSpPr/>
          <p:nvPr/>
        </p:nvSpPr>
        <p:spPr>
          <a:xfrm>
            <a:off x="6521907" y="1075914"/>
            <a:ext cx="4891467" cy="369332"/>
          </a:xfrm>
          <a:prstGeom prst="rect">
            <a:avLst/>
          </a:prstGeom>
        </p:spPr>
        <p:txBody>
          <a:bodyPr wrap="none">
            <a:spAutoFit/>
          </a:bodyPr>
          <a:lstStyle/>
          <a:p>
            <a:r>
              <a:rPr lang="en-US" dirty="0">
                <a:hlinkClick r:id="rId3"/>
              </a:rPr>
              <a:t>https://www.youtube.com/watch?v=huCPXzcFybE</a:t>
            </a:r>
            <a:endParaRPr lang="en-US" dirty="0"/>
          </a:p>
        </p:txBody>
      </p:sp>
      <p:sp>
        <p:nvSpPr>
          <p:cNvPr id="3" name="Rectangle 2"/>
          <p:cNvSpPr/>
          <p:nvPr/>
        </p:nvSpPr>
        <p:spPr>
          <a:xfrm>
            <a:off x="6521907" y="1492233"/>
            <a:ext cx="4842800" cy="369332"/>
          </a:xfrm>
          <a:prstGeom prst="rect">
            <a:avLst/>
          </a:prstGeom>
        </p:spPr>
        <p:txBody>
          <a:bodyPr wrap="none">
            <a:spAutoFit/>
          </a:bodyPr>
          <a:lstStyle/>
          <a:p>
            <a:r>
              <a:rPr lang="en-US" dirty="0">
                <a:hlinkClick r:id="rId4"/>
              </a:rPr>
              <a:t>https://www.youtube.com/watch?v=9OLLcJ3alDo</a:t>
            </a:r>
            <a:endParaRPr lang="en-US" dirty="0"/>
          </a:p>
        </p:txBody>
      </p:sp>
      <p:sp>
        <p:nvSpPr>
          <p:cNvPr id="5" name="TextBox 4"/>
          <p:cNvSpPr txBox="1"/>
          <p:nvPr/>
        </p:nvSpPr>
        <p:spPr>
          <a:xfrm>
            <a:off x="6026727" y="706582"/>
            <a:ext cx="5386647" cy="369332"/>
          </a:xfrm>
          <a:prstGeom prst="rect">
            <a:avLst/>
          </a:prstGeom>
          <a:noFill/>
        </p:spPr>
        <p:txBody>
          <a:bodyPr wrap="square" rtlCol="0">
            <a:spAutoFit/>
          </a:bodyPr>
          <a:lstStyle/>
          <a:p>
            <a:r>
              <a:rPr lang="ar-EG" dirty="0" smtClean="0"/>
              <a:t>للتدريب على أدوات</a:t>
            </a:r>
            <a:r>
              <a:rPr lang="en-US" dirty="0" smtClean="0"/>
              <a:t>healing </a:t>
            </a:r>
            <a:r>
              <a:rPr lang="ar-EG" dirty="0" smtClean="0"/>
              <a:t> مشاهدة والتدريب على الروابط</a:t>
            </a:r>
            <a:endParaRPr lang="en-US" dirty="0"/>
          </a:p>
        </p:txBody>
      </p:sp>
      <p:sp>
        <p:nvSpPr>
          <p:cNvPr id="6" name="TextBox 5"/>
          <p:cNvSpPr txBox="1"/>
          <p:nvPr/>
        </p:nvSpPr>
        <p:spPr>
          <a:xfrm>
            <a:off x="7664335" y="5195455"/>
            <a:ext cx="2759825" cy="369332"/>
          </a:xfrm>
          <a:prstGeom prst="rect">
            <a:avLst/>
          </a:prstGeom>
          <a:noFill/>
        </p:spPr>
        <p:txBody>
          <a:bodyPr wrap="square" rtlCol="0">
            <a:spAutoFit/>
          </a:bodyPr>
          <a:lstStyle/>
          <a:p>
            <a:endParaRPr lang="en-US" dirty="0"/>
          </a:p>
        </p:txBody>
      </p:sp>
      <p:sp>
        <p:nvSpPr>
          <p:cNvPr id="7" name="TextBox 6"/>
          <p:cNvSpPr txBox="1"/>
          <p:nvPr/>
        </p:nvSpPr>
        <p:spPr>
          <a:xfrm>
            <a:off x="8720050" y="1982748"/>
            <a:ext cx="2452255" cy="369332"/>
          </a:xfrm>
          <a:prstGeom prst="rect">
            <a:avLst/>
          </a:prstGeom>
          <a:noFill/>
        </p:spPr>
        <p:txBody>
          <a:bodyPr wrap="square" rtlCol="0">
            <a:spAutoFit/>
          </a:bodyPr>
          <a:lstStyle/>
          <a:p>
            <a:r>
              <a:rPr lang="ar-EG" dirty="0" smtClean="0"/>
              <a:t>مطلوب تعديل الصور التالية</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3761" y="2473263"/>
            <a:ext cx="5704880" cy="380078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875" y="943113"/>
            <a:ext cx="3742125" cy="281793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191" y="3881871"/>
            <a:ext cx="3371850" cy="2809875"/>
          </a:xfrm>
          <a:prstGeom prst="rect">
            <a:avLst/>
          </a:prstGeom>
        </p:spPr>
      </p:pic>
    </p:spTree>
    <p:extLst>
      <p:ext uri="{BB962C8B-B14F-4D97-AF65-F5344CB8AC3E}">
        <p14:creationId xmlns:p14="http://schemas.microsoft.com/office/powerpoint/2010/main" val="777022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6" name="TextBox 5"/>
          <p:cNvSpPr txBox="1"/>
          <p:nvPr/>
        </p:nvSpPr>
        <p:spPr>
          <a:xfrm>
            <a:off x="7664335" y="5195455"/>
            <a:ext cx="2759825" cy="369332"/>
          </a:xfrm>
          <a:prstGeom prst="rect">
            <a:avLst/>
          </a:prstGeom>
          <a:noFill/>
        </p:spPr>
        <p:txBody>
          <a:bodyPr wrap="square" rtlCol="0">
            <a:spAutoFit/>
          </a:bodyPr>
          <a:lstStyle/>
          <a:p>
            <a:endParaRPr lang="en-US" dirty="0"/>
          </a:p>
        </p:txBody>
      </p:sp>
      <p:sp>
        <p:nvSpPr>
          <p:cNvPr id="7" name="TextBox 6"/>
          <p:cNvSpPr txBox="1"/>
          <p:nvPr/>
        </p:nvSpPr>
        <p:spPr>
          <a:xfrm>
            <a:off x="8720050" y="1982748"/>
            <a:ext cx="2452255" cy="369332"/>
          </a:xfrm>
          <a:prstGeom prst="rect">
            <a:avLst/>
          </a:prstGeom>
          <a:noFill/>
        </p:spPr>
        <p:txBody>
          <a:bodyPr wrap="square" rtlCol="0">
            <a:spAutoFit/>
          </a:bodyPr>
          <a:lstStyle/>
          <a:p>
            <a:pPr algn="ctr"/>
            <a:r>
              <a:rPr lang="ar-EG" dirty="0" smtClean="0"/>
              <a:t>مثال للتوضيح</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512" y="2759912"/>
            <a:ext cx="4774255" cy="280487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51460"/>
          <a:stretch/>
        </p:blipFill>
        <p:spPr>
          <a:xfrm>
            <a:off x="3426666" y="2671038"/>
            <a:ext cx="2961755" cy="3584693"/>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0257"/>
          <a:stretch/>
        </p:blipFill>
        <p:spPr>
          <a:xfrm>
            <a:off x="204792" y="2616302"/>
            <a:ext cx="3221874" cy="3810000"/>
          </a:xfrm>
          <a:prstGeom prst="rect">
            <a:avLst/>
          </a:prstGeom>
        </p:spPr>
      </p:pic>
    </p:spTree>
    <p:extLst>
      <p:ext uri="{BB962C8B-B14F-4D97-AF65-F5344CB8AC3E}">
        <p14:creationId xmlns:p14="http://schemas.microsoft.com/office/powerpoint/2010/main" val="844680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2" name="TextBox 1"/>
          <p:cNvSpPr txBox="1"/>
          <p:nvPr/>
        </p:nvSpPr>
        <p:spPr>
          <a:xfrm>
            <a:off x="7888778" y="3142211"/>
            <a:ext cx="1770611" cy="369332"/>
          </a:xfrm>
          <a:prstGeom prst="rect">
            <a:avLst/>
          </a:prstGeom>
          <a:noFill/>
        </p:spPr>
        <p:txBody>
          <a:bodyPr wrap="square" rtlCol="0">
            <a:spAutoFit/>
          </a:bodyPr>
          <a:lstStyle/>
          <a:p>
            <a:r>
              <a:rPr lang="ar-EG" dirty="0" smtClean="0"/>
              <a:t>محاضرة 3</a:t>
            </a:r>
            <a:endParaRPr lang="en-US" dirty="0"/>
          </a:p>
        </p:txBody>
      </p:sp>
    </p:spTree>
    <p:extLst>
      <p:ext uri="{BB962C8B-B14F-4D97-AF65-F5344CB8AC3E}">
        <p14:creationId xmlns:p14="http://schemas.microsoft.com/office/powerpoint/2010/main" val="18831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5965" t="9493" r="54210" b="8948"/>
          <a:stretch/>
        </p:blipFill>
        <p:spPr>
          <a:xfrm>
            <a:off x="2486526" y="-9939"/>
            <a:ext cx="2967790" cy="6867939"/>
          </a:xfrm>
          <a:prstGeom prst="rect">
            <a:avLst/>
          </a:prstGeom>
        </p:spPr>
      </p:pic>
      <p:sp>
        <p:nvSpPr>
          <p:cNvPr id="3" name="Rectangle 2"/>
          <p:cNvSpPr/>
          <p:nvPr/>
        </p:nvSpPr>
        <p:spPr>
          <a:xfrm>
            <a:off x="5775158" y="2250408"/>
            <a:ext cx="6096000" cy="1677382"/>
          </a:xfrm>
          <a:prstGeom prst="rect">
            <a:avLst/>
          </a:prstGeom>
        </p:spPr>
        <p:txBody>
          <a:bodyPr>
            <a:spAutoFit/>
          </a:bodyPr>
          <a:lstStyle/>
          <a:p>
            <a:pPr algn="just">
              <a:lnSpc>
                <a:spcPct val="115000"/>
              </a:lnSpc>
            </a:pPr>
            <a:r>
              <a:rPr lang="ar-SA" sz="2000" b="1" u="sng" dirty="0">
                <a:latin typeface="Calibri" panose="020F0502020204030204" pitchFamily="34" charset="0"/>
                <a:ea typeface="Calibri" panose="020F0502020204030204" pitchFamily="34" charset="0"/>
                <a:cs typeface="Arabic Transparent" panose="020B0604020202020204" pitchFamily="34" charset="0"/>
              </a:rPr>
              <a:t>الأداة</a:t>
            </a:r>
            <a:r>
              <a:rPr lang="en-US" sz="2000" b="1" u="sng" dirty="0">
                <a:latin typeface="Calibri" panose="020F0502020204030204" pitchFamily="34" charset="0"/>
                <a:ea typeface="Calibri" panose="020F0502020204030204" pitchFamily="34" charset="0"/>
                <a:cs typeface="Arabic Transparent" panose="020B0604020202020204" pitchFamily="34" charset="0"/>
              </a:rPr>
              <a:t>Crop </a:t>
            </a:r>
            <a:r>
              <a:rPr lang="en-US" sz="2000" b="1" u="sng" dirty="0">
                <a:latin typeface="Arabic Transparent" panose="020B0604020202020204" pitchFamily="34" charset="0"/>
                <a:ea typeface="Calibri" panose="020F0502020204030204" pitchFamily="34" charset="0"/>
                <a:cs typeface="Arial" panose="020B0604020202020204" pitchFamily="34" charset="0"/>
              </a:rPr>
              <a:t> </a:t>
            </a:r>
            <a:r>
              <a:rPr lang="en-US" sz="2000" b="1" u="sng" dirty="0">
                <a:latin typeface="Calibri" panose="020F0502020204030204" pitchFamily="34" charset="0"/>
                <a:ea typeface="Calibri" panose="020F0502020204030204" pitchFamily="34" charset="0"/>
                <a:cs typeface="Arabic Transparent" panose="020B0604020202020204" pitchFamily="34" charset="0"/>
              </a:rPr>
              <a:t>: </a:t>
            </a:r>
            <a:endParaRPr lang="en-US" sz="2000" b="1" dirty="0">
              <a:latin typeface="Calibri" panose="020F0502020204030204" pitchFamily="34" charset="0"/>
              <a:ea typeface="Calibri" panose="020F0502020204030204" pitchFamily="34" charset="0"/>
              <a:cs typeface="Arial" panose="020B0604020202020204" pitchFamily="34" charset="0"/>
            </a:endParaRPr>
          </a:p>
          <a:p>
            <a:r>
              <a:rPr lang="ar-SA" sz="2000" b="1" dirty="0">
                <a:latin typeface="Calibri" panose="020F0502020204030204" pitchFamily="34" charset="0"/>
                <a:ea typeface="Calibri" panose="020F0502020204030204" pitchFamily="34" charset="0"/>
                <a:cs typeface="Arabic Transparent" panose="020B0604020202020204" pitchFamily="34" charset="0"/>
              </a:rPr>
              <a:t>وتستخدم</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لقطع</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جزء</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معين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من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التصميم</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و</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زلة</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باقي</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الاجزاء</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الخارجية</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ويلاحظ</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أن يمكن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التحكم</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في</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مساحة</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التحديد</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كذلك</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يمكن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تغيير</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اتجاهه</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فيمكن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دورانه</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بحيث </a:t>
            </a:r>
            <a:r>
              <a:rPr lang="ar-SA" sz="2000" b="1" dirty="0" smtClean="0">
                <a:latin typeface="Calibri" panose="020F0502020204030204" pitchFamily="34" charset="0"/>
                <a:ea typeface="Calibri" panose="020F0502020204030204" pitchFamily="34" charset="0"/>
                <a:cs typeface="Arabic Transparent" panose="020B0604020202020204" pitchFamily="34" charset="0"/>
              </a:rPr>
              <a:t>يصبح</a:t>
            </a:r>
            <a:r>
              <a:rPr lang="ar-SA" sz="2000" b="1" dirty="0" smtClean="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أقرب</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للمعين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وتستخدم</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هذه</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الأداة</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عند</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الر</a:t>
            </a:r>
            <a:r>
              <a:rPr lang="ar-SA" sz="2000" b="1" dirty="0">
                <a:ea typeface="Calibri" panose="020F0502020204030204" pitchFamily="34" charset="0"/>
                <a:cs typeface="Calibri" panose="020F0502020204030204" pitchFamily="34" charset="0"/>
              </a:rPr>
              <a:t> </a:t>
            </a:r>
            <a:r>
              <a:rPr lang="ar-SA" sz="2000" b="1" dirty="0" err="1">
                <a:latin typeface="Calibri" panose="020F0502020204030204" pitchFamily="34" charset="0"/>
                <a:ea typeface="Calibri" panose="020F0502020204030204" pitchFamily="34" charset="0"/>
                <a:cs typeface="Arabic Transparent" panose="020B0604020202020204" pitchFamily="34" charset="0"/>
              </a:rPr>
              <a:t>غبة</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في</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التخلص</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من</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جوانب</a:t>
            </a:r>
            <a:r>
              <a:rPr lang="ar-SA" sz="2000" b="1" dirty="0">
                <a:ea typeface="Calibri" panose="020F0502020204030204" pitchFamily="34" charset="0"/>
                <a:cs typeface="Calibri" panose="020F0502020204030204" pitchFamily="34" charset="0"/>
              </a:rPr>
              <a:t> </a:t>
            </a:r>
            <a:r>
              <a:rPr lang="ar-SA" sz="2000" b="1" dirty="0">
                <a:latin typeface="Calibri" panose="020F0502020204030204" pitchFamily="34" charset="0"/>
                <a:ea typeface="Calibri" panose="020F0502020204030204" pitchFamily="34" charset="0"/>
                <a:cs typeface="Arabic Transparent" panose="020B0604020202020204" pitchFamily="34" charset="0"/>
              </a:rPr>
              <a:t>التصميم</a:t>
            </a:r>
            <a:r>
              <a:rPr lang="ar-SA" sz="2000" b="1" dirty="0">
                <a:ea typeface="Calibri" panose="020F0502020204030204" pitchFamily="34" charset="0"/>
                <a:cs typeface="Calibri" panose="020F0502020204030204" pitchFamily="34" charset="0"/>
              </a:rPr>
              <a:t> </a:t>
            </a:r>
            <a:r>
              <a:rPr lang="ar-SA" sz="2000" b="1" dirty="0" smtClean="0">
                <a:latin typeface="Calibri" panose="020F0502020204030204" pitchFamily="34" charset="0"/>
                <a:ea typeface="Calibri" panose="020F0502020204030204" pitchFamily="34" charset="0"/>
                <a:cs typeface="Arabic Transparent" panose="020B0604020202020204" pitchFamily="34" charset="0"/>
              </a:rPr>
              <a:t>الخارجية</a:t>
            </a:r>
            <a:endParaRPr lang="en-US" sz="2000" b="1" dirty="0"/>
          </a:p>
        </p:txBody>
      </p:sp>
    </p:spTree>
    <p:extLst>
      <p:ext uri="{BB962C8B-B14F-4D97-AF65-F5344CB8AC3E}">
        <p14:creationId xmlns:p14="http://schemas.microsoft.com/office/powerpoint/2010/main" val="350011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6404" t="9024" r="54035" b="8480"/>
          <a:stretch/>
        </p:blipFill>
        <p:spPr>
          <a:xfrm>
            <a:off x="9301010" y="0"/>
            <a:ext cx="2890990" cy="6858000"/>
          </a:xfrm>
          <a:prstGeom prst="rect">
            <a:avLst/>
          </a:prstGeom>
        </p:spPr>
      </p:pic>
      <p:sp>
        <p:nvSpPr>
          <p:cNvPr id="3" name="Rectangle 2"/>
          <p:cNvSpPr/>
          <p:nvPr/>
        </p:nvSpPr>
        <p:spPr>
          <a:xfrm>
            <a:off x="655092" y="3154023"/>
            <a:ext cx="8980227" cy="3375283"/>
          </a:xfrm>
          <a:prstGeom prst="rect">
            <a:avLst/>
          </a:prstGeom>
        </p:spPr>
        <p:txBody>
          <a:bodyPr wrap="square">
            <a:spAutoFit/>
          </a:bodyPr>
          <a:lstStyle/>
          <a:p>
            <a:pPr>
              <a:lnSpc>
                <a:spcPts val="2500"/>
              </a:lnSpc>
              <a:spcAft>
                <a:spcPts val="600"/>
              </a:spcAft>
              <a:tabLst>
                <a:tab pos="3763645" algn="l"/>
              </a:tabLst>
            </a:pPr>
            <a:r>
              <a:rPr lang="ar-SA" sz="2000" u="sng" dirty="0">
                <a:latin typeface="Calibri" panose="020F0502020204030204" pitchFamily="34" charset="0"/>
                <a:ea typeface="Calibri" panose="020F0502020204030204" pitchFamily="34" charset="0"/>
              </a:rPr>
              <a:t>الأداة </a:t>
            </a:r>
            <a:r>
              <a:rPr lang="en-US" sz="2000" u="sng" dirty="0">
                <a:latin typeface="Arial" panose="020B0604020202020204" pitchFamily="34" charset="0"/>
                <a:ea typeface="Calibri" panose="020F0502020204030204" pitchFamily="34" charset="0"/>
                <a:cs typeface="Arial" panose="020B0604020202020204" pitchFamily="34" charset="0"/>
              </a:rPr>
              <a:t>Rubber Stamp</a:t>
            </a:r>
            <a:r>
              <a:rPr lang="en-US" sz="2000" dirty="0">
                <a:latin typeface="Arial" panose="020B0604020202020204" pitchFamily="34" charset="0"/>
                <a:ea typeface="Calibri" panose="020F0502020204030204" pitchFamily="34" charset="0"/>
                <a:cs typeface="Arial" panose="020B0604020202020204" pitchFamily="34" charset="0"/>
              </a:rPr>
              <a:t> </a:t>
            </a:r>
            <a:r>
              <a:rPr lang="ar-SA" sz="2000" dirty="0">
                <a:latin typeface="Calibri" panose="020F0502020204030204" pitchFamily="34" charset="0"/>
                <a:ea typeface="Calibri" panose="020F0502020204030204" pitchFamily="34" charset="0"/>
              </a:rPr>
              <a:t> : وتستخدم هذه الأداة لأخذ جزء معين  من التصميم وعمل نسخة منه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مكان أخر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نفس التصميم أو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تصميم آخر وذلك بالضغط على الزر </a:t>
            </a:r>
            <a:r>
              <a:rPr lang="en-US" sz="2000" dirty="0">
                <a:latin typeface="Arial" panose="020B0604020202020204" pitchFamily="34" charset="0"/>
                <a:ea typeface="Calibri" panose="020F0502020204030204" pitchFamily="34" charset="0"/>
                <a:cs typeface="Arial" panose="020B0604020202020204" pitchFamily="34" charset="0"/>
              </a:rPr>
              <a:t>Alt</a:t>
            </a:r>
            <a:r>
              <a:rPr lang="ar-SA" sz="2000" dirty="0">
                <a:latin typeface="Calibri" panose="020F0502020204030204" pitchFamily="34" charset="0"/>
                <a:ea typeface="Calibri" panose="020F0502020204030204" pitchFamily="34" charset="0"/>
              </a:rPr>
              <a:t> ونلاحظ تغير شكل الأداة و نضغط مرة واحدة على المكان المطلوب تكراره ثم ننتقل للمكان المطلوب للرسم فيه ونبدأ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تحريك الفأرة فيظهر الشكل تدريجيا ويوجد اختيار </a:t>
            </a:r>
            <a:r>
              <a:rPr lang="en-US" sz="2000" dirty="0">
                <a:latin typeface="Arial" panose="020B0604020202020204" pitchFamily="34" charset="0"/>
                <a:ea typeface="Calibri" panose="020F0502020204030204" pitchFamily="34" charset="0"/>
                <a:cs typeface="Arial" panose="020B0604020202020204" pitchFamily="34" charset="0"/>
              </a:rPr>
              <a:t>All Layers</a:t>
            </a:r>
            <a:r>
              <a:rPr lang="ar-EG" sz="2000" dirty="0">
                <a:latin typeface="Calibri" panose="020F0502020204030204" pitchFamily="34" charset="0"/>
                <a:ea typeface="Calibri" panose="020F0502020204030204" pitchFamily="34" charset="0"/>
              </a:rPr>
              <a:t> وهو يمكننا من عمل نسخة من عدة عناصر من اكثر من </a:t>
            </a:r>
            <a:r>
              <a:rPr lang="en-US" sz="2000" dirty="0">
                <a:latin typeface="Arial" panose="020B0604020202020204" pitchFamily="34" charset="0"/>
                <a:ea typeface="Calibri" panose="020F0502020204030204" pitchFamily="34" charset="0"/>
                <a:cs typeface="Arial" panose="020B0604020202020204" pitchFamily="34" charset="0"/>
              </a:rPr>
              <a:t>Layer</a:t>
            </a:r>
            <a:r>
              <a:rPr lang="ar-EG" sz="2000" dirty="0">
                <a:latin typeface="Calibri" panose="020F0502020204030204" pitchFamily="34" charset="0"/>
                <a:ea typeface="Calibri" panose="020F0502020204030204" pitchFamily="34" charset="0"/>
              </a:rPr>
              <a:t> مرة واحدة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ts val="2500"/>
              </a:lnSpc>
              <a:spcAft>
                <a:spcPts val="600"/>
              </a:spcAft>
              <a:tabLst>
                <a:tab pos="3763645" algn="l"/>
              </a:tabLst>
            </a:pPr>
            <a:r>
              <a:rPr lang="ar-SA" sz="2000" u="sng" dirty="0">
                <a:latin typeface="Calibri" panose="020F0502020204030204" pitchFamily="34" charset="0"/>
                <a:ea typeface="Calibri" panose="020F0502020204030204" pitchFamily="34" charset="0"/>
              </a:rPr>
              <a:t>الأداة </a:t>
            </a:r>
            <a:r>
              <a:rPr lang="en-US" sz="2000" u="sng" dirty="0">
                <a:latin typeface="Arial" panose="020B0604020202020204" pitchFamily="34" charset="0"/>
                <a:ea typeface="Calibri" panose="020F0502020204030204" pitchFamily="34" charset="0"/>
                <a:cs typeface="Arial" panose="020B0604020202020204" pitchFamily="34" charset="0"/>
              </a:rPr>
              <a:t>Pattern Stamp </a:t>
            </a:r>
            <a:r>
              <a:rPr lang="ar-SA" sz="2000" dirty="0">
                <a:latin typeface="Calibri" panose="020F0502020204030204" pitchFamily="34" charset="0"/>
                <a:ea typeface="Calibri" panose="020F0502020204030204" pitchFamily="34" charset="0"/>
              </a:rPr>
              <a:t> :</a:t>
            </a:r>
            <a:r>
              <a:rPr lang="ar-SA" sz="2000" u="sng"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وتستخدم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حالة الرغبة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نقل الشكل ولكن بأكثر من تكرار أو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صورة </a:t>
            </a:r>
            <a:r>
              <a:rPr lang="en-US" sz="2000" dirty="0">
                <a:latin typeface="Arial" panose="020B0604020202020204" pitchFamily="34" charset="0"/>
                <a:ea typeface="Calibri" panose="020F0502020204030204" pitchFamily="34" charset="0"/>
                <a:cs typeface="Arial" panose="020B0604020202020204" pitchFamily="34" charset="0"/>
              </a:rPr>
              <a:t>Pattern</a:t>
            </a:r>
            <a:r>
              <a:rPr lang="ar-SA" sz="2000" dirty="0">
                <a:latin typeface="Calibri" panose="020F0502020204030204" pitchFamily="34" charset="0"/>
                <a:ea typeface="Calibri" panose="020F0502020204030204" pitchFamily="34" charset="0"/>
              </a:rPr>
              <a:t> بتحديد الشكل المراد تكراره بواسطة الأداة </a:t>
            </a:r>
            <a:r>
              <a:rPr lang="en-US" sz="2000" dirty="0">
                <a:latin typeface="Arial" panose="020B0604020202020204" pitchFamily="34" charset="0"/>
                <a:ea typeface="Calibri" panose="020F0502020204030204" pitchFamily="34" charset="0"/>
                <a:cs typeface="Arial" panose="020B0604020202020204" pitchFamily="34" charset="0"/>
              </a:rPr>
              <a:t>Rectangular Marquee</a:t>
            </a:r>
            <a:r>
              <a:rPr lang="ar-SA" sz="2000" dirty="0">
                <a:latin typeface="Calibri" panose="020F0502020204030204" pitchFamily="34" charset="0"/>
                <a:ea typeface="Calibri" panose="020F0502020204030204" pitchFamily="34" charset="0"/>
              </a:rPr>
              <a:t> ثم نقوم بالضغط على قائمة </a:t>
            </a:r>
            <a:r>
              <a:rPr lang="en-US" sz="2000" dirty="0">
                <a:latin typeface="Arial" panose="020B0604020202020204" pitchFamily="34" charset="0"/>
                <a:ea typeface="Calibri" panose="020F0502020204030204" pitchFamily="34" charset="0"/>
                <a:cs typeface="Arial" panose="020B0604020202020204" pitchFamily="34" charset="0"/>
              </a:rPr>
              <a:t>Edit</a:t>
            </a:r>
            <a:r>
              <a:rPr lang="ar-SA" sz="2000" dirty="0">
                <a:latin typeface="Calibri" panose="020F0502020204030204" pitchFamily="34" charset="0"/>
                <a:ea typeface="Calibri" panose="020F0502020204030204" pitchFamily="34" charset="0"/>
              </a:rPr>
              <a:t> بالمؤشر ونختار الأمر </a:t>
            </a:r>
            <a:r>
              <a:rPr lang="en-US" sz="2000" dirty="0">
                <a:latin typeface="Arial" panose="020B0604020202020204" pitchFamily="34" charset="0"/>
                <a:ea typeface="Calibri" panose="020F0502020204030204" pitchFamily="34" charset="0"/>
                <a:cs typeface="Arial" panose="020B0604020202020204" pitchFamily="34" charset="0"/>
              </a:rPr>
              <a:t>Define Pattern</a:t>
            </a:r>
            <a:r>
              <a:rPr lang="ar-SA" sz="2000" dirty="0">
                <a:latin typeface="Calibri" panose="020F0502020204030204" pitchFamily="34" charset="0"/>
                <a:ea typeface="Calibri" panose="020F0502020204030204" pitchFamily="34" charset="0"/>
              </a:rPr>
              <a:t> ثم نختار الأداة الفرعية </a:t>
            </a:r>
            <a:r>
              <a:rPr lang="en-US" sz="2000" dirty="0">
                <a:latin typeface="Arial" panose="020B0604020202020204" pitchFamily="34" charset="0"/>
                <a:ea typeface="Calibri" panose="020F0502020204030204" pitchFamily="34" charset="0"/>
                <a:cs typeface="Arial" panose="020B0604020202020204" pitchFamily="34" charset="0"/>
              </a:rPr>
              <a:t>Pattern Stamp</a:t>
            </a:r>
            <a:r>
              <a:rPr lang="ar-SA" sz="2000" dirty="0">
                <a:latin typeface="Calibri" panose="020F0502020204030204" pitchFamily="34" charset="0"/>
                <a:ea typeface="Calibri" panose="020F0502020204030204" pitchFamily="34" charset="0"/>
              </a:rPr>
              <a:t> ثم نقف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المكان  الذى نرغب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تكرار الشكل به ونبدأ بتحريك الفأرة فيظهر </a:t>
            </a:r>
            <a:r>
              <a:rPr lang="ar-SA" sz="2000" dirty="0" err="1">
                <a:latin typeface="Calibri" panose="020F0502020204030204" pitchFamily="34" charset="0"/>
                <a:ea typeface="Calibri" panose="020F0502020204030204" pitchFamily="34" charset="0"/>
              </a:rPr>
              <a:t>فى</a:t>
            </a:r>
            <a:r>
              <a:rPr lang="ar-SA" sz="2000" dirty="0">
                <a:latin typeface="Calibri" panose="020F0502020204030204" pitchFamily="34" charset="0"/>
                <a:ea typeface="Calibri" panose="020F0502020204030204" pitchFamily="34" charset="0"/>
              </a:rPr>
              <a:t> صورة تكرارات رأسية وأفقية متتالية باستمرار التحريك</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1354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2" name="Rectangle 1"/>
          <p:cNvSpPr/>
          <p:nvPr/>
        </p:nvSpPr>
        <p:spPr>
          <a:xfrm>
            <a:off x="6834059" y="1116276"/>
            <a:ext cx="4970014" cy="369332"/>
          </a:xfrm>
          <a:prstGeom prst="rect">
            <a:avLst/>
          </a:prstGeom>
        </p:spPr>
        <p:txBody>
          <a:bodyPr wrap="none">
            <a:spAutoFit/>
          </a:bodyPr>
          <a:lstStyle/>
          <a:p>
            <a:r>
              <a:rPr lang="en-US" dirty="0">
                <a:hlinkClick r:id="rId3"/>
              </a:rPr>
              <a:t>https://www.youtube.com/watch?v=25OYSDrjWCg</a:t>
            </a:r>
            <a:endParaRPr lang="en-US" dirty="0"/>
          </a:p>
        </p:txBody>
      </p:sp>
      <p:sp>
        <p:nvSpPr>
          <p:cNvPr id="3" name="Rectangle 2"/>
          <p:cNvSpPr/>
          <p:nvPr/>
        </p:nvSpPr>
        <p:spPr>
          <a:xfrm>
            <a:off x="6834059" y="1559968"/>
            <a:ext cx="5033044" cy="369332"/>
          </a:xfrm>
          <a:prstGeom prst="rect">
            <a:avLst/>
          </a:prstGeom>
        </p:spPr>
        <p:txBody>
          <a:bodyPr wrap="none">
            <a:spAutoFit/>
          </a:bodyPr>
          <a:lstStyle/>
          <a:p>
            <a:r>
              <a:rPr lang="en-US" dirty="0">
                <a:hlinkClick r:id="rId4"/>
              </a:rPr>
              <a:t>https://www.youtube.com/watch?v=N2c_KdBJW9A</a:t>
            </a:r>
            <a:endParaRPr lang="en-US" dirty="0"/>
          </a:p>
        </p:txBody>
      </p:sp>
      <p:sp>
        <p:nvSpPr>
          <p:cNvPr id="6" name="TextBox 5"/>
          <p:cNvSpPr txBox="1"/>
          <p:nvPr/>
        </p:nvSpPr>
        <p:spPr>
          <a:xfrm>
            <a:off x="5926974" y="672584"/>
            <a:ext cx="5877099" cy="369332"/>
          </a:xfrm>
          <a:prstGeom prst="rect">
            <a:avLst/>
          </a:prstGeom>
          <a:noFill/>
        </p:spPr>
        <p:txBody>
          <a:bodyPr wrap="square" rtlCol="0">
            <a:spAutoFit/>
          </a:bodyPr>
          <a:lstStyle/>
          <a:p>
            <a:r>
              <a:rPr lang="ar-EG" dirty="0" smtClean="0"/>
              <a:t>المشاهدة  التدريب على </a:t>
            </a:r>
            <a:r>
              <a:rPr lang="en-US" u="sng" dirty="0">
                <a:latin typeface="Arial" panose="020B0604020202020204" pitchFamily="34" charset="0"/>
                <a:ea typeface="Calibri" panose="020F0502020204030204" pitchFamily="34" charset="0"/>
                <a:cs typeface="Arial" panose="020B0604020202020204" pitchFamily="34" charset="0"/>
              </a:rPr>
              <a:t>Rubber Stamp</a:t>
            </a:r>
            <a:r>
              <a:rPr lang="ar-EG" dirty="0" smtClean="0"/>
              <a:t>  -</a:t>
            </a:r>
            <a:r>
              <a:rPr lang="en-US" u="sng" dirty="0">
                <a:latin typeface="Arial" panose="020B0604020202020204" pitchFamily="34" charset="0"/>
                <a:ea typeface="Calibri" panose="020F0502020204030204" pitchFamily="34" charset="0"/>
                <a:cs typeface="Arial" panose="020B0604020202020204" pitchFamily="34" charset="0"/>
              </a:rPr>
              <a:t> Pattern Stamp </a:t>
            </a:r>
            <a:endParaRPr lang="en-US" dirty="0"/>
          </a:p>
        </p:txBody>
      </p:sp>
      <p:sp>
        <p:nvSpPr>
          <p:cNvPr id="7" name="TextBox 6"/>
          <p:cNvSpPr txBox="1"/>
          <p:nvPr/>
        </p:nvSpPr>
        <p:spPr>
          <a:xfrm>
            <a:off x="6834059" y="2078020"/>
            <a:ext cx="4838007" cy="369332"/>
          </a:xfrm>
          <a:prstGeom prst="rect">
            <a:avLst/>
          </a:prstGeom>
          <a:noFill/>
        </p:spPr>
        <p:txBody>
          <a:bodyPr wrap="square" rtlCol="0">
            <a:spAutoFit/>
          </a:bodyPr>
          <a:lstStyle/>
          <a:p>
            <a:r>
              <a:rPr lang="ar-EG" dirty="0" smtClean="0"/>
              <a:t>قم بدمج الصور الثلاث في صورة واحدة بعد مشاهدة الروابط</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2652" y="3354977"/>
            <a:ext cx="3646863" cy="26049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5974" y="607341"/>
            <a:ext cx="5009180" cy="250459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354977"/>
            <a:ext cx="4795969" cy="2757682"/>
          </a:xfrm>
          <a:prstGeom prst="rect">
            <a:avLst/>
          </a:prstGeom>
        </p:spPr>
      </p:pic>
    </p:spTree>
    <p:extLst>
      <p:ext uri="{BB962C8B-B14F-4D97-AF65-F5344CB8AC3E}">
        <p14:creationId xmlns:p14="http://schemas.microsoft.com/office/powerpoint/2010/main" val="259972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5702" t="43504" r="63721" b="48703"/>
          <a:stretch/>
        </p:blipFill>
        <p:spPr>
          <a:xfrm>
            <a:off x="7978886" y="1418159"/>
            <a:ext cx="3023583" cy="1253102"/>
          </a:xfrm>
          <a:prstGeom prst="rect">
            <a:avLst/>
          </a:prstGeom>
        </p:spPr>
      </p:pic>
      <p:sp>
        <p:nvSpPr>
          <p:cNvPr id="8" name="Rectangle 7"/>
          <p:cNvSpPr/>
          <p:nvPr/>
        </p:nvSpPr>
        <p:spPr>
          <a:xfrm>
            <a:off x="177421" y="2981217"/>
            <a:ext cx="7702084" cy="3247043"/>
          </a:xfrm>
          <a:prstGeom prst="rect">
            <a:avLst/>
          </a:prstGeom>
        </p:spPr>
        <p:txBody>
          <a:bodyPr wrap="square">
            <a:spAutoFit/>
          </a:bodyPr>
          <a:lstStyle/>
          <a:p>
            <a:pPr>
              <a:lnSpc>
                <a:spcPts val="2500"/>
              </a:lnSpc>
              <a:spcAft>
                <a:spcPts val="600"/>
              </a:spcAft>
            </a:pPr>
            <a:r>
              <a:rPr lang="ar-SA" sz="2000" u="sng" dirty="0">
                <a:latin typeface="Times New Roman" panose="02020603050405020304" pitchFamily="18" charset="0"/>
                <a:ea typeface="Times New Roman" panose="02020603050405020304" pitchFamily="18" charset="0"/>
                <a:cs typeface="Arabic Transparent" panose="020B0604020202020204" pitchFamily="34" charset="0"/>
              </a:rPr>
              <a:t>الأداة </a:t>
            </a:r>
            <a:r>
              <a:rPr lang="en-US" sz="2000" u="sng" dirty="0">
                <a:latin typeface="Times New Roman" panose="02020603050405020304" pitchFamily="18" charset="0"/>
                <a:ea typeface="Times New Roman" panose="02020603050405020304" pitchFamily="18" charset="0"/>
                <a:cs typeface="Arabic Transparent" panose="020B0604020202020204" pitchFamily="34" charset="0"/>
              </a:rPr>
              <a:t>Eraser</a:t>
            </a:r>
            <a:r>
              <a:rPr lang="en-US" sz="2000" u="sng" dirty="0">
                <a:latin typeface="Arabic Transparent" panose="020B0604020202020204" pitchFamily="34" charset="0"/>
                <a:ea typeface="Times New Roman" panose="02020603050405020304" pitchFamily="18" charset="0"/>
              </a:rPr>
              <a:t> </a:t>
            </a:r>
            <a:r>
              <a:rPr lang="en-US" sz="2000" dirty="0">
                <a:latin typeface="Arabic Transparent" panose="020B0604020202020204" pitchFamily="34" charset="0"/>
                <a:ea typeface="Times New Roman" panose="02020603050405020304" pitchFamily="18" charset="0"/>
              </a:rPr>
              <a:t> </a:t>
            </a:r>
            <a:r>
              <a:rPr lang="ar-SA" sz="2000" dirty="0">
                <a:latin typeface="Arabic Transparent" panose="020B0604020202020204" pitchFamily="34" charset="0"/>
                <a:ea typeface="Times New Roman" panose="02020603050405020304" pitchFamily="18" charset="0"/>
              </a:rPr>
              <a:t>: وتستخدم هذه الأداة </a:t>
            </a:r>
            <a:r>
              <a:rPr lang="ar-SA" sz="2000" dirty="0" err="1">
                <a:latin typeface="Arabic Transparent" panose="020B0604020202020204" pitchFamily="34" charset="0"/>
                <a:ea typeface="Times New Roman" panose="02020603050405020304" pitchFamily="18" charset="0"/>
              </a:rPr>
              <a:t>فى</a:t>
            </a:r>
            <a:r>
              <a:rPr lang="ar-SA" sz="2000" dirty="0">
                <a:latin typeface="Arabic Transparent" panose="020B0604020202020204" pitchFamily="34" charset="0"/>
                <a:ea typeface="Times New Roman" panose="02020603050405020304" pitchFamily="18" charset="0"/>
              </a:rPr>
              <a:t> مسح أو إزالة </a:t>
            </a:r>
            <a:r>
              <a:rPr lang="ar-SA" sz="2000" dirty="0" err="1">
                <a:latin typeface="Arabic Transparent" panose="020B0604020202020204" pitchFamily="34" charset="0"/>
                <a:ea typeface="Times New Roman" panose="02020603050405020304" pitchFamily="18" charset="0"/>
              </a:rPr>
              <a:t>أى</a:t>
            </a:r>
            <a:r>
              <a:rPr lang="ar-SA" sz="2000" dirty="0">
                <a:latin typeface="Arabic Transparent" panose="020B0604020202020204" pitchFamily="34" charset="0"/>
                <a:ea typeface="Times New Roman" panose="02020603050405020304" pitchFamily="18" charset="0"/>
              </a:rPr>
              <a:t> جزء نريد إزالته من الرسم ويلاحظ أنها تمسح باستخدام لون </a:t>
            </a:r>
            <a:r>
              <a:rPr lang="en-US" sz="2000" dirty="0">
                <a:latin typeface="Times New Roman" panose="02020603050405020304" pitchFamily="18" charset="0"/>
                <a:ea typeface="Times New Roman" panose="02020603050405020304" pitchFamily="18" charset="0"/>
                <a:cs typeface="Arabic Transparent" panose="020B0604020202020204" pitchFamily="34" charset="0"/>
              </a:rPr>
              <a:t>Background</a:t>
            </a:r>
            <a:r>
              <a:rPr lang="ar-SA" sz="2000" dirty="0">
                <a:latin typeface="Times New Roman" panose="02020603050405020304" pitchFamily="18" charset="0"/>
                <a:ea typeface="Times New Roman" panose="02020603050405020304" pitchFamily="18" charset="0"/>
                <a:cs typeface="Arabic Transparent" panose="020B0604020202020204" pitchFamily="34" charset="0"/>
              </a:rPr>
              <a:t> .</a:t>
            </a:r>
            <a:endParaRPr lang="en-US" sz="2000" dirty="0">
              <a:latin typeface="Times New Roman" panose="02020603050405020304" pitchFamily="18" charset="0"/>
              <a:ea typeface="Times New Roman" panose="02020603050405020304" pitchFamily="18" charset="0"/>
            </a:endParaRPr>
          </a:p>
          <a:p>
            <a:pPr>
              <a:lnSpc>
                <a:spcPts val="2500"/>
              </a:lnSpc>
              <a:spcAft>
                <a:spcPts val="600"/>
              </a:spcAft>
            </a:pPr>
            <a:r>
              <a:rPr lang="ar-SA" sz="2000" u="sng" dirty="0">
                <a:latin typeface="Times New Roman" panose="02020603050405020304" pitchFamily="18" charset="0"/>
                <a:ea typeface="Times New Roman" panose="02020603050405020304" pitchFamily="18" charset="0"/>
                <a:cs typeface="Arabic Transparent" panose="020B0604020202020204" pitchFamily="34" charset="0"/>
              </a:rPr>
              <a:t>الأداة</a:t>
            </a:r>
            <a:r>
              <a:rPr lang="en-US" sz="2000" u="sng" dirty="0">
                <a:solidFill>
                  <a:srgbClr val="000000"/>
                </a:solidFill>
                <a:latin typeface="Times New Roman" panose="02020603050405020304" pitchFamily="18" charset="0"/>
                <a:ea typeface="Times New Roman" panose="02020603050405020304" pitchFamily="18" charset="0"/>
                <a:cs typeface="Arabic Transparent" panose="020B0604020202020204" pitchFamily="34" charset="0"/>
              </a:rPr>
              <a:t> The background eraser tool </a:t>
            </a:r>
            <a:r>
              <a:rPr lang="en-US" sz="2000" u="sng" dirty="0">
                <a:solidFill>
                  <a:srgbClr val="000000"/>
                </a:solidFill>
                <a:latin typeface="Arabic Transparent" panose="020B0604020202020204" pitchFamily="34" charset="0"/>
                <a:ea typeface="Times New Roman" panose="02020603050405020304" pitchFamily="18" charset="0"/>
              </a:rPr>
              <a:t> </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a:t>
            </a:r>
            <a:r>
              <a:rPr lang="ar-EG" sz="2000" dirty="0">
                <a:solidFill>
                  <a:srgbClr val="009999"/>
                </a:solidFill>
                <a:latin typeface="Times New Roman" panose="02020603050405020304" pitchFamily="18" charset="0"/>
                <a:ea typeface="Times New Roman" panose="02020603050405020304" pitchFamily="18" charset="0"/>
                <a:cs typeface="Arabic Transparent" panose="020B0604020202020204" pitchFamily="34" charset="0"/>
              </a:rPr>
              <a:t> </a:t>
            </a:r>
            <a:endParaRPr lang="en-US" sz="2000" dirty="0">
              <a:latin typeface="Times New Roman" panose="02020603050405020304" pitchFamily="18" charset="0"/>
              <a:ea typeface="Times New Roman" panose="02020603050405020304" pitchFamily="18" charset="0"/>
            </a:endParaRPr>
          </a:p>
          <a:p>
            <a:pPr>
              <a:lnSpc>
                <a:spcPts val="2500"/>
              </a:lnSpc>
              <a:spcAft>
                <a:spcPts val="600"/>
              </a:spcAft>
            </a:pPr>
            <a:r>
              <a:rPr lang="ar-SA" sz="2000" dirty="0">
                <a:solidFill>
                  <a:srgbClr val="000000"/>
                </a:solidFill>
                <a:latin typeface="Tahoma" panose="020B0604030504040204" pitchFamily="34" charset="0"/>
                <a:ea typeface="Times New Roman" panose="02020603050405020304" pitchFamily="18" charset="0"/>
                <a:cs typeface="Arabic Transparent" panose="020B0604020202020204" pitchFamily="34" charset="0"/>
              </a:rPr>
              <a:t>أداة الممحاة لمحو الصورة حتى</a:t>
            </a:r>
            <a:r>
              <a:rPr lang="ar-SA" sz="2000"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 </a:t>
            </a:r>
            <a:r>
              <a:rPr lang="ar-SA" sz="2000" dirty="0">
                <a:solidFill>
                  <a:srgbClr val="000000"/>
                </a:solidFill>
                <a:latin typeface="Tahoma" panose="020B0604030504040204" pitchFamily="34" charset="0"/>
                <a:ea typeface="Times New Roman" panose="02020603050405020304" pitchFamily="18" charset="0"/>
                <a:cs typeface="Arabic Transparent" panose="020B0604020202020204" pitchFamily="34" charset="0"/>
              </a:rPr>
              <a:t>الخلفية أي الصورة بكاملها</a:t>
            </a:r>
            <a:r>
              <a:rPr lang="en-US" sz="2000" dirty="0">
                <a:solidFill>
                  <a:srgbClr val="000000"/>
                </a:solidFill>
                <a:latin typeface="Times New Roman" panose="02020603050405020304" pitchFamily="18" charset="0"/>
                <a:ea typeface="Times New Roman" panose="02020603050405020304" pitchFamily="18" charset="0"/>
                <a:cs typeface="Arabic Transparent" panose="020B0604020202020204" pitchFamily="34" charset="0"/>
              </a:rPr>
              <a:t>.</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والأجزاء </a:t>
            </a:r>
            <a:r>
              <a:rPr lang="ar-EG" sz="2000" dirty="0" err="1">
                <a:latin typeface="Times New Roman" panose="02020603050405020304" pitchFamily="18" charset="0"/>
                <a:ea typeface="Times New Roman" panose="02020603050405020304" pitchFamily="18" charset="0"/>
                <a:cs typeface="Arabic Transparent" panose="020B0604020202020204" pitchFamily="34" charset="0"/>
              </a:rPr>
              <a:t>الممحاه</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 من الصورة تتحول لمناطق شفافة .</a:t>
            </a:r>
            <a:endParaRPr lang="en-US" sz="2000" dirty="0">
              <a:latin typeface="Times New Roman" panose="02020603050405020304" pitchFamily="18" charset="0"/>
              <a:ea typeface="Times New Roman" panose="02020603050405020304" pitchFamily="18" charset="0"/>
            </a:endParaRPr>
          </a:p>
          <a:p>
            <a:pPr>
              <a:lnSpc>
                <a:spcPts val="2500"/>
              </a:lnSpc>
              <a:spcAft>
                <a:spcPts val="600"/>
              </a:spcAft>
            </a:pPr>
            <a:r>
              <a:rPr lang="ar-SA" sz="2000" u="sng" dirty="0">
                <a:latin typeface="Times New Roman" panose="02020603050405020304" pitchFamily="18" charset="0"/>
                <a:ea typeface="Times New Roman" panose="02020603050405020304" pitchFamily="18" charset="0"/>
                <a:cs typeface="Arabic Transparent" panose="020B0604020202020204" pitchFamily="34" charset="0"/>
              </a:rPr>
              <a:t>الأداة</a:t>
            </a:r>
            <a:r>
              <a:rPr lang="ar-SA" sz="2000" u="sng" dirty="0">
                <a:solidFill>
                  <a:srgbClr val="009999"/>
                </a:solidFill>
                <a:latin typeface="Times New Roman" panose="02020603050405020304" pitchFamily="18" charset="0"/>
                <a:ea typeface="Times New Roman" panose="02020603050405020304" pitchFamily="18" charset="0"/>
                <a:cs typeface="Arabic Transparent" panose="020B0604020202020204" pitchFamily="34" charset="0"/>
              </a:rPr>
              <a:t> </a:t>
            </a:r>
            <a:r>
              <a:rPr lang="en-US" sz="2000" u="sng" dirty="0">
                <a:solidFill>
                  <a:srgbClr val="000000"/>
                </a:solidFill>
                <a:latin typeface="Times New Roman" panose="02020603050405020304" pitchFamily="18" charset="0"/>
                <a:ea typeface="Times New Roman" panose="02020603050405020304" pitchFamily="18" charset="0"/>
                <a:cs typeface="Arabic Transparent" panose="020B0604020202020204" pitchFamily="34" charset="0"/>
              </a:rPr>
              <a:t>The magic eraser tool</a:t>
            </a:r>
            <a:r>
              <a:rPr lang="en-US" sz="2000" u="sng" dirty="0">
                <a:solidFill>
                  <a:srgbClr val="009999"/>
                </a:solidFill>
                <a:latin typeface="Arabic Transparent" panose="020B0604020202020204" pitchFamily="34" charset="0"/>
                <a:ea typeface="Times New Roman" panose="02020603050405020304" pitchFamily="18" charset="0"/>
              </a:rPr>
              <a:t>  </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a:t>
            </a:r>
            <a:r>
              <a:rPr lang="ar-EG" sz="2000" dirty="0">
                <a:solidFill>
                  <a:srgbClr val="009999"/>
                </a:solidFill>
                <a:latin typeface="Times New Roman" panose="02020603050405020304" pitchFamily="18" charset="0"/>
                <a:ea typeface="Times New Roman" panose="02020603050405020304" pitchFamily="18" charset="0"/>
                <a:cs typeface="Arabic Transparent" panose="020B060402020202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spcAft>
                <a:spcPts val="600"/>
              </a:spcAft>
            </a:pPr>
            <a:r>
              <a:rPr lang="en-US" sz="2000" dirty="0">
                <a:solidFill>
                  <a:srgbClr val="808080"/>
                </a:solidFill>
                <a:latin typeface="Times New Roman" panose="02020603050405020304" pitchFamily="18" charset="0"/>
                <a:ea typeface="Times New Roman" panose="02020603050405020304" pitchFamily="18" charset="0"/>
                <a:cs typeface="Arabic Transparent" panose="020B0604020202020204" pitchFamily="34" charset="0"/>
              </a:rPr>
              <a:t> </a:t>
            </a:r>
            <a:r>
              <a:rPr lang="ar-SA" sz="2000" dirty="0">
                <a:solidFill>
                  <a:srgbClr val="000000"/>
                </a:solidFill>
                <a:latin typeface="Tahoma" panose="020B0604030504040204" pitchFamily="34" charset="0"/>
                <a:ea typeface="Times New Roman" panose="02020603050405020304" pitchFamily="18" charset="0"/>
                <a:cs typeface="Arabic Transparent" panose="020B0604020202020204" pitchFamily="34" charset="0"/>
              </a:rPr>
              <a:t>أداة</a:t>
            </a:r>
            <a:r>
              <a:rPr lang="ar-SA" sz="2000"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 </a:t>
            </a:r>
            <a:r>
              <a:rPr lang="ar-SA" sz="2000" dirty="0">
                <a:solidFill>
                  <a:srgbClr val="000000"/>
                </a:solidFill>
                <a:latin typeface="Tahoma" panose="020B0604030504040204" pitchFamily="34" charset="0"/>
                <a:ea typeface="Times New Roman" panose="02020603050405020304" pitchFamily="18" charset="0"/>
                <a:cs typeface="Arabic Transparent" panose="020B0604020202020204" pitchFamily="34" charset="0"/>
              </a:rPr>
              <a:t>الممحاة لانتقاء لون و محوه</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 ,وهى </a:t>
            </a:r>
            <a:r>
              <a:rPr lang="ar-EG" sz="2000" dirty="0" err="1">
                <a:latin typeface="Times New Roman" panose="02020603050405020304" pitchFamily="18" charset="0"/>
                <a:ea typeface="Times New Roman" panose="02020603050405020304" pitchFamily="18" charset="0"/>
                <a:cs typeface="Arabic Transparent" panose="020B0604020202020204" pitchFamily="34" charset="0"/>
              </a:rPr>
              <a:t>الممحاه</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 المغناطيسية تزيل المناطق ذات الألوان </a:t>
            </a:r>
            <a:r>
              <a:rPr lang="ar-EG" sz="2000" dirty="0" err="1">
                <a:latin typeface="Times New Roman" panose="02020603050405020304" pitchFamily="18" charset="0"/>
                <a:ea typeface="Times New Roman" panose="02020603050405020304" pitchFamily="18" charset="0"/>
                <a:cs typeface="Arabic Transparent" panose="020B0604020202020204" pitchFamily="34" charset="0"/>
              </a:rPr>
              <a:t>الواحده</a:t>
            </a:r>
            <a:r>
              <a:rPr lang="ar-EG" sz="2000" dirty="0">
                <a:latin typeface="Times New Roman" panose="02020603050405020304" pitchFamily="18" charset="0"/>
                <a:ea typeface="Times New Roman" panose="02020603050405020304" pitchFamily="18" charset="0"/>
                <a:cs typeface="Arabic Transparent" panose="020B0604020202020204" pitchFamily="34" charset="0"/>
              </a:rPr>
              <a:t> وتحولها إلى مناطق شفافة بنقرة واحدة .</a:t>
            </a:r>
            <a:endParaRPr lang="en-US" sz="2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3"/>
          <a:srcRect l="36134" t="9493" r="54386" b="8324"/>
          <a:stretch/>
        </p:blipFill>
        <p:spPr>
          <a:xfrm>
            <a:off x="10931857" y="831734"/>
            <a:ext cx="1180530" cy="5756723"/>
          </a:xfrm>
          <a:prstGeom prst="rect">
            <a:avLst/>
          </a:prstGeom>
        </p:spPr>
      </p:pic>
    </p:spTree>
    <p:extLst>
      <p:ext uri="{BB962C8B-B14F-4D97-AF65-F5344CB8AC3E}">
        <p14:creationId xmlns:p14="http://schemas.microsoft.com/office/powerpoint/2010/main" val="212927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4"/>
          <a:srcRect l="45303" t="42949" r="45220" b="50285"/>
          <a:stretch/>
        </p:blipFill>
        <p:spPr>
          <a:xfrm>
            <a:off x="3773666" y="590842"/>
            <a:ext cx="3126677" cy="1255594"/>
          </a:xfrm>
          <a:prstGeom prst="rect">
            <a:avLst/>
          </a:prstGeom>
        </p:spPr>
      </p:pic>
      <p:sp>
        <p:nvSpPr>
          <p:cNvPr id="3" name="Rectangle 2"/>
          <p:cNvSpPr/>
          <p:nvPr/>
        </p:nvSpPr>
        <p:spPr>
          <a:xfrm>
            <a:off x="3890443" y="2095272"/>
            <a:ext cx="7058580" cy="2322111"/>
          </a:xfrm>
          <a:prstGeom prst="rect">
            <a:avLst/>
          </a:prstGeom>
        </p:spPr>
        <p:txBody>
          <a:bodyPr wrap="square">
            <a:spAutoFit/>
          </a:bodyPr>
          <a:lstStyle/>
          <a:p>
            <a:pPr algn="just">
              <a:lnSpc>
                <a:spcPts val="2500"/>
              </a:lnSpc>
              <a:spcAft>
                <a:spcPts val="600"/>
              </a:spcAft>
            </a:pPr>
            <a:r>
              <a:rPr lang="ar-EG" sz="2000" u="sng" dirty="0">
                <a:latin typeface="Calibri" panose="020F0502020204030204" pitchFamily="34" charset="0"/>
                <a:ea typeface="Calibri" panose="020F0502020204030204" pitchFamily="34" charset="0"/>
                <a:cs typeface="Arabic Transparent" panose="020B0604020202020204" pitchFamily="34" charset="0"/>
              </a:rPr>
              <a:t>أداة </a:t>
            </a:r>
            <a:r>
              <a:rPr lang="en-US" sz="2000" u="sng" dirty="0">
                <a:latin typeface="Calibri" panose="020F0502020204030204" pitchFamily="34" charset="0"/>
                <a:ea typeface="Calibri" panose="020F0502020204030204" pitchFamily="34" charset="0"/>
                <a:cs typeface="Arabic Transparent" panose="020B0604020202020204" pitchFamily="34" charset="0"/>
              </a:rPr>
              <a:t>Paint bucket</a:t>
            </a:r>
            <a:r>
              <a:rPr lang="en-US" sz="2000" u="sng" dirty="0">
                <a:latin typeface="Arabic Transparent" panose="020B0604020202020204" pitchFamily="34" charset="0"/>
                <a:ea typeface="Calibri" panose="020F0502020204030204" pitchFamily="34" charset="0"/>
                <a:cs typeface="Arial" panose="020B0604020202020204" pitchFamily="34" charset="0"/>
              </a:rPr>
              <a:t>   </a:t>
            </a:r>
            <a:r>
              <a:rPr lang="en-US" sz="2000" u="sng" dirty="0">
                <a:latin typeface="Calibri" panose="020F0502020204030204" pitchFamily="34" charset="0"/>
                <a:ea typeface="Calibri" panose="020F0502020204030204" pitchFamily="34" charset="0"/>
                <a:cs typeface="Arabic Transparent" panose="020B0604020202020204" pitchFamily="34" charset="0"/>
              </a:rPr>
              <a:t>:</a:t>
            </a:r>
            <a:r>
              <a:rPr lang="en-US" sz="2000" u="sng" dirty="0">
                <a:latin typeface="Arabic Transparent" panose="020B0604020202020204" pitchFamily="34" charset="0"/>
                <a:ea typeface="Calibri" panose="020F0502020204030204" pitchFamily="34" charset="0"/>
                <a:cs typeface="Arial" panose="020B0604020202020204" pitchFamily="34" charset="0"/>
              </a:rPr>
              <a:t> </a:t>
            </a:r>
            <a:r>
              <a:rPr lang="ar-EG" sz="2000" u="sng" dirty="0">
                <a:latin typeface="Arabic Transparent" panose="020B0604020202020204" pitchFamily="34" charset="0"/>
                <a:ea typeface="Calibri" panose="020F0502020204030204" pitchFamily="34" charset="0"/>
              </a:rPr>
              <a:t>تقوم </a:t>
            </a:r>
            <a:r>
              <a:rPr lang="ar-EG" sz="2000" u="sng" dirty="0" err="1">
                <a:latin typeface="Arabic Transparent" panose="020B0604020202020204" pitchFamily="34" charset="0"/>
                <a:ea typeface="Calibri" panose="020F0502020204030204" pitchFamily="34" charset="0"/>
              </a:rPr>
              <a:t>بملىء</a:t>
            </a:r>
            <a:r>
              <a:rPr lang="ar-EG" sz="2000" u="sng" dirty="0">
                <a:latin typeface="Arabic Transparent" panose="020B0604020202020204" pitchFamily="34" charset="0"/>
                <a:ea typeface="Calibri" panose="020F0502020204030204" pitchFamily="34" charset="0"/>
              </a:rPr>
              <a:t> اللون داخل مساحة لون واحد من التصميم وهو اللون المشار عليه بالموس  واهم خياراتها</a:t>
            </a:r>
            <a:r>
              <a:rPr lang="ar-EG" sz="2000" dirty="0">
                <a:latin typeface="Calibri" panose="020F0502020204030204" pitchFamily="34" charset="0"/>
                <a:ea typeface="Calibri" panose="020F0502020204030204" pitchFamily="34" charset="0"/>
                <a:cs typeface="Arabic Transparent" panose="020B0604020202020204" pitchFamily="34" charset="0"/>
              </a:rPr>
              <a:t> اعلى واجهة البرنامج (</a:t>
            </a:r>
            <a:r>
              <a:rPr lang="en-US" sz="2000" dirty="0">
                <a:latin typeface="Calibri" panose="020F0502020204030204" pitchFamily="34" charset="0"/>
                <a:ea typeface="Calibri" panose="020F0502020204030204" pitchFamily="34" charset="0"/>
                <a:cs typeface="Arabic Transparent" panose="020B0604020202020204" pitchFamily="34" charset="0"/>
              </a:rPr>
              <a:t> (Pattern, Foreground </a:t>
            </a:r>
            <a:r>
              <a:rPr lang="ar-EG" sz="2000" dirty="0">
                <a:latin typeface="Calibri" panose="020F0502020204030204" pitchFamily="34" charset="0"/>
                <a:ea typeface="Calibri" panose="020F0502020204030204" pitchFamily="34" charset="0"/>
                <a:cs typeface="Arabic Transparent" panose="020B0604020202020204" pitchFamily="34" charset="0"/>
              </a:rPr>
              <a:t>الذى يحدد </a:t>
            </a:r>
            <a:r>
              <a:rPr lang="ar-EG" sz="2000" dirty="0" err="1">
                <a:latin typeface="Calibri" panose="020F0502020204030204" pitchFamily="34" charset="0"/>
                <a:ea typeface="Calibri" panose="020F0502020204030204" pitchFamily="34" charset="0"/>
                <a:cs typeface="Arabic Transparent" panose="020B0604020202020204" pitchFamily="34" charset="0"/>
              </a:rPr>
              <a:t>الملئ</a:t>
            </a:r>
            <a:r>
              <a:rPr lang="ar-EG" sz="2000" dirty="0">
                <a:latin typeface="Calibri" panose="020F0502020204030204" pitchFamily="34" charset="0"/>
                <a:ea typeface="Calibri" panose="020F0502020204030204" pitchFamily="34" charset="0"/>
                <a:cs typeface="Arabic Transparent" panose="020B0604020202020204" pitchFamily="34" charset="0"/>
              </a:rPr>
              <a:t> باللون </a:t>
            </a:r>
            <a:r>
              <a:rPr lang="ar-SA" sz="2000" dirty="0">
                <a:latin typeface="Calibri" panose="020F0502020204030204" pitchFamily="34" charset="0"/>
                <a:ea typeface="Calibri" panose="020F0502020204030204" pitchFamily="34" charset="0"/>
                <a:cs typeface="Arabic Transparent" panose="020B0604020202020204" pitchFamily="34" charset="0"/>
              </a:rPr>
              <a:t>الموجود </a:t>
            </a:r>
            <a:r>
              <a:rPr lang="ar-SA" sz="2000" dirty="0" err="1">
                <a:latin typeface="Calibri" panose="020F0502020204030204" pitchFamily="34" charset="0"/>
                <a:ea typeface="Calibri" panose="020F0502020204030204" pitchFamily="34" charset="0"/>
                <a:cs typeface="Arabic Transparent" panose="020B0604020202020204" pitchFamily="34" charset="0"/>
              </a:rPr>
              <a:t>فى</a:t>
            </a:r>
            <a:r>
              <a:rPr lang="ar-SA" sz="2000" dirty="0">
                <a:latin typeface="Calibri" panose="020F0502020204030204" pitchFamily="34" charset="0"/>
                <a:ea typeface="Calibri" panose="020F0502020204030204" pitchFamily="34" charset="0"/>
                <a:cs typeface="Arabic Transparent" panose="020B0604020202020204" pitchFamily="34" charset="0"/>
              </a:rPr>
              <a:t> مربع </a:t>
            </a:r>
            <a:r>
              <a:rPr lang="en-US" sz="2000" dirty="0">
                <a:latin typeface="Calibri" panose="020F0502020204030204" pitchFamily="34" charset="0"/>
                <a:ea typeface="Calibri" panose="020F0502020204030204" pitchFamily="34" charset="0"/>
                <a:cs typeface="Arabic Transparent" panose="020B0604020202020204" pitchFamily="34" charset="0"/>
              </a:rPr>
              <a:t>Foreground </a:t>
            </a:r>
            <a:r>
              <a:rPr lang="ar-SA" sz="2000" dirty="0">
                <a:latin typeface="Calibri" panose="020F0502020204030204" pitchFamily="34" charset="0"/>
                <a:ea typeface="Calibri" panose="020F0502020204030204" pitchFamily="34" charset="0"/>
                <a:cs typeface="Arabic Transparent" panose="020B0604020202020204" pitchFamily="34" charset="0"/>
              </a:rPr>
              <a:t> او بنمط نختاره من الانماط المتاحة كذلك الامر</a:t>
            </a:r>
            <a:r>
              <a:rPr lang="en-US" sz="2000" dirty="0">
                <a:latin typeface="Calibri" panose="020F0502020204030204" pitchFamily="34" charset="0"/>
                <a:ea typeface="Calibri" panose="020F0502020204030204" pitchFamily="34" charset="0"/>
                <a:cs typeface="Arabic Transparent" panose="020B0604020202020204" pitchFamily="34" charset="0"/>
              </a:rPr>
              <a:t>Contiguous</a:t>
            </a:r>
            <a:r>
              <a:rPr lang="en-US" sz="2000" dirty="0">
                <a:latin typeface="Arabic Transparent" panose="020B060402020202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abic Transparent" panose="020B0604020202020204" pitchFamily="34" charset="0"/>
              </a:rPr>
              <a:t> </a:t>
            </a:r>
            <a:r>
              <a:rPr lang="ar-EG" sz="2000" dirty="0">
                <a:latin typeface="Calibri" panose="020F0502020204030204" pitchFamily="34" charset="0"/>
                <a:ea typeface="Calibri" panose="020F0502020204030204" pitchFamily="34" charset="0"/>
                <a:cs typeface="Arabic Transparent" panose="020B0604020202020204" pitchFamily="34" charset="0"/>
              </a:rPr>
              <a:t>الذى يحدد </a:t>
            </a:r>
            <a:r>
              <a:rPr lang="ar-SA" sz="2000" dirty="0" err="1">
                <a:latin typeface="Calibri" panose="020F0502020204030204" pitchFamily="34" charset="0"/>
                <a:ea typeface="Calibri" panose="020F0502020204030204" pitchFamily="34" charset="0"/>
                <a:cs typeface="Arabic Transparent" panose="020B0604020202020204" pitchFamily="34" charset="0"/>
              </a:rPr>
              <a:t>ملىء</a:t>
            </a:r>
            <a:r>
              <a:rPr lang="ar-SA" sz="2000" dirty="0">
                <a:latin typeface="Calibri" panose="020F0502020204030204" pitchFamily="34" charset="0"/>
                <a:ea typeface="Calibri" panose="020F0502020204030204" pitchFamily="34" charset="0"/>
                <a:cs typeface="Arabic Transparent" panose="020B0604020202020204" pitchFamily="34" charset="0"/>
              </a:rPr>
              <a:t> اللون داخل مساحة لون واحد من التصميم المشار عليه بالموس </a:t>
            </a:r>
            <a:r>
              <a:rPr lang="ar-SA" sz="2000" dirty="0" err="1">
                <a:latin typeface="Calibri" panose="020F0502020204030204" pitchFamily="34" charset="0"/>
                <a:ea typeface="Calibri" panose="020F0502020204030204" pitchFamily="34" charset="0"/>
                <a:cs typeface="Arabic Transparent" panose="020B0604020202020204" pitchFamily="34" charset="0"/>
              </a:rPr>
              <a:t>فى</a:t>
            </a:r>
            <a:r>
              <a:rPr lang="ar-SA" sz="2000" dirty="0">
                <a:latin typeface="Calibri" panose="020F0502020204030204" pitchFamily="34" charset="0"/>
                <a:ea typeface="Calibri" panose="020F0502020204030204" pitchFamily="34" charset="0"/>
                <a:cs typeface="Arabic Transparent" panose="020B0604020202020204" pitchFamily="34" charset="0"/>
              </a:rPr>
              <a:t> المكان المشار عليه فقط </a:t>
            </a:r>
            <a:r>
              <a:rPr lang="ar-SA" sz="2000" dirty="0" err="1">
                <a:latin typeface="Calibri" panose="020F0502020204030204" pitchFamily="34" charset="0"/>
                <a:ea typeface="Calibri" panose="020F0502020204030204" pitchFamily="34" charset="0"/>
                <a:cs typeface="Arabic Transparent" panose="020B0604020202020204" pitchFamily="34" charset="0"/>
              </a:rPr>
              <a:t>فى</a:t>
            </a:r>
            <a:r>
              <a:rPr lang="ar-SA" sz="2000" dirty="0">
                <a:latin typeface="Calibri" panose="020F0502020204030204" pitchFamily="34" charset="0"/>
                <a:ea typeface="Calibri" panose="020F0502020204030204" pitchFamily="34" charset="0"/>
                <a:cs typeface="Arabic Transparent" panose="020B0604020202020204" pitchFamily="34" charset="0"/>
              </a:rPr>
              <a:t> حالة وجود علامة √على </a:t>
            </a:r>
            <a:r>
              <a:rPr lang="ar-SA" sz="2000" dirty="0" err="1">
                <a:latin typeface="Calibri" panose="020F0502020204030204" pitchFamily="34" charset="0"/>
                <a:ea typeface="Calibri" panose="020F0502020204030204" pitchFamily="34" charset="0"/>
                <a:cs typeface="Arabic Transparent" panose="020B0604020202020204" pitchFamily="34" charset="0"/>
              </a:rPr>
              <a:t>الامراما</a:t>
            </a:r>
            <a:r>
              <a:rPr lang="ar-SA" sz="2000" dirty="0">
                <a:latin typeface="Calibri" panose="020F0502020204030204" pitchFamily="34" charset="0"/>
                <a:ea typeface="Calibri" panose="020F0502020204030204" pitchFamily="34" charset="0"/>
                <a:cs typeface="Arabic Transparent" panose="020B0604020202020204" pitchFamily="34" charset="0"/>
              </a:rPr>
              <a:t> اذا لم نضع علامة √على الامر فيتم تلوين  الاماكن الاخرى </a:t>
            </a:r>
            <a:r>
              <a:rPr lang="ar-SA" sz="2000" dirty="0" err="1">
                <a:latin typeface="Calibri" panose="020F0502020204030204" pitchFamily="34" charset="0"/>
                <a:ea typeface="Calibri" panose="020F0502020204030204" pitchFamily="34" charset="0"/>
                <a:cs typeface="Arabic Transparent" panose="020B0604020202020204" pitchFamily="34" charset="0"/>
              </a:rPr>
              <a:t>التى</a:t>
            </a:r>
            <a:r>
              <a:rPr lang="ar-SA" sz="2000" dirty="0">
                <a:latin typeface="Calibri" panose="020F0502020204030204" pitchFamily="34" charset="0"/>
                <a:ea typeface="Calibri" panose="020F0502020204030204" pitchFamily="34" charset="0"/>
                <a:cs typeface="Arabic Transparent" panose="020B0604020202020204" pitchFamily="34" charset="0"/>
              </a:rPr>
              <a:t> تحمل نفس اللون المشار اليه من التصميم.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2153700"/>
              </p:ext>
            </p:extLst>
          </p:nvPr>
        </p:nvGraphicFramePr>
        <p:xfrm>
          <a:off x="7419733" y="362346"/>
          <a:ext cx="3009900" cy="1619250"/>
        </p:xfrm>
        <a:graphic>
          <a:graphicData uri="http://schemas.openxmlformats.org/presentationml/2006/ole">
            <mc:AlternateContent xmlns:mc="http://schemas.openxmlformats.org/markup-compatibility/2006">
              <mc:Choice xmlns:v="urn:schemas-microsoft-com:vml" Requires="v">
                <p:oleObj spid="_x0000_s7221" r:id="rId5" imgW="4317073" imgH="2332317" progId="Photoshop.Image.6">
                  <p:embed/>
                </p:oleObj>
              </mc:Choice>
              <mc:Fallback>
                <p:oleObj r:id="rId5" imgW="4317073" imgH="2332317" progId="Photoshop.Image.6">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9733" y="362346"/>
                        <a:ext cx="3009900"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3890443" y="4811933"/>
            <a:ext cx="728945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EG" altLang="en-US" sz="2000" b="0" i="0" u="sng"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الأداة الفرعية  </a:t>
            </a:r>
            <a:r>
              <a:rPr kumimoji="0" lang="en-US" altLang="en-US" sz="20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abic Transparent" panose="020B0604020202020204" pitchFamily="34" charset="0"/>
              </a:rPr>
              <a:t>Gradient</a:t>
            </a:r>
            <a:r>
              <a:rPr kumimoji="0" lang="en-US" altLang="en-US" sz="2000" b="0" i="0" u="sng"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r>
              <a:rPr kumimoji="0" lang="en-US"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r>
              <a:rPr kumimoji="0" lang="ar-SA"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تقوم بعمل تدرج لونى والأدوات الفرعية لهذه الأداة  تقوم بنفس العمل ولكن بأشكال مختلفة ويمكن التحكم </a:t>
            </a:r>
            <a:r>
              <a:rPr kumimoji="0" lang="ar-SA" altLang="en-US" sz="2000" b="0"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فى</a:t>
            </a:r>
            <a:r>
              <a:rPr kumimoji="0" lang="ar-SA"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اتجاه التدرج ومداه وال</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abic Transparent" panose="020B0604020202020204" pitchFamily="34" charset="0"/>
              </a:rPr>
              <a:t>Mode </a:t>
            </a:r>
            <a:r>
              <a:rPr kumimoji="0" lang="ar-EG"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وال</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abic Transparent" panose="020B0604020202020204" pitchFamily="34" charset="0"/>
              </a:rPr>
              <a:t> Opacity</a:t>
            </a:r>
            <a:r>
              <a:rPr kumimoji="0" lang="ar-SA"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و يجب تحديد المكان المراد عمل تدريج لونى به أولاً </a:t>
            </a:r>
            <a:endParaRPr kumimoji="0" lang="en-US" altLang="en-US" sz="2000" b="0" i="0" u="none" strike="noStrike" cap="none" normalizeH="0" baseline="0" dirty="0" smtClean="0">
              <a:ln>
                <a:noFill/>
              </a:ln>
              <a:solidFill>
                <a:schemeClr val="tx1"/>
              </a:solidFill>
              <a:effectLst/>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وفى هذا الشكل </a:t>
            </a:r>
            <a:r>
              <a:rPr kumimoji="0" lang="ar-EG"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يمثل </a:t>
            </a:r>
            <a:r>
              <a:rPr kumimoji="0" lang="ar-SA"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نماذج للتعبئة الخاصة </a:t>
            </a:r>
            <a:r>
              <a:rPr kumimoji="0" lang="ar-SA" altLang="en-US" sz="2000" b="0" i="0" u="none" strike="noStrike" cap="none" normalizeH="0" baseline="0" dirty="0" err="1"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للأداه</a:t>
            </a:r>
            <a:r>
              <a:rPr kumimoji="0" lang="ar-SA"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endParaRPr kumimoji="0" lang="en-US" altLang="en-US" sz="2000" b="0" i="0" u="none" strike="noStrike" cap="none" normalizeH="0" baseline="0" dirty="0" smtClean="0">
              <a:ln>
                <a:noFill/>
              </a:ln>
              <a:solidFill>
                <a:schemeClr val="tx1"/>
              </a:solidFill>
              <a:effectLst/>
              <a:ea typeface="Calibri" panose="020F0502020204030204" pitchFamily="34" charset="0"/>
              <a:cs typeface="Arabic Transparent"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abic Transparent" panose="020B0604020202020204" pitchFamily="34" charset="0"/>
              </a:rPr>
              <a:t>    </a:t>
            </a:r>
            <a:r>
              <a:rPr kumimoji="0" lang="en-US" altLang="en-US" sz="2000" b="0" i="0" u="none" strike="noStrike" cap="none" normalizeH="0" baseline="0" dirty="0" smtClean="0">
                <a:ln>
                  <a:noFill/>
                </a:ln>
                <a:solidFill>
                  <a:schemeClr val="tx1"/>
                </a:solidFill>
                <a:effectLst/>
                <a:latin typeface="Arabic Transparent" panose="020B0604020202020204" pitchFamily="34" charset="0"/>
                <a:ea typeface="Calibri" panose="020F0502020204030204" pitchFamily="34" charset="0"/>
                <a:cs typeface="Arial" panose="020B0604020202020204" pitchFamily="34" charset="0"/>
              </a:rPr>
              <a:t>         </a:t>
            </a: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rotWithShape="1">
          <a:blip r:embed="rId4"/>
          <a:srcRect l="36485" t="9759" r="55008" b="9312"/>
          <a:stretch/>
        </p:blipFill>
        <p:spPr>
          <a:xfrm>
            <a:off x="2255637" y="208020"/>
            <a:ext cx="1250099" cy="6689126"/>
          </a:xfrm>
          <a:prstGeom prst="rect">
            <a:avLst/>
          </a:prstGeom>
        </p:spPr>
      </p:pic>
    </p:spTree>
    <p:extLst>
      <p:ext uri="{BB962C8B-B14F-4D97-AF65-F5344CB8AC3E}">
        <p14:creationId xmlns:p14="http://schemas.microsoft.com/office/powerpoint/2010/main" val="3656186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34299" t="8090" r="45175" b="8011"/>
          <a:stretch/>
        </p:blipFill>
        <p:spPr>
          <a:xfrm>
            <a:off x="3224462" y="-882316"/>
            <a:ext cx="3753853" cy="8630653"/>
          </a:xfrm>
          <a:prstGeom prst="rect">
            <a:avLst/>
          </a:prstGeom>
        </p:spPr>
      </p:pic>
      <p:sp>
        <p:nvSpPr>
          <p:cNvPr id="3" name="Rectangle 2"/>
          <p:cNvSpPr/>
          <p:nvPr/>
        </p:nvSpPr>
        <p:spPr>
          <a:xfrm>
            <a:off x="5576514" y="937225"/>
            <a:ext cx="6096000" cy="2359620"/>
          </a:xfrm>
          <a:prstGeom prst="rect">
            <a:avLst/>
          </a:prstGeom>
        </p:spPr>
        <p:txBody>
          <a:bodyPr>
            <a:spAutoFit/>
          </a:bodyPr>
          <a:lstStyle/>
          <a:p>
            <a:pPr algn="just">
              <a:lnSpc>
                <a:spcPts val="2500"/>
              </a:lnSpc>
              <a:spcAft>
                <a:spcPts val="600"/>
              </a:spcAft>
              <a:tabLst>
                <a:tab pos="3763645" algn="l"/>
              </a:tabLst>
            </a:pPr>
            <a:r>
              <a:rPr lang="ar-EG" u="sng" dirty="0">
                <a:latin typeface="Calibri" panose="020F0502020204030204" pitchFamily="34" charset="0"/>
                <a:ea typeface="Calibri" panose="020F0502020204030204" pitchFamily="34" charset="0"/>
                <a:cs typeface="Arabic Transparent" panose="020B0604020202020204" pitchFamily="34" charset="0"/>
              </a:rPr>
              <a:t>أداة </a:t>
            </a:r>
            <a:r>
              <a:rPr lang="en-US" u="sng" dirty="0">
                <a:latin typeface="Calibri" panose="020F0502020204030204" pitchFamily="34" charset="0"/>
                <a:ea typeface="Calibri" panose="020F0502020204030204" pitchFamily="34" charset="0"/>
                <a:cs typeface="Arabic Transparent" panose="020B0604020202020204" pitchFamily="34" charset="0"/>
              </a:rPr>
              <a:t>Dodge</a:t>
            </a:r>
            <a:r>
              <a:rPr lang="en-US" u="sng" dirty="0">
                <a:latin typeface="Arabic Transparent" panose="020B0604020202020204" pitchFamily="34" charset="0"/>
                <a:ea typeface="Calibri" panose="020F0502020204030204" pitchFamily="34" charset="0"/>
                <a:cs typeface="Arial" panose="020B0604020202020204" pitchFamily="34" charset="0"/>
              </a:rPr>
              <a:t> </a:t>
            </a:r>
            <a:r>
              <a:rPr lang="en-US" dirty="0">
                <a:latin typeface="Arabic Transparent" panose="020B0604020202020204" pitchFamily="34" charset="0"/>
                <a:ea typeface="Calibri" panose="020F0502020204030204" pitchFamily="34" charset="0"/>
                <a:cs typeface="Arial" panose="020B0604020202020204" pitchFamily="34" charset="0"/>
              </a:rPr>
              <a:t> </a:t>
            </a:r>
            <a:r>
              <a:rPr lang="ar-SA" dirty="0">
                <a:latin typeface="Arabic Transparent" panose="020B0604020202020204" pitchFamily="34" charset="0"/>
                <a:ea typeface="Calibri" panose="020F0502020204030204" pitchFamily="34" charset="0"/>
              </a:rPr>
              <a:t>: وتستخدم هذه الأداة لزيادة الإضاءة </a:t>
            </a:r>
            <a:r>
              <a:rPr lang="ar-SA" dirty="0" err="1">
                <a:latin typeface="Arabic Transparent" panose="020B0604020202020204" pitchFamily="34" charset="0"/>
                <a:ea typeface="Calibri" panose="020F0502020204030204" pitchFamily="34" charset="0"/>
              </a:rPr>
              <a:t>فى</a:t>
            </a:r>
            <a:r>
              <a:rPr lang="ar-SA" dirty="0">
                <a:latin typeface="Arabic Transparent" panose="020B0604020202020204" pitchFamily="34" charset="0"/>
                <a:ea typeface="Calibri" panose="020F0502020204030204" pitchFamily="34" charset="0"/>
              </a:rPr>
              <a:t> الأماكن </a:t>
            </a:r>
            <a:r>
              <a:rPr lang="ar-SA" dirty="0" err="1">
                <a:latin typeface="Arabic Transparent" panose="020B0604020202020204" pitchFamily="34" charset="0"/>
                <a:ea typeface="Calibri" panose="020F0502020204030204" pitchFamily="34" charset="0"/>
              </a:rPr>
              <a:t>التى</a:t>
            </a:r>
            <a:r>
              <a:rPr lang="ar-SA" dirty="0">
                <a:latin typeface="Arabic Transparent" panose="020B0604020202020204" pitchFamily="34" charset="0"/>
                <a:ea typeface="Calibri" panose="020F0502020204030204" pitchFamily="34" charset="0"/>
              </a:rPr>
              <a:t> نقوم بالضغط عليها بواسطة الفأرة</a:t>
            </a:r>
            <a:r>
              <a:rPr lang="ar-SA" sz="1400" b="1"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ts val="2500"/>
              </a:lnSpc>
              <a:spcAft>
                <a:spcPts val="600"/>
              </a:spcAft>
              <a:tabLst>
                <a:tab pos="3763645" algn="l"/>
              </a:tabLst>
            </a:pPr>
            <a:r>
              <a:rPr lang="ar-EG" u="sng" dirty="0">
                <a:latin typeface="Calibri" panose="020F0502020204030204" pitchFamily="34" charset="0"/>
                <a:ea typeface="Calibri" panose="020F0502020204030204" pitchFamily="34" charset="0"/>
                <a:cs typeface="Arabic Transparent" panose="020B0604020202020204" pitchFamily="34" charset="0"/>
              </a:rPr>
              <a:t> أما الأداة الفرعية </a:t>
            </a:r>
            <a:r>
              <a:rPr lang="en-US" u="sng" dirty="0">
                <a:latin typeface="Calibri" panose="020F0502020204030204" pitchFamily="34" charset="0"/>
                <a:ea typeface="Calibri" panose="020F0502020204030204" pitchFamily="34" charset="0"/>
                <a:cs typeface="Arabic Transparent" panose="020B0604020202020204" pitchFamily="34" charset="0"/>
              </a:rPr>
              <a:t>Burn</a:t>
            </a:r>
            <a:r>
              <a:rPr lang="en-US" u="sng" dirty="0">
                <a:latin typeface="Arabic Transparent" panose="020B060402020202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Arabic Transparent" panose="020B0604020202020204" pitchFamily="34" charset="0"/>
              </a:rPr>
              <a:t> : </a:t>
            </a:r>
            <a:r>
              <a:rPr lang="ar-SA" dirty="0" err="1">
                <a:latin typeface="Calibri" panose="020F0502020204030204" pitchFamily="34" charset="0"/>
                <a:ea typeface="Calibri" panose="020F0502020204030204" pitchFamily="34" charset="0"/>
                <a:cs typeface="Arabic Transparent" panose="020B0604020202020204" pitchFamily="34" charset="0"/>
              </a:rPr>
              <a:t>فهى</a:t>
            </a:r>
            <a:r>
              <a:rPr lang="ar-SA" dirty="0">
                <a:latin typeface="Calibri" panose="020F0502020204030204" pitchFamily="34" charset="0"/>
                <a:ea typeface="Calibri" panose="020F0502020204030204" pitchFamily="34" charset="0"/>
                <a:cs typeface="Arabic Transparent" panose="020B0604020202020204" pitchFamily="34" charset="0"/>
              </a:rPr>
              <a:t> تقوم بعكس ما تقوم به الأداة السابقة تماما </a:t>
            </a:r>
            <a:r>
              <a:rPr lang="ar-SA" dirty="0" err="1">
                <a:latin typeface="Calibri" panose="020F0502020204030204" pitchFamily="34" charset="0"/>
                <a:ea typeface="Calibri" panose="020F0502020204030204" pitchFamily="34" charset="0"/>
                <a:cs typeface="Arabic Transparent" panose="020B0604020202020204" pitchFamily="34" charset="0"/>
              </a:rPr>
              <a:t>أى</a:t>
            </a:r>
            <a:r>
              <a:rPr lang="ar-SA" dirty="0">
                <a:latin typeface="Calibri" panose="020F0502020204030204" pitchFamily="34" charset="0"/>
                <a:ea typeface="Calibri" panose="020F0502020204030204" pitchFamily="34" charset="0"/>
                <a:cs typeface="Arabic Transparent" panose="020B0604020202020204" pitchFamily="34" charset="0"/>
              </a:rPr>
              <a:t> أنها تقوم بتقليل درجة الإضاءة </a:t>
            </a:r>
            <a:r>
              <a:rPr lang="ar-SA" dirty="0" err="1">
                <a:latin typeface="Calibri" panose="020F0502020204030204" pitchFamily="34" charset="0"/>
                <a:ea typeface="Calibri" panose="020F0502020204030204" pitchFamily="34" charset="0"/>
                <a:cs typeface="Arabic Transparent" panose="020B0604020202020204" pitchFamily="34" charset="0"/>
              </a:rPr>
              <a:t>فى</a:t>
            </a:r>
            <a:r>
              <a:rPr lang="ar-SA" dirty="0">
                <a:latin typeface="Calibri" panose="020F0502020204030204" pitchFamily="34" charset="0"/>
                <a:ea typeface="Calibri" panose="020F0502020204030204" pitchFamily="34" charset="0"/>
                <a:cs typeface="Arabic Transparent" panose="020B0604020202020204" pitchFamily="34" charset="0"/>
              </a:rPr>
              <a:t> الأماكن </a:t>
            </a:r>
            <a:r>
              <a:rPr lang="ar-SA" dirty="0" err="1">
                <a:latin typeface="Calibri" panose="020F0502020204030204" pitchFamily="34" charset="0"/>
                <a:ea typeface="Calibri" panose="020F0502020204030204" pitchFamily="34" charset="0"/>
                <a:cs typeface="Arabic Transparent" panose="020B0604020202020204" pitchFamily="34" charset="0"/>
              </a:rPr>
              <a:t>التى</a:t>
            </a:r>
            <a:r>
              <a:rPr lang="ar-SA" dirty="0">
                <a:latin typeface="Calibri" panose="020F0502020204030204" pitchFamily="34" charset="0"/>
                <a:ea typeface="Calibri" panose="020F0502020204030204" pitchFamily="34" charset="0"/>
                <a:cs typeface="Arabic Transparent" panose="020B0604020202020204" pitchFamily="34" charset="0"/>
              </a:rPr>
              <a:t> نضغط عليها بالفأرة .</a:t>
            </a:r>
            <a:endParaRPr lang="en-US" sz="1400" dirty="0">
              <a:latin typeface="Calibri" panose="020F0502020204030204" pitchFamily="34" charset="0"/>
              <a:ea typeface="Calibri" panose="020F0502020204030204" pitchFamily="34" charset="0"/>
              <a:cs typeface="Arial" panose="020B0604020202020204" pitchFamily="34" charset="0"/>
            </a:endParaRPr>
          </a:p>
          <a:p>
            <a:r>
              <a:rPr lang="ar-EG" u="sng" dirty="0">
                <a:latin typeface="Calibri" panose="020F0502020204030204" pitchFamily="34" charset="0"/>
                <a:ea typeface="Calibri" panose="020F0502020204030204" pitchFamily="34" charset="0"/>
                <a:cs typeface="Arabic Transparent" panose="020B0604020202020204" pitchFamily="34" charset="0"/>
              </a:rPr>
              <a:t>والأداة الفرعية الأخيرة </a:t>
            </a:r>
            <a:r>
              <a:rPr lang="ar-EG" u="sng" dirty="0" err="1">
                <a:latin typeface="Calibri" panose="020F0502020204030204" pitchFamily="34" charset="0"/>
                <a:ea typeface="Calibri" panose="020F0502020204030204" pitchFamily="34" charset="0"/>
                <a:cs typeface="Arabic Transparent" panose="020B0604020202020204" pitchFamily="34" charset="0"/>
              </a:rPr>
              <a:t>هى</a:t>
            </a:r>
            <a:r>
              <a:rPr lang="ar-EG" u="sng" dirty="0">
                <a:latin typeface="Calibri" panose="020F0502020204030204" pitchFamily="34" charset="0"/>
                <a:ea typeface="Calibri" panose="020F0502020204030204" pitchFamily="34" charset="0"/>
                <a:cs typeface="Arabic Transparent" panose="020B0604020202020204" pitchFamily="34" charset="0"/>
              </a:rPr>
              <a:t> </a:t>
            </a:r>
            <a:r>
              <a:rPr lang="en-US" u="sng" dirty="0">
                <a:latin typeface="Calibri" panose="020F0502020204030204" pitchFamily="34" charset="0"/>
                <a:ea typeface="Calibri" panose="020F0502020204030204" pitchFamily="34" charset="0"/>
                <a:cs typeface="Arabic Transparent" panose="020B0604020202020204" pitchFamily="34" charset="0"/>
              </a:rPr>
              <a:t>Sponge</a:t>
            </a:r>
            <a:r>
              <a:rPr lang="en-US" u="sng" dirty="0">
                <a:latin typeface="Arabic Transparent" panose="020B0604020202020204" pitchFamily="34" charset="0"/>
                <a:ea typeface="Calibri" panose="020F0502020204030204" pitchFamily="34" charset="0"/>
              </a:rPr>
              <a:t> </a:t>
            </a:r>
            <a:r>
              <a:rPr lang="en-US" dirty="0">
                <a:latin typeface="Arabic Transparent" panose="020B0604020202020204" pitchFamily="34" charset="0"/>
                <a:ea typeface="Calibri" panose="020F0502020204030204" pitchFamily="34" charset="0"/>
              </a:rPr>
              <a:t> </a:t>
            </a:r>
            <a:r>
              <a:rPr lang="ar-SA" dirty="0">
                <a:latin typeface="Arabic Transparent" panose="020B0604020202020204" pitchFamily="34" charset="0"/>
                <a:ea typeface="Calibri" panose="020F0502020204030204" pitchFamily="34" charset="0"/>
              </a:rPr>
              <a:t>: تغير درجة تشبع اللون </a:t>
            </a:r>
            <a:r>
              <a:rPr lang="ar-SA" dirty="0" err="1">
                <a:latin typeface="Arabic Transparent" panose="020B0604020202020204" pitchFamily="34" charset="0"/>
                <a:ea typeface="Calibri" panose="020F0502020204030204" pitchFamily="34" charset="0"/>
              </a:rPr>
              <a:t>فى</a:t>
            </a:r>
            <a:r>
              <a:rPr lang="ar-SA" dirty="0">
                <a:latin typeface="Arabic Transparent" panose="020B0604020202020204" pitchFamily="34" charset="0"/>
                <a:ea typeface="Calibri" panose="020F0502020204030204" pitchFamily="34" charset="0"/>
              </a:rPr>
              <a:t> المساحات </a:t>
            </a:r>
            <a:r>
              <a:rPr lang="ar-SA" dirty="0" err="1">
                <a:latin typeface="Arabic Transparent" panose="020B0604020202020204" pitchFamily="34" charset="0"/>
                <a:ea typeface="Calibri" panose="020F0502020204030204" pitchFamily="34" charset="0"/>
              </a:rPr>
              <a:t>التى</a:t>
            </a:r>
            <a:r>
              <a:rPr lang="ar-SA" dirty="0">
                <a:latin typeface="Arabic Transparent" panose="020B0604020202020204" pitchFamily="34" charset="0"/>
                <a:ea typeface="Calibri" panose="020F0502020204030204" pitchFamily="34" charset="0"/>
              </a:rPr>
              <a:t> نضغط عليها بالفأرة أما بزيادة درجة التشبع أو تقليلها حسب الأمر المشار إليه </a:t>
            </a:r>
            <a:r>
              <a:rPr lang="ar-SA" dirty="0" err="1">
                <a:latin typeface="Arabic Transparent" panose="020B0604020202020204" pitchFamily="34" charset="0"/>
                <a:ea typeface="Calibri" panose="020F0502020204030204" pitchFamily="34" charset="0"/>
              </a:rPr>
              <a:t>فى</a:t>
            </a:r>
            <a:r>
              <a:rPr lang="ar-SA" dirty="0">
                <a:latin typeface="Arabic Transparent" panose="020B0604020202020204" pitchFamily="34" charset="0"/>
                <a:ea typeface="Calibri" panose="020F0502020204030204" pitchFamily="34" charset="0"/>
              </a:rPr>
              <a:t> قائمة </a:t>
            </a:r>
            <a:r>
              <a:rPr lang="en-US" dirty="0">
                <a:latin typeface="Calibri" panose="020F0502020204030204" pitchFamily="34" charset="0"/>
                <a:ea typeface="Calibri" panose="020F0502020204030204" pitchFamily="34" charset="0"/>
                <a:cs typeface="Arabic Transparent" panose="020B0604020202020204" pitchFamily="34" charset="0"/>
              </a:rPr>
              <a:t>Options</a:t>
            </a:r>
            <a:r>
              <a:rPr lang="ar-SA" dirty="0">
                <a:latin typeface="Calibri" panose="020F0502020204030204" pitchFamily="34" charset="0"/>
                <a:ea typeface="Calibri" panose="020F0502020204030204" pitchFamily="34" charset="0"/>
                <a:cs typeface="Arabic Transparent" panose="020B0604020202020204" pitchFamily="34" charset="0"/>
              </a:rPr>
              <a:t> .</a:t>
            </a:r>
            <a:endParaRPr lang="en-US" dirty="0"/>
          </a:p>
        </p:txBody>
      </p:sp>
    </p:spTree>
    <p:extLst>
      <p:ext uri="{BB962C8B-B14F-4D97-AF65-F5344CB8AC3E}">
        <p14:creationId xmlns:p14="http://schemas.microsoft.com/office/powerpoint/2010/main" val="2670536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pic>
        <p:nvPicPr>
          <p:cNvPr id="2" name="Picture 1"/>
          <p:cNvPicPr>
            <a:picLocks noChangeAspect="1"/>
          </p:cNvPicPr>
          <p:nvPr/>
        </p:nvPicPr>
        <p:blipFill rotWithShape="1">
          <a:blip r:embed="rId3"/>
          <a:srcRect l="28509" t="7934" r="54209" b="7232"/>
          <a:stretch/>
        </p:blipFill>
        <p:spPr>
          <a:xfrm>
            <a:off x="9400673" y="206319"/>
            <a:ext cx="2354770" cy="6502512"/>
          </a:xfrm>
          <a:prstGeom prst="rect">
            <a:avLst/>
          </a:prstGeom>
        </p:spPr>
      </p:pic>
      <p:sp>
        <p:nvSpPr>
          <p:cNvPr id="3" name="Rectangle 2"/>
          <p:cNvSpPr/>
          <p:nvPr/>
        </p:nvSpPr>
        <p:spPr>
          <a:xfrm>
            <a:off x="3048000" y="2249190"/>
            <a:ext cx="6096000" cy="2359620"/>
          </a:xfrm>
          <a:prstGeom prst="rect">
            <a:avLst/>
          </a:prstGeom>
        </p:spPr>
        <p:txBody>
          <a:bodyPr>
            <a:spAutoFit/>
          </a:bodyPr>
          <a:lstStyle/>
          <a:p>
            <a:pPr algn="just">
              <a:lnSpc>
                <a:spcPts val="2500"/>
              </a:lnSpc>
              <a:spcAft>
                <a:spcPts val="600"/>
              </a:spcAft>
            </a:pPr>
            <a:r>
              <a:rPr lang="ar-EG" u="sng" dirty="0">
                <a:latin typeface="Calibri" panose="020F0502020204030204" pitchFamily="34" charset="0"/>
                <a:ea typeface="Calibri" panose="020F0502020204030204" pitchFamily="34" charset="0"/>
                <a:cs typeface="Arabic Transparent" panose="020B0604020202020204" pitchFamily="34" charset="0"/>
              </a:rPr>
              <a:t>الأداة </a:t>
            </a:r>
            <a:r>
              <a:rPr lang="en-US" u="sng" dirty="0">
                <a:latin typeface="Calibri" panose="020F0502020204030204" pitchFamily="34" charset="0"/>
                <a:ea typeface="Calibri" panose="020F0502020204030204" pitchFamily="34" charset="0"/>
                <a:cs typeface="Arabic Transparent" panose="020B0604020202020204" pitchFamily="34" charset="0"/>
              </a:rPr>
              <a:t>Blur</a:t>
            </a:r>
            <a:r>
              <a:rPr lang="en-US" u="sng" dirty="0">
                <a:latin typeface="Arabic Transparent" panose="020B0604020202020204" pitchFamily="34" charset="0"/>
                <a:ea typeface="Calibri" panose="020F0502020204030204" pitchFamily="34" charset="0"/>
                <a:cs typeface="Arial" panose="020B0604020202020204" pitchFamily="34" charset="0"/>
              </a:rPr>
              <a:t> </a:t>
            </a:r>
            <a:r>
              <a:rPr lang="en-US" dirty="0">
                <a:latin typeface="Arabic Transparent" panose="020B0604020202020204" pitchFamily="34" charset="0"/>
                <a:ea typeface="Calibri" panose="020F0502020204030204" pitchFamily="34" charset="0"/>
                <a:cs typeface="Arial" panose="020B0604020202020204" pitchFamily="34" charset="0"/>
              </a:rPr>
              <a:t> </a:t>
            </a:r>
            <a:r>
              <a:rPr lang="ar-SA" dirty="0">
                <a:latin typeface="Arabic Transparent" panose="020B0604020202020204" pitchFamily="34" charset="0"/>
                <a:ea typeface="Calibri" panose="020F0502020204030204" pitchFamily="34" charset="0"/>
              </a:rPr>
              <a:t>: وهى تساعدنا على تقليل وضوح أجزاء من الرسم بمعنى تقارب الدرجات اللونية بين مساحتين تتباين ألوانهما.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ts val="2500"/>
              </a:lnSpc>
              <a:spcAft>
                <a:spcPts val="600"/>
              </a:spcAft>
            </a:pPr>
            <a:r>
              <a:rPr lang="ar-EG" u="sng" dirty="0">
                <a:latin typeface="Calibri" panose="020F0502020204030204" pitchFamily="34" charset="0"/>
                <a:ea typeface="Calibri" panose="020F0502020204030204" pitchFamily="34" charset="0"/>
                <a:cs typeface="Arabic Transparent" panose="020B0604020202020204" pitchFamily="34" charset="0"/>
              </a:rPr>
              <a:t> أما الأداة الفرعية الأولى</a:t>
            </a:r>
            <a:r>
              <a:rPr lang="ar-EG" b="1" u="sng" dirty="0">
                <a:latin typeface="Calibri" panose="020F0502020204030204" pitchFamily="34" charset="0"/>
                <a:ea typeface="Calibri" panose="020F0502020204030204" pitchFamily="34" charset="0"/>
                <a:cs typeface="Arabic Transparent" panose="020B0604020202020204" pitchFamily="34" charset="0"/>
              </a:rPr>
              <a:t> </a:t>
            </a:r>
            <a:r>
              <a:rPr lang="en-US" u="sng" dirty="0">
                <a:latin typeface="Calibri" panose="020F0502020204030204" pitchFamily="34" charset="0"/>
                <a:ea typeface="Calibri" panose="020F0502020204030204" pitchFamily="34" charset="0"/>
                <a:cs typeface="Arabic Transparent" panose="020B0604020202020204" pitchFamily="34" charset="0"/>
              </a:rPr>
              <a:t>Sharpen</a:t>
            </a:r>
            <a:r>
              <a:rPr lang="en-US" b="1" u="sng" dirty="0">
                <a:latin typeface="Arabic Transparent" panose="020B0604020202020204" pitchFamily="34" charset="0"/>
                <a:ea typeface="Calibri" panose="020F0502020204030204" pitchFamily="34" charset="0"/>
                <a:cs typeface="Arial" panose="020B0604020202020204" pitchFamily="34" charset="0"/>
              </a:rPr>
              <a:t> </a:t>
            </a:r>
            <a:r>
              <a:rPr lang="en-US" dirty="0">
                <a:latin typeface="Arabic Transparent" panose="020B0604020202020204" pitchFamily="34" charset="0"/>
                <a:ea typeface="Calibri" panose="020F0502020204030204" pitchFamily="34" charset="0"/>
                <a:cs typeface="Arial" panose="020B0604020202020204" pitchFamily="34" charset="0"/>
              </a:rPr>
              <a:t> </a:t>
            </a:r>
            <a:r>
              <a:rPr lang="ar-SA" dirty="0">
                <a:latin typeface="Arabic Transparent" panose="020B0604020202020204" pitchFamily="34" charset="0"/>
                <a:ea typeface="Calibri" panose="020F0502020204030204" pitchFamily="34" charset="0"/>
              </a:rPr>
              <a:t>: </a:t>
            </a:r>
            <a:r>
              <a:rPr lang="ar-SA" dirty="0" err="1">
                <a:latin typeface="Arabic Transparent" panose="020B0604020202020204" pitchFamily="34" charset="0"/>
                <a:ea typeface="Calibri" panose="020F0502020204030204" pitchFamily="34" charset="0"/>
              </a:rPr>
              <a:t>فهى</a:t>
            </a:r>
            <a:r>
              <a:rPr lang="ar-SA" dirty="0">
                <a:latin typeface="Arabic Transparent" panose="020B0604020202020204" pitchFamily="34" charset="0"/>
                <a:ea typeface="Calibri" panose="020F0502020204030204" pitchFamily="34" charset="0"/>
              </a:rPr>
              <a:t> تقوم بعكس الأداة السابقة إذ أنها تقوم بتوضيح التباين </a:t>
            </a:r>
            <a:r>
              <a:rPr lang="ar-SA" dirty="0" err="1">
                <a:latin typeface="Arabic Transparent" panose="020B0604020202020204" pitchFamily="34" charset="0"/>
                <a:ea typeface="Calibri" panose="020F0502020204030204" pitchFamily="34" charset="0"/>
              </a:rPr>
              <a:t>فى</a:t>
            </a:r>
            <a:r>
              <a:rPr lang="ar-SA" dirty="0">
                <a:latin typeface="Arabic Transparent" panose="020B0604020202020204" pitchFamily="34" charset="0"/>
                <a:ea typeface="Calibri" panose="020F0502020204030204" pitchFamily="34" charset="0"/>
              </a:rPr>
              <a:t> درجات الألوان .</a:t>
            </a:r>
            <a:endParaRPr lang="en-US" sz="1400" dirty="0">
              <a:latin typeface="Calibri" panose="020F0502020204030204" pitchFamily="34" charset="0"/>
              <a:ea typeface="Calibri" panose="020F0502020204030204" pitchFamily="34" charset="0"/>
              <a:cs typeface="Arial" panose="020B0604020202020204" pitchFamily="34" charset="0"/>
            </a:endParaRPr>
          </a:p>
          <a:p>
            <a:r>
              <a:rPr lang="ar-EG" u="sng" dirty="0">
                <a:latin typeface="Calibri" panose="020F0502020204030204" pitchFamily="34" charset="0"/>
                <a:ea typeface="Calibri" panose="020F0502020204030204" pitchFamily="34" charset="0"/>
                <a:cs typeface="Arabic Transparent" panose="020B0604020202020204" pitchFamily="34" charset="0"/>
              </a:rPr>
              <a:t>والأداة الفرعية الأخيرة لهذه المجموعة </a:t>
            </a:r>
            <a:r>
              <a:rPr lang="en-US" u="sng" dirty="0">
                <a:latin typeface="Calibri" panose="020F0502020204030204" pitchFamily="34" charset="0"/>
                <a:ea typeface="Calibri" panose="020F0502020204030204" pitchFamily="34" charset="0"/>
                <a:cs typeface="Arabic Transparent" panose="020B0604020202020204" pitchFamily="34" charset="0"/>
              </a:rPr>
              <a:t>Smudge</a:t>
            </a:r>
            <a:r>
              <a:rPr lang="en-US" u="sng" dirty="0">
                <a:latin typeface="Arabic Transparent" panose="020B0604020202020204" pitchFamily="34" charset="0"/>
                <a:ea typeface="Calibri" panose="020F0502020204030204" pitchFamily="34" charset="0"/>
              </a:rPr>
              <a:t> </a:t>
            </a:r>
            <a:r>
              <a:rPr lang="en-US" dirty="0">
                <a:latin typeface="Arabic Transparent" panose="020B0604020202020204" pitchFamily="34" charset="0"/>
                <a:ea typeface="Calibri" panose="020F0502020204030204" pitchFamily="34" charset="0"/>
              </a:rPr>
              <a:t> </a:t>
            </a:r>
            <a:r>
              <a:rPr lang="ar-SA" dirty="0">
                <a:latin typeface="Arabic Transparent" panose="020B0604020202020204" pitchFamily="34" charset="0"/>
                <a:ea typeface="Calibri" panose="020F0502020204030204" pitchFamily="34" charset="0"/>
              </a:rPr>
              <a:t>: تقوم بخلط الألوان بعضها ببعض ويلاحظ أن الألوان </a:t>
            </a:r>
            <a:r>
              <a:rPr lang="ar-SA" dirty="0" err="1">
                <a:latin typeface="Arabic Transparent" panose="020B0604020202020204" pitchFamily="34" charset="0"/>
                <a:ea typeface="Calibri" panose="020F0502020204030204" pitchFamily="34" charset="0"/>
              </a:rPr>
              <a:t>التى</a:t>
            </a:r>
            <a:r>
              <a:rPr lang="ar-SA" dirty="0">
                <a:latin typeface="Arabic Transparent" panose="020B0604020202020204" pitchFamily="34" charset="0"/>
                <a:ea typeface="Calibri" panose="020F0502020204030204" pitchFamily="34" charset="0"/>
              </a:rPr>
              <a:t> نبدأ بالضغط عليها </a:t>
            </a:r>
            <a:r>
              <a:rPr lang="ar-SA" dirty="0" err="1">
                <a:latin typeface="Arabic Transparent" panose="020B0604020202020204" pitchFamily="34" charset="0"/>
                <a:ea typeface="Calibri" panose="020F0502020204030204" pitchFamily="34" charset="0"/>
              </a:rPr>
              <a:t>هى</a:t>
            </a:r>
            <a:r>
              <a:rPr lang="ar-SA" dirty="0">
                <a:latin typeface="Arabic Transparent" panose="020B0604020202020204" pitchFamily="34" charset="0"/>
                <a:ea typeface="Calibri" panose="020F0502020204030204" pitchFamily="34" charset="0"/>
              </a:rPr>
              <a:t> </a:t>
            </a:r>
            <a:r>
              <a:rPr lang="ar-SA" dirty="0" err="1">
                <a:latin typeface="Arabic Transparent" panose="020B0604020202020204" pitchFamily="34" charset="0"/>
                <a:ea typeface="Calibri" panose="020F0502020204030204" pitchFamily="34" charset="0"/>
              </a:rPr>
              <a:t>التى</a:t>
            </a:r>
            <a:r>
              <a:rPr lang="ar-SA" dirty="0">
                <a:latin typeface="Arabic Transparent" panose="020B0604020202020204" pitchFamily="34" charset="0"/>
                <a:ea typeface="Calibri" panose="020F0502020204030204" pitchFamily="34" charset="0"/>
              </a:rPr>
              <a:t> تتحرك </a:t>
            </a:r>
            <a:r>
              <a:rPr lang="ar-SA" dirty="0" err="1">
                <a:latin typeface="Arabic Transparent" panose="020B0604020202020204" pitchFamily="34" charset="0"/>
                <a:ea typeface="Calibri" panose="020F0502020204030204" pitchFamily="34" charset="0"/>
              </a:rPr>
              <a:t>فى</a:t>
            </a:r>
            <a:r>
              <a:rPr lang="ar-SA" dirty="0">
                <a:latin typeface="Arabic Transparent" panose="020B0604020202020204" pitchFamily="34" charset="0"/>
                <a:ea typeface="Calibri" panose="020F0502020204030204" pitchFamily="34" charset="0"/>
              </a:rPr>
              <a:t> اتجاه الألوان التالية.</a:t>
            </a:r>
            <a:endParaRPr lang="en-US" dirty="0"/>
          </a:p>
        </p:txBody>
      </p:sp>
    </p:spTree>
    <p:extLst>
      <p:ext uri="{BB962C8B-B14F-4D97-AF65-F5344CB8AC3E}">
        <p14:creationId xmlns:p14="http://schemas.microsoft.com/office/powerpoint/2010/main" val="352034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2" name="Rectangle 1"/>
          <p:cNvSpPr/>
          <p:nvPr/>
        </p:nvSpPr>
        <p:spPr>
          <a:xfrm>
            <a:off x="1426815" y="3368902"/>
            <a:ext cx="10361195" cy="1497846"/>
          </a:xfrm>
          <a:prstGeom prst="rect">
            <a:avLst/>
          </a:prstGeom>
        </p:spPr>
        <p:txBody>
          <a:bodyPr wrap="square">
            <a:spAutoFit/>
          </a:bodyPr>
          <a:lstStyle/>
          <a:p>
            <a:pPr marL="457200" algn="just">
              <a:lnSpc>
                <a:spcPts val="1800"/>
              </a:lnSpc>
              <a:spcAft>
                <a:spcPts val="800"/>
              </a:spcAft>
            </a:pPr>
            <a:r>
              <a:rPr lang="ar-SA" sz="2400" b="1" dirty="0">
                <a:solidFill>
                  <a:srgbClr val="000000"/>
                </a:solidFill>
                <a:latin typeface="Perpetua" panose="02020502060401020303" pitchFamily="18" charset="0"/>
                <a:ea typeface="Perpetua" panose="02020502060401020303" pitchFamily="18" charset="0"/>
              </a:rPr>
              <a:t>الكثافة النقطية </a:t>
            </a:r>
            <a:r>
              <a:rPr lang="en-US" sz="2400" b="1" dirty="0">
                <a:solidFill>
                  <a:srgbClr val="000000"/>
                </a:solidFill>
                <a:latin typeface="Perpetua" panose="02020502060401020303" pitchFamily="18" charset="0"/>
                <a:ea typeface="Perpetua" panose="02020502060401020303" pitchFamily="18" charset="0"/>
              </a:rPr>
              <a:t>Resolution</a:t>
            </a:r>
            <a:r>
              <a:rPr lang="ar-SA" sz="2400" b="1" dirty="0">
                <a:solidFill>
                  <a:srgbClr val="000000"/>
                </a:solidFill>
                <a:latin typeface="Perpetua" panose="02020502060401020303" pitchFamily="18" charset="0"/>
                <a:ea typeface="Perpetua" panose="02020502060401020303" pitchFamily="18" charset="0"/>
              </a:rPr>
              <a:t> </a:t>
            </a:r>
            <a:r>
              <a:rPr lang="ar-SA" sz="2400" b="1" dirty="0" smtClean="0">
                <a:solidFill>
                  <a:srgbClr val="000000"/>
                </a:solidFill>
                <a:latin typeface="Perpetua" panose="02020502060401020303" pitchFamily="18" charset="0"/>
                <a:ea typeface="Perpetua" panose="02020502060401020303" pitchFamily="18" charset="0"/>
              </a:rPr>
              <a:t>:</a:t>
            </a:r>
            <a:endParaRPr lang="ar-EG" sz="2400" b="1" dirty="0" smtClean="0">
              <a:solidFill>
                <a:srgbClr val="000000"/>
              </a:solidFill>
              <a:latin typeface="Perpetua" panose="02020502060401020303" pitchFamily="18" charset="0"/>
              <a:ea typeface="Perpetua" panose="02020502060401020303" pitchFamily="18" charset="0"/>
            </a:endParaRPr>
          </a:p>
          <a:p>
            <a:pPr marL="457200" algn="just">
              <a:lnSpc>
                <a:spcPts val="1800"/>
              </a:lnSpc>
              <a:spcAft>
                <a:spcPts val="800"/>
              </a:spcAft>
            </a:pPr>
            <a:endParaRPr lang="en-US" sz="2400" b="1" dirty="0">
              <a:solidFill>
                <a:srgbClr val="000000"/>
              </a:solidFill>
              <a:latin typeface="Perpetua" panose="02020502060401020303" pitchFamily="18" charset="0"/>
              <a:ea typeface="Perpetua" panose="02020502060401020303" pitchFamily="18" charset="0"/>
            </a:endParaRPr>
          </a:p>
          <a:p>
            <a:r>
              <a:rPr lang="ar-SA" sz="2400" b="1" dirty="0" err="1">
                <a:solidFill>
                  <a:srgbClr val="000000"/>
                </a:solidFill>
                <a:latin typeface="Perpetua" panose="02020502060401020303" pitchFamily="18" charset="0"/>
                <a:ea typeface="Perpetua" panose="02020502060401020303" pitchFamily="18" charset="0"/>
              </a:rPr>
              <a:t>هى</a:t>
            </a:r>
            <a:r>
              <a:rPr lang="ar-SA" sz="2400" b="1" dirty="0">
                <a:solidFill>
                  <a:srgbClr val="000000"/>
                </a:solidFill>
                <a:latin typeface="Perpetua" panose="02020502060401020303" pitchFamily="18" charset="0"/>
                <a:ea typeface="Perpetua" panose="02020502060401020303" pitchFamily="18" charset="0"/>
              </a:rPr>
              <a:t> عدد النقاط </a:t>
            </a:r>
            <a:r>
              <a:rPr lang="ar-SA" sz="2400" b="1" dirty="0" err="1">
                <a:solidFill>
                  <a:srgbClr val="000000"/>
                </a:solidFill>
                <a:latin typeface="Perpetua" panose="02020502060401020303" pitchFamily="18" charset="0"/>
                <a:ea typeface="Perpetua" panose="02020502060401020303" pitchFamily="18" charset="0"/>
              </a:rPr>
              <a:t>التى</a:t>
            </a:r>
            <a:r>
              <a:rPr lang="ar-SA" sz="2400" b="1" dirty="0">
                <a:solidFill>
                  <a:srgbClr val="000000"/>
                </a:solidFill>
                <a:latin typeface="Perpetua" panose="02020502060401020303" pitchFamily="18" charset="0"/>
                <a:ea typeface="Perpetua" panose="02020502060401020303" pitchFamily="18" charset="0"/>
              </a:rPr>
              <a:t> يمكن من خلالها تمثيل الصور النقطية ولا يمكن أن نعبر عن دقة الصور النقطية إلا من خلال عدد </a:t>
            </a:r>
            <a:r>
              <a:rPr lang="ar-SA" sz="2400" b="1" dirty="0" smtClean="0">
                <a:solidFill>
                  <a:srgbClr val="000000"/>
                </a:solidFill>
                <a:latin typeface="Perpetua" panose="02020502060401020303" pitchFamily="18" charset="0"/>
                <a:ea typeface="Perpetua" panose="02020502060401020303" pitchFamily="18" charset="0"/>
              </a:rPr>
              <a:t>النقا</a:t>
            </a:r>
            <a:r>
              <a:rPr lang="ar-EG" sz="2400" b="1" dirty="0" smtClean="0">
                <a:solidFill>
                  <a:srgbClr val="000000"/>
                </a:solidFill>
                <a:latin typeface="Perpetua" panose="02020502060401020303" pitchFamily="18" charset="0"/>
                <a:ea typeface="Perpetua" panose="02020502060401020303" pitchFamily="18" charset="0"/>
              </a:rPr>
              <a:t>ط</a:t>
            </a:r>
            <a:r>
              <a:rPr lang="ar-SA" sz="2400" b="1" dirty="0" smtClean="0">
                <a:solidFill>
                  <a:srgbClr val="000000"/>
                </a:solidFill>
                <a:latin typeface="Perpetua" panose="02020502060401020303" pitchFamily="18" charset="0"/>
                <a:ea typeface="Perpetua" panose="02020502060401020303" pitchFamily="18" charset="0"/>
              </a:rPr>
              <a:t> </a:t>
            </a:r>
            <a:r>
              <a:rPr lang="ar-SA" sz="2400" b="1" dirty="0">
                <a:solidFill>
                  <a:srgbClr val="000000"/>
                </a:solidFill>
                <a:latin typeface="Perpetua" panose="02020502060401020303" pitchFamily="18" charset="0"/>
                <a:ea typeface="Perpetua" panose="02020502060401020303" pitchFamily="18" charset="0"/>
              </a:rPr>
              <a:t>الموجودة </a:t>
            </a:r>
            <a:r>
              <a:rPr lang="ar-SA" sz="2400" b="1" dirty="0" err="1">
                <a:solidFill>
                  <a:srgbClr val="000000"/>
                </a:solidFill>
                <a:latin typeface="Perpetua" panose="02020502060401020303" pitchFamily="18" charset="0"/>
                <a:ea typeface="Perpetua" panose="02020502060401020303" pitchFamily="18" charset="0"/>
              </a:rPr>
              <a:t>فى</a:t>
            </a:r>
            <a:r>
              <a:rPr lang="ar-SA" sz="2400" b="1" dirty="0">
                <a:solidFill>
                  <a:srgbClr val="000000"/>
                </a:solidFill>
                <a:latin typeface="Perpetua" panose="02020502060401020303" pitchFamily="18" charset="0"/>
                <a:ea typeface="Perpetua" panose="02020502060401020303" pitchFamily="18" charset="0"/>
              </a:rPr>
              <a:t> وحدة </a:t>
            </a:r>
            <a:r>
              <a:rPr lang="ar-SA" sz="2400" b="1" dirty="0" smtClean="0">
                <a:solidFill>
                  <a:srgbClr val="000000"/>
                </a:solidFill>
                <a:latin typeface="Perpetua" panose="02020502060401020303" pitchFamily="18" charset="0"/>
                <a:ea typeface="Perpetua" panose="02020502060401020303" pitchFamily="18" charset="0"/>
              </a:rPr>
              <a:t>قاس </a:t>
            </a:r>
            <a:r>
              <a:rPr lang="ar-EG" sz="2400" b="1" dirty="0" smtClean="0">
                <a:solidFill>
                  <a:srgbClr val="000000"/>
                </a:solidFill>
                <a:latin typeface="Perpetua" panose="02020502060401020303" pitchFamily="18" charset="0"/>
                <a:ea typeface="Perpetua" panose="02020502060401020303" pitchFamily="18" charset="0"/>
              </a:rPr>
              <a:t>ال</a:t>
            </a:r>
            <a:r>
              <a:rPr lang="ar-SA" sz="2400" b="1" dirty="0" smtClean="0">
                <a:solidFill>
                  <a:srgbClr val="000000"/>
                </a:solidFill>
                <a:latin typeface="Perpetua" panose="02020502060401020303" pitchFamily="18" charset="0"/>
                <a:ea typeface="Perpetua" panose="02020502060401020303" pitchFamily="18" charset="0"/>
              </a:rPr>
              <a:t>طوال </a:t>
            </a:r>
            <a:endParaRPr lang="en-US" sz="2400" b="1" dirty="0"/>
          </a:p>
        </p:txBody>
      </p:sp>
      <p:sp>
        <p:nvSpPr>
          <p:cNvPr id="5" name="TextBox 4"/>
          <p:cNvSpPr txBox="1"/>
          <p:nvPr/>
        </p:nvSpPr>
        <p:spPr>
          <a:xfrm>
            <a:off x="5691040" y="1320500"/>
            <a:ext cx="6257501" cy="584775"/>
          </a:xfrm>
          <a:prstGeom prst="rect">
            <a:avLst/>
          </a:prstGeom>
          <a:noFill/>
        </p:spPr>
        <p:txBody>
          <a:bodyPr wrap="square" rtlCol="0">
            <a:spAutoFit/>
          </a:bodyPr>
          <a:lstStyle/>
          <a:p>
            <a:r>
              <a:rPr lang="ar-EG" sz="3200" b="1" dirty="0" smtClean="0">
                <a:solidFill>
                  <a:srgbClr val="C00000"/>
                </a:solidFill>
              </a:rPr>
              <a:t>الفرق بين البرامج </a:t>
            </a:r>
            <a:r>
              <a:rPr lang="ar-EG" sz="3200" b="1" dirty="0" err="1" smtClean="0">
                <a:solidFill>
                  <a:srgbClr val="C00000"/>
                </a:solidFill>
              </a:rPr>
              <a:t>الرستر</a:t>
            </a:r>
            <a:r>
              <a:rPr lang="ar-EG" sz="3200" b="1" dirty="0" smtClean="0">
                <a:solidFill>
                  <a:srgbClr val="C00000"/>
                </a:solidFill>
              </a:rPr>
              <a:t> </a:t>
            </a:r>
            <a:r>
              <a:rPr lang="ar-EG" sz="3200" b="1" dirty="0" err="1" smtClean="0">
                <a:solidFill>
                  <a:srgbClr val="C00000"/>
                </a:solidFill>
              </a:rPr>
              <a:t>والفيكتر</a:t>
            </a:r>
            <a:r>
              <a:rPr lang="ar-EG"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2506164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390698"/>
            <a:ext cx="12192000" cy="6915150"/>
          </a:xfrm>
        </p:spPr>
      </p:pic>
      <p:sp>
        <p:nvSpPr>
          <p:cNvPr id="3" name="Rectangle 2"/>
          <p:cNvSpPr/>
          <p:nvPr/>
        </p:nvSpPr>
        <p:spPr>
          <a:xfrm>
            <a:off x="6096000" y="3593468"/>
            <a:ext cx="4955651" cy="369332"/>
          </a:xfrm>
          <a:prstGeom prst="rect">
            <a:avLst/>
          </a:prstGeom>
        </p:spPr>
        <p:txBody>
          <a:bodyPr wrap="none">
            <a:spAutoFit/>
          </a:bodyPr>
          <a:lstStyle/>
          <a:p>
            <a:r>
              <a:rPr lang="en-US" dirty="0">
                <a:hlinkClick r:id="rId3"/>
              </a:rPr>
              <a:t>https://www.youtube.com/watch?v=BVoxV-ADCe4</a:t>
            </a:r>
            <a:endParaRPr lang="en-US" dirty="0"/>
          </a:p>
        </p:txBody>
      </p:sp>
      <p:sp>
        <p:nvSpPr>
          <p:cNvPr id="5" name="TextBox 4"/>
          <p:cNvSpPr txBox="1"/>
          <p:nvPr/>
        </p:nvSpPr>
        <p:spPr>
          <a:xfrm>
            <a:off x="6096000" y="2697545"/>
            <a:ext cx="4688379" cy="369332"/>
          </a:xfrm>
          <a:prstGeom prst="rect">
            <a:avLst/>
          </a:prstGeom>
          <a:noFill/>
        </p:spPr>
        <p:txBody>
          <a:bodyPr wrap="square" rtlCol="0">
            <a:spAutoFit/>
          </a:bodyPr>
          <a:lstStyle/>
          <a:p>
            <a:r>
              <a:rPr lang="ar-EG" smtClean="0"/>
              <a:t>مشاهدة والتدريب </a:t>
            </a:r>
            <a:r>
              <a:rPr lang="ar-EG" dirty="0" smtClean="0"/>
              <a:t>على الأدوات بالرابط </a:t>
            </a:r>
            <a:endParaRPr lang="en-US" dirty="0"/>
          </a:p>
        </p:txBody>
      </p:sp>
    </p:spTree>
    <p:extLst>
      <p:ext uri="{BB962C8B-B14F-4D97-AF65-F5344CB8AC3E}">
        <p14:creationId xmlns:p14="http://schemas.microsoft.com/office/powerpoint/2010/main" val="1023499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3" name="Subtitle 2"/>
          <p:cNvSpPr txBox="1">
            <a:spLocks/>
          </p:cNvSpPr>
          <p:nvPr/>
        </p:nvSpPr>
        <p:spPr>
          <a:xfrm>
            <a:off x="6518644" y="2284228"/>
            <a:ext cx="6325486" cy="4573772"/>
          </a:xfrm>
          <a:prstGeom prst="rect">
            <a:avLst/>
          </a:prstGeom>
        </p:spPr>
        <p:txBody>
          <a:bodyPr>
            <a:normAutofit fontScale="7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smtClean="0"/>
              <a:t>Ctrl +o=open </a:t>
            </a:r>
            <a:r>
              <a:rPr lang="ar-EG" dirty="0" smtClean="0"/>
              <a:t> </a:t>
            </a:r>
            <a:endParaRPr lang="en-US" dirty="0" smtClean="0"/>
          </a:p>
          <a:p>
            <a:pPr algn="l" rtl="0"/>
            <a:r>
              <a:rPr lang="en-US" dirty="0" smtClean="0"/>
              <a:t>Ctrl +n= new </a:t>
            </a:r>
            <a:r>
              <a:rPr lang="ar-EG" dirty="0" smtClean="0"/>
              <a:t> </a:t>
            </a:r>
            <a:endParaRPr lang="en-US" dirty="0" smtClean="0"/>
          </a:p>
          <a:p>
            <a:pPr algn="l" rtl="0"/>
            <a:r>
              <a:rPr lang="en-US" dirty="0" smtClean="0"/>
              <a:t>Ctrl + s =save</a:t>
            </a:r>
          </a:p>
          <a:p>
            <a:pPr algn="l" rtl="0"/>
            <a:r>
              <a:rPr lang="en-US" dirty="0" smtClean="0"/>
              <a:t>Shift +ctrl +s= save as</a:t>
            </a:r>
          </a:p>
          <a:p>
            <a:pPr algn="l" rtl="0"/>
            <a:r>
              <a:rPr lang="en-US" dirty="0" smtClean="0"/>
              <a:t>Move tool = v</a:t>
            </a:r>
          </a:p>
          <a:p>
            <a:pPr algn="l" rtl="0"/>
            <a:r>
              <a:rPr lang="en-US" dirty="0" smtClean="0"/>
              <a:t>Move layer =ctrl + click </a:t>
            </a:r>
          </a:p>
          <a:p>
            <a:pPr algn="l" rtl="0"/>
            <a:r>
              <a:rPr lang="en-US" dirty="0" smtClean="0"/>
              <a:t>Change screen mode = f</a:t>
            </a:r>
          </a:p>
          <a:p>
            <a:pPr algn="l" rtl="0"/>
            <a:r>
              <a:rPr lang="ar-EG" dirty="0" err="1" smtClean="0"/>
              <a:t>أظهار</a:t>
            </a:r>
            <a:r>
              <a:rPr lang="ar-EG" dirty="0" smtClean="0"/>
              <a:t> </a:t>
            </a:r>
            <a:r>
              <a:rPr lang="en-US" dirty="0" smtClean="0"/>
              <a:t>tools </a:t>
            </a:r>
            <a:r>
              <a:rPr lang="ar-EG" dirty="0" smtClean="0"/>
              <a:t>–</a:t>
            </a:r>
            <a:r>
              <a:rPr lang="en-US" dirty="0" smtClean="0"/>
              <a:t> menu bar </a:t>
            </a:r>
            <a:r>
              <a:rPr lang="ar-EG" dirty="0" smtClean="0"/>
              <a:t>= </a:t>
            </a:r>
            <a:r>
              <a:rPr lang="en-US" dirty="0" smtClean="0"/>
              <a:t>tab</a:t>
            </a:r>
          </a:p>
          <a:p>
            <a:pPr algn="l" rtl="0"/>
            <a:r>
              <a:rPr lang="en-US" dirty="0" smtClean="0"/>
              <a:t>Zoom + = ctrl + space + click   or  ctrl  + +</a:t>
            </a:r>
          </a:p>
          <a:p>
            <a:pPr algn="l" rtl="0"/>
            <a:r>
              <a:rPr lang="en-US" dirty="0" smtClean="0"/>
              <a:t>Zoom - = ctrl + alt + space +click  or  ctrl + -</a:t>
            </a:r>
          </a:p>
          <a:p>
            <a:pPr algn="l" rtl="0"/>
            <a:r>
              <a:rPr lang="en-US" dirty="0" smtClean="0"/>
              <a:t>Zoom = z</a:t>
            </a:r>
          </a:p>
          <a:p>
            <a:pPr algn="l" rtl="0"/>
            <a:r>
              <a:rPr lang="en-US" dirty="0" smtClean="0"/>
              <a:t>Hand tool = h</a:t>
            </a:r>
          </a:p>
          <a:p>
            <a:pPr algn="l" rtl="0"/>
            <a:r>
              <a:rPr lang="en-US" dirty="0" smtClean="0"/>
              <a:t> select all layers =</a:t>
            </a:r>
            <a:r>
              <a:rPr lang="en-US" dirty="0" err="1" smtClean="0"/>
              <a:t>ctrl+alt+a</a:t>
            </a:r>
            <a:r>
              <a:rPr lang="en-US" dirty="0" smtClean="0"/>
              <a:t> </a:t>
            </a:r>
          </a:p>
          <a:p>
            <a:pPr algn="l" rtl="0"/>
            <a:endParaRPr lang="en-US" dirty="0"/>
          </a:p>
        </p:txBody>
      </p:sp>
    </p:spTree>
    <p:extLst>
      <p:ext uri="{BB962C8B-B14F-4D97-AF65-F5344CB8AC3E}">
        <p14:creationId xmlns:p14="http://schemas.microsoft.com/office/powerpoint/2010/main" val="3917874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390698"/>
            <a:ext cx="12192000" cy="6915150"/>
          </a:xfrm>
        </p:spPr>
      </p:pic>
      <p:sp>
        <p:nvSpPr>
          <p:cNvPr id="2" name="TextBox 1"/>
          <p:cNvSpPr txBox="1"/>
          <p:nvPr/>
        </p:nvSpPr>
        <p:spPr>
          <a:xfrm>
            <a:off x="5877098" y="3873731"/>
            <a:ext cx="3690851" cy="523220"/>
          </a:xfrm>
          <a:prstGeom prst="rect">
            <a:avLst/>
          </a:prstGeom>
          <a:noFill/>
        </p:spPr>
        <p:txBody>
          <a:bodyPr wrap="square" rtlCol="0">
            <a:spAutoFit/>
          </a:bodyPr>
          <a:lstStyle/>
          <a:p>
            <a:r>
              <a:rPr lang="ar-EG" sz="2800" dirty="0" smtClean="0"/>
              <a:t>شكرا جزيلا</a:t>
            </a:r>
            <a:endParaRPr lang="en-US" sz="2800" dirty="0"/>
          </a:p>
        </p:txBody>
      </p:sp>
    </p:spTree>
    <p:extLst>
      <p:ext uri="{BB962C8B-B14F-4D97-AF65-F5344CB8AC3E}">
        <p14:creationId xmlns:p14="http://schemas.microsoft.com/office/powerpoint/2010/main" val="370685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graphicFrame>
        <p:nvGraphicFramePr>
          <p:cNvPr id="2" name="Table 1"/>
          <p:cNvGraphicFramePr>
            <a:graphicFrameLocks noGrp="1"/>
          </p:cNvGraphicFramePr>
          <p:nvPr>
            <p:extLst>
              <p:ext uri="{D42A27DB-BD31-4B8C-83A1-F6EECF244321}">
                <p14:modId xmlns:p14="http://schemas.microsoft.com/office/powerpoint/2010/main" val="329071168"/>
              </p:ext>
            </p:extLst>
          </p:nvPr>
        </p:nvGraphicFramePr>
        <p:xfrm>
          <a:off x="2815389" y="-3"/>
          <a:ext cx="9376611" cy="6915152"/>
        </p:xfrm>
        <a:graphic>
          <a:graphicData uri="http://schemas.openxmlformats.org/drawingml/2006/table">
            <a:tbl>
              <a:tblPr rtl="1" firstRow="1" firstCol="1" bandRow="1">
                <a:tableStyleId>{5C22544A-7EE6-4342-B048-85BDC9FD1C3A}</a:tableStyleId>
              </a:tblPr>
              <a:tblGrid>
                <a:gridCol w="2526631">
                  <a:extLst>
                    <a:ext uri="{9D8B030D-6E8A-4147-A177-3AD203B41FA5}">
                      <a16:colId xmlns:a16="http://schemas.microsoft.com/office/drawing/2014/main" val="599594455"/>
                    </a:ext>
                  </a:extLst>
                </a:gridCol>
                <a:gridCol w="3387558">
                  <a:extLst>
                    <a:ext uri="{9D8B030D-6E8A-4147-A177-3AD203B41FA5}">
                      <a16:colId xmlns:a16="http://schemas.microsoft.com/office/drawing/2014/main" val="3959941096"/>
                    </a:ext>
                  </a:extLst>
                </a:gridCol>
                <a:gridCol w="3462422">
                  <a:extLst>
                    <a:ext uri="{9D8B030D-6E8A-4147-A177-3AD203B41FA5}">
                      <a16:colId xmlns:a16="http://schemas.microsoft.com/office/drawing/2014/main" val="3603145165"/>
                    </a:ext>
                  </a:extLst>
                </a:gridCol>
              </a:tblGrid>
              <a:tr h="344469">
                <a:tc>
                  <a:txBody>
                    <a:bodyPr/>
                    <a:lstStyle/>
                    <a:p>
                      <a:pPr marL="0" marR="0" algn="ctr" rtl="1">
                        <a:lnSpc>
                          <a:spcPct val="115000"/>
                        </a:lnSpc>
                        <a:spcBef>
                          <a:spcPts val="0"/>
                        </a:spcBef>
                        <a:spcAft>
                          <a:spcPts val="0"/>
                        </a:spcAft>
                      </a:pPr>
                      <a:r>
                        <a:rPr lang="ar-EG" sz="1800" b="1">
                          <a:effectLst/>
                        </a:rPr>
                        <a:t>وجه المقارنة</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ar-EG" sz="1800" b="1">
                          <a:effectLst/>
                        </a:rPr>
                        <a:t>الصور النقطية</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ar-EG" sz="1800" b="1">
                          <a:effectLst/>
                        </a:rPr>
                        <a:t>الصور المتجهه</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extLst>
                  <a:ext uri="{0D108BD9-81ED-4DB2-BD59-A6C34878D82A}">
                    <a16:rowId xmlns:a16="http://schemas.microsoft.com/office/drawing/2014/main" val="4215319307"/>
                  </a:ext>
                </a:extLst>
              </a:tr>
              <a:tr h="344469">
                <a:tc>
                  <a:txBody>
                    <a:bodyPr/>
                    <a:lstStyle/>
                    <a:p>
                      <a:pPr marL="0" marR="0" algn="ctr" rtl="1">
                        <a:lnSpc>
                          <a:spcPct val="115000"/>
                        </a:lnSpc>
                        <a:spcBef>
                          <a:spcPts val="0"/>
                        </a:spcBef>
                        <a:spcAft>
                          <a:spcPts val="0"/>
                        </a:spcAft>
                      </a:pPr>
                      <a:r>
                        <a:rPr lang="ar-EG" sz="1800" b="1">
                          <a:effectLst/>
                        </a:rPr>
                        <a:t>تسمى</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en-US" sz="1800" b="1">
                          <a:effectLst/>
                        </a:rPr>
                        <a:t>Raster</a:t>
                      </a:r>
                      <a:r>
                        <a:rPr lang="ar-EG" sz="1800" b="1">
                          <a:effectLst/>
                        </a:rPr>
                        <a:t>- </a:t>
                      </a:r>
                      <a:r>
                        <a:rPr lang="en-US" sz="1800" b="1">
                          <a:effectLst/>
                        </a:rPr>
                        <a:t>Bitmap</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en-US" sz="1800" b="1">
                          <a:effectLst/>
                        </a:rPr>
                        <a:t>vectors</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extLst>
                  <a:ext uri="{0D108BD9-81ED-4DB2-BD59-A6C34878D82A}">
                    <a16:rowId xmlns:a16="http://schemas.microsoft.com/office/drawing/2014/main" val="1160642985"/>
                  </a:ext>
                </a:extLst>
              </a:tr>
              <a:tr h="344469">
                <a:tc>
                  <a:txBody>
                    <a:bodyPr/>
                    <a:lstStyle/>
                    <a:p>
                      <a:pPr marL="0" marR="0" algn="ctr" rtl="1">
                        <a:lnSpc>
                          <a:spcPct val="115000"/>
                        </a:lnSpc>
                        <a:spcBef>
                          <a:spcPts val="0"/>
                        </a:spcBef>
                        <a:spcAft>
                          <a:spcPts val="0"/>
                        </a:spcAft>
                      </a:pPr>
                      <a:r>
                        <a:rPr lang="ar-EG" sz="1800" b="1">
                          <a:effectLst/>
                        </a:rPr>
                        <a:t>تعرف برامجها بأسم</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ar-EG" sz="1800" b="1">
                          <a:effectLst/>
                        </a:rPr>
                        <a:t>برامج معالجة الصور</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ar-EG" sz="1800" b="1">
                          <a:effectLst/>
                        </a:rPr>
                        <a:t>برامج رسومية</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extLst>
                  <a:ext uri="{0D108BD9-81ED-4DB2-BD59-A6C34878D82A}">
                    <a16:rowId xmlns:a16="http://schemas.microsoft.com/office/drawing/2014/main" val="1483703715"/>
                  </a:ext>
                </a:extLst>
              </a:tr>
              <a:tr h="1025066">
                <a:tc>
                  <a:txBody>
                    <a:bodyPr/>
                    <a:lstStyle/>
                    <a:p>
                      <a:pPr marL="0" marR="0" algn="ctr" rtl="1">
                        <a:lnSpc>
                          <a:spcPct val="115000"/>
                        </a:lnSpc>
                        <a:spcBef>
                          <a:spcPts val="0"/>
                        </a:spcBef>
                        <a:spcAft>
                          <a:spcPts val="0"/>
                        </a:spcAft>
                      </a:pPr>
                      <a:r>
                        <a:rPr lang="ar-EG" sz="1800" b="1">
                          <a:effectLst/>
                        </a:rPr>
                        <a:t>تتعرف على الشكل على انه:</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r" rtl="1">
                        <a:lnSpc>
                          <a:spcPct val="115000"/>
                        </a:lnSpc>
                        <a:spcBef>
                          <a:spcPts val="0"/>
                        </a:spcBef>
                        <a:spcAft>
                          <a:spcPts val="0"/>
                        </a:spcAft>
                      </a:pPr>
                      <a:r>
                        <a:rPr lang="ar-EG" sz="1800" b="1" dirty="0">
                          <a:effectLst/>
                        </a:rPr>
                        <a:t>مجموعة من النقاط تعرف</a:t>
                      </a:r>
                      <a:r>
                        <a:rPr lang="en-US" sz="1800" b="1" dirty="0">
                          <a:effectLst/>
                        </a:rPr>
                        <a:t> pixels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r" rtl="1">
                        <a:lnSpc>
                          <a:spcPct val="115000"/>
                        </a:lnSpc>
                        <a:spcBef>
                          <a:spcPts val="0"/>
                        </a:spcBef>
                        <a:spcAft>
                          <a:spcPts val="0"/>
                        </a:spcAft>
                      </a:pPr>
                      <a:r>
                        <a:rPr lang="ar-EG" sz="1800" b="1" dirty="0">
                          <a:effectLst/>
                        </a:rPr>
                        <a:t>تتعرف على الشكل على انه خطوط ومنحنيات تحكمها معادلات رياضية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extLst>
                  <a:ext uri="{0D108BD9-81ED-4DB2-BD59-A6C34878D82A}">
                    <a16:rowId xmlns:a16="http://schemas.microsoft.com/office/drawing/2014/main" val="319289977"/>
                  </a:ext>
                </a:extLst>
              </a:tr>
              <a:tr h="688936">
                <a:tc>
                  <a:txBody>
                    <a:bodyPr/>
                    <a:lstStyle/>
                    <a:p>
                      <a:pPr marL="0" marR="0" algn="ctr" rtl="1">
                        <a:lnSpc>
                          <a:spcPct val="115000"/>
                        </a:lnSpc>
                        <a:spcBef>
                          <a:spcPts val="0"/>
                        </a:spcBef>
                        <a:spcAft>
                          <a:spcPts val="0"/>
                        </a:spcAft>
                      </a:pPr>
                      <a:r>
                        <a:rPr lang="ar-EG" sz="1800" b="1">
                          <a:effectLst/>
                        </a:rPr>
                        <a:t>امثلة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en-US" sz="1800" b="1">
                          <a:effectLst/>
                        </a:rPr>
                        <a:t>Photoshop  Adobe</a:t>
                      </a:r>
                    </a:p>
                    <a:p>
                      <a:pPr marL="0" marR="0" algn="ctr" rtl="1">
                        <a:lnSpc>
                          <a:spcPct val="115000"/>
                        </a:lnSpc>
                        <a:spcBef>
                          <a:spcPts val="0"/>
                        </a:spcBef>
                        <a:spcAft>
                          <a:spcPts val="0"/>
                        </a:spcAft>
                      </a:pPr>
                      <a:r>
                        <a:rPr lang="en-US" sz="1800" b="1">
                          <a:effectLst/>
                        </a:rPr>
                        <a:t>Paint</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ctr" rtl="1">
                        <a:lnSpc>
                          <a:spcPct val="115000"/>
                        </a:lnSpc>
                        <a:spcBef>
                          <a:spcPts val="0"/>
                        </a:spcBef>
                        <a:spcAft>
                          <a:spcPts val="0"/>
                        </a:spcAft>
                      </a:pPr>
                      <a:r>
                        <a:rPr lang="en-US" sz="1800" b="1">
                          <a:effectLst/>
                        </a:rPr>
                        <a:t>Adobe Illustrator</a:t>
                      </a:r>
                    </a:p>
                    <a:p>
                      <a:pPr marL="0" marR="0" algn="ctr" rtl="1">
                        <a:lnSpc>
                          <a:spcPct val="115000"/>
                        </a:lnSpc>
                        <a:spcBef>
                          <a:spcPts val="0"/>
                        </a:spcBef>
                        <a:spcAft>
                          <a:spcPts val="0"/>
                        </a:spcAft>
                      </a:pPr>
                      <a:r>
                        <a:rPr lang="en-US" sz="1800" b="1">
                          <a:effectLst/>
                        </a:rPr>
                        <a:t>CorelDraw</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extLst>
                  <a:ext uri="{0D108BD9-81ED-4DB2-BD59-A6C34878D82A}">
                    <a16:rowId xmlns:a16="http://schemas.microsoft.com/office/drawing/2014/main" val="4268084131"/>
                  </a:ext>
                </a:extLst>
              </a:tr>
              <a:tr h="4167743">
                <a:tc>
                  <a:txBody>
                    <a:bodyPr/>
                    <a:lstStyle/>
                    <a:p>
                      <a:pPr marL="0" marR="0" algn="ctr" rtl="1">
                        <a:lnSpc>
                          <a:spcPct val="115000"/>
                        </a:lnSpc>
                        <a:spcBef>
                          <a:spcPts val="0"/>
                        </a:spcBef>
                        <a:spcAft>
                          <a:spcPts val="0"/>
                        </a:spcAft>
                      </a:pPr>
                      <a:r>
                        <a:rPr lang="ar-EG" sz="1800" b="1" dirty="0">
                          <a:effectLst/>
                        </a:rPr>
                        <a:t>طبيعة البرنامج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just" rtl="1"/>
                      <a:r>
                        <a:rPr lang="ar-SA" sz="1800" b="1" dirty="0">
                          <a:effectLst/>
                        </a:rPr>
                        <a:t>الصور </a:t>
                      </a:r>
                      <a:r>
                        <a:rPr lang="ar-SA" sz="1800" b="1" dirty="0" err="1">
                          <a:effectLst/>
                        </a:rPr>
                        <a:t>النقطيه</a:t>
                      </a:r>
                      <a:r>
                        <a:rPr lang="ar-SA" sz="1800" b="1" dirty="0">
                          <a:effectLst/>
                        </a:rPr>
                        <a:t> (</a:t>
                      </a:r>
                      <a:r>
                        <a:rPr lang="en-US" sz="1800" b="1" dirty="0">
                          <a:effectLst/>
                        </a:rPr>
                        <a:t>Bitmap</a:t>
                      </a:r>
                      <a:r>
                        <a:rPr lang="ar-SA" sz="1800" b="1" dirty="0">
                          <a:effectLst/>
                        </a:rPr>
                        <a:t>) : وهي تتكون من مجموعه </a:t>
                      </a:r>
                      <a:r>
                        <a:rPr lang="ar-SA" sz="1800" b="1" dirty="0" err="1">
                          <a:effectLst/>
                        </a:rPr>
                        <a:t>متجاوره</a:t>
                      </a:r>
                      <a:r>
                        <a:rPr lang="ar-SA" sz="1800" b="1" dirty="0">
                          <a:effectLst/>
                        </a:rPr>
                        <a:t> من النقاط </a:t>
                      </a:r>
                      <a:r>
                        <a:rPr lang="en-US" sz="1800" b="1" dirty="0">
                          <a:effectLst/>
                        </a:rPr>
                        <a:t>pixels</a:t>
                      </a:r>
                      <a:r>
                        <a:rPr lang="ar-SA" sz="1800" b="1" dirty="0">
                          <a:effectLst/>
                        </a:rPr>
                        <a:t> – </a:t>
                      </a:r>
                      <a:r>
                        <a:rPr lang="ar-SA" sz="1800" b="1" dirty="0" err="1">
                          <a:effectLst/>
                        </a:rPr>
                        <a:t>والبكسل</a:t>
                      </a:r>
                      <a:r>
                        <a:rPr lang="ar-SA" sz="1800" b="1" dirty="0">
                          <a:effectLst/>
                        </a:rPr>
                        <a:t> هو اصغر نقطة يمكن عرضها على الشاشة -  تكون فيما بينها شبكة مترابطة ويكون لكل بكسل لون معين .ولأن الصور النقطية تتكون من </a:t>
                      </a:r>
                      <a:r>
                        <a:rPr lang="ar-SA" sz="1800" b="1" dirty="0" err="1">
                          <a:effectLst/>
                        </a:rPr>
                        <a:t>بكسلات</a:t>
                      </a:r>
                      <a:r>
                        <a:rPr lang="ar-SA" sz="1800" b="1" dirty="0">
                          <a:effectLst/>
                        </a:rPr>
                        <a:t> متجاورة فهذا يجعل من الصعب تكبيرها أو تصغيرها دون أن تتأثر دقتها ، فمثلا عند تصغير الصورة سيتم حذف عدد من </a:t>
                      </a:r>
                      <a:r>
                        <a:rPr lang="ar-SA" sz="1800" b="1" dirty="0" err="1">
                          <a:effectLst/>
                        </a:rPr>
                        <a:t>البكسلات</a:t>
                      </a:r>
                      <a:r>
                        <a:rPr lang="ar-SA" sz="1800" b="1" dirty="0">
                          <a:effectLst/>
                        </a:rPr>
                        <a:t> </a:t>
                      </a:r>
                      <a:r>
                        <a:rPr lang="ar-SA" sz="1800" b="1" dirty="0" err="1">
                          <a:effectLst/>
                        </a:rPr>
                        <a:t>المكونه</a:t>
                      </a:r>
                      <a:r>
                        <a:rPr lang="ar-SA" sz="1800" b="1" dirty="0">
                          <a:effectLst/>
                        </a:rPr>
                        <a:t> لها و على العكس عند تكبير الصورة سيتم زياده عدد </a:t>
                      </a:r>
                      <a:r>
                        <a:rPr lang="ar-SA" sz="1800" b="1" dirty="0" err="1">
                          <a:effectLst/>
                        </a:rPr>
                        <a:t>البكسلات</a:t>
                      </a:r>
                      <a:r>
                        <a:rPr lang="ar-SA" sz="1800" b="1" dirty="0">
                          <a:effectLst/>
                        </a:rPr>
                        <a:t> في الصورة ويعتمد لون كل بكسل من </a:t>
                      </a:r>
                      <a:r>
                        <a:rPr lang="ar-SA" sz="1800" b="1" dirty="0" err="1">
                          <a:effectLst/>
                        </a:rPr>
                        <a:t>البكسلات</a:t>
                      </a:r>
                      <a:r>
                        <a:rPr lang="ar-SA" sz="1800" b="1" dirty="0">
                          <a:effectLst/>
                        </a:rPr>
                        <a:t> المضافة على لون </a:t>
                      </a:r>
                      <a:r>
                        <a:rPr lang="ar-SA" sz="1800" b="1" dirty="0" err="1">
                          <a:effectLst/>
                        </a:rPr>
                        <a:t>البكسلات</a:t>
                      </a:r>
                      <a:r>
                        <a:rPr lang="ar-SA" sz="1800" b="1" dirty="0">
                          <a:effectLst/>
                        </a:rPr>
                        <a:t> </a:t>
                      </a:r>
                      <a:r>
                        <a:rPr lang="ar-SA" sz="1800" b="1" dirty="0" err="1">
                          <a:effectLst/>
                        </a:rPr>
                        <a:t>المحيطه</a:t>
                      </a:r>
                      <a:r>
                        <a:rPr lang="ar-SA" sz="1800" b="1" dirty="0">
                          <a:effectLst/>
                        </a:rPr>
                        <a:t> به .</a:t>
                      </a:r>
                      <a:endParaRPr lang="en-US" sz="1800" b="1" dirty="0">
                        <a:effectLst/>
                      </a:endParaRPr>
                    </a:p>
                    <a:p>
                      <a:pPr marL="0" marR="0" algn="ctr" rtl="1">
                        <a:lnSpc>
                          <a:spcPct val="115000"/>
                        </a:lnSpc>
                        <a:spcBef>
                          <a:spcPts val="0"/>
                        </a:spcBef>
                        <a:spcAft>
                          <a:spcPts val="0"/>
                        </a:spcAft>
                      </a:pPr>
                      <a:r>
                        <a:rPr lang="ar-SA"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tc>
                  <a:txBody>
                    <a:bodyPr/>
                    <a:lstStyle/>
                    <a:p>
                      <a:pPr marL="0" marR="0" algn="just" rtl="1">
                        <a:lnSpc>
                          <a:spcPct val="115000"/>
                        </a:lnSpc>
                        <a:spcBef>
                          <a:spcPts val="0"/>
                        </a:spcBef>
                        <a:spcAft>
                          <a:spcPts val="0"/>
                        </a:spcAft>
                      </a:pPr>
                      <a:r>
                        <a:rPr lang="ar-SA" sz="1800" b="1" dirty="0">
                          <a:effectLst/>
                        </a:rPr>
                        <a:t>الصور </a:t>
                      </a:r>
                      <a:r>
                        <a:rPr lang="ar-SA" sz="1800" b="1" dirty="0" err="1">
                          <a:effectLst/>
                        </a:rPr>
                        <a:t>المتجهه</a:t>
                      </a:r>
                      <a:r>
                        <a:rPr lang="ar-SA" sz="1800" b="1" dirty="0">
                          <a:effectLst/>
                        </a:rPr>
                        <a:t> وتتكون من اشكال الهندسية مكونة من مستقيمات أو منحنيات ، وكل منها يتكون من مجموعة من النقط لها معادلة ، و هذه المعادلات هي التي تمكن الحاسب من رسم تلك الأشكال، و هذا يعني أنه مهما كانت المساحة، فإن للشكل نفس الجودة، لأنه يحتفظ بمعادلته وهنا الشكل يكون عبارة عن اجزاء تجمع حيث يتعامل البرنامج مع هذه الاجزاء باعتبارها خط تحديد و لون ملئ</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9461" marR="69461" marT="0" marB="0"/>
                </a:tc>
                <a:extLst>
                  <a:ext uri="{0D108BD9-81ED-4DB2-BD59-A6C34878D82A}">
                    <a16:rowId xmlns:a16="http://schemas.microsoft.com/office/drawing/2014/main" val="4063582042"/>
                  </a:ext>
                </a:extLst>
              </a:tr>
            </a:tbl>
          </a:graphicData>
        </a:graphic>
      </p:graphicFrame>
      <p:sp>
        <p:nvSpPr>
          <p:cNvPr id="5" name="TextBox 4"/>
          <p:cNvSpPr txBox="1"/>
          <p:nvPr/>
        </p:nvSpPr>
        <p:spPr>
          <a:xfrm>
            <a:off x="-1326448" y="5937679"/>
            <a:ext cx="6257501" cy="584775"/>
          </a:xfrm>
          <a:prstGeom prst="rect">
            <a:avLst/>
          </a:prstGeom>
          <a:noFill/>
        </p:spPr>
        <p:txBody>
          <a:bodyPr wrap="square" rtlCol="0">
            <a:spAutoFit/>
          </a:bodyPr>
          <a:lstStyle/>
          <a:p>
            <a:r>
              <a:rPr lang="ar-EG" sz="3200" b="1" dirty="0" smtClean="0">
                <a:solidFill>
                  <a:srgbClr val="C00000"/>
                </a:solidFill>
              </a:rPr>
              <a:t>الفرق بين البرامج </a:t>
            </a:r>
            <a:r>
              <a:rPr lang="ar-EG" sz="3200" b="1" dirty="0" err="1" smtClean="0">
                <a:solidFill>
                  <a:srgbClr val="C00000"/>
                </a:solidFill>
              </a:rPr>
              <a:t>الرستر</a:t>
            </a:r>
            <a:r>
              <a:rPr lang="ar-EG" sz="3200" b="1" dirty="0" smtClean="0">
                <a:solidFill>
                  <a:srgbClr val="C00000"/>
                </a:solidFill>
              </a:rPr>
              <a:t> </a:t>
            </a:r>
            <a:r>
              <a:rPr lang="ar-EG" sz="3200" b="1" dirty="0" err="1" smtClean="0">
                <a:solidFill>
                  <a:srgbClr val="C00000"/>
                </a:solidFill>
              </a:rPr>
              <a:t>والفيكتر</a:t>
            </a:r>
            <a:r>
              <a:rPr lang="ar-EG"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48759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graphicFrame>
        <p:nvGraphicFramePr>
          <p:cNvPr id="7" name="Table 6"/>
          <p:cNvGraphicFramePr>
            <a:graphicFrameLocks noGrp="1"/>
          </p:cNvGraphicFramePr>
          <p:nvPr>
            <p:extLst>
              <p:ext uri="{D42A27DB-BD31-4B8C-83A1-F6EECF244321}">
                <p14:modId xmlns:p14="http://schemas.microsoft.com/office/powerpoint/2010/main" val="1576766808"/>
              </p:ext>
            </p:extLst>
          </p:nvPr>
        </p:nvGraphicFramePr>
        <p:xfrm>
          <a:off x="2225842" y="1552074"/>
          <a:ext cx="9733546" cy="5137484"/>
        </p:xfrm>
        <a:graphic>
          <a:graphicData uri="http://schemas.openxmlformats.org/drawingml/2006/table">
            <a:tbl>
              <a:tblPr rtl="1" firstRow="1" firstCol="1" bandRow="1">
                <a:tableStyleId>{5C22544A-7EE6-4342-B048-85BDC9FD1C3A}</a:tableStyleId>
              </a:tblPr>
              <a:tblGrid>
                <a:gridCol w="2622811">
                  <a:extLst>
                    <a:ext uri="{9D8B030D-6E8A-4147-A177-3AD203B41FA5}">
                      <a16:colId xmlns:a16="http://schemas.microsoft.com/office/drawing/2014/main" val="599594455"/>
                    </a:ext>
                  </a:extLst>
                </a:gridCol>
                <a:gridCol w="3516511">
                  <a:extLst>
                    <a:ext uri="{9D8B030D-6E8A-4147-A177-3AD203B41FA5}">
                      <a16:colId xmlns:a16="http://schemas.microsoft.com/office/drawing/2014/main" val="3959941096"/>
                    </a:ext>
                  </a:extLst>
                </a:gridCol>
                <a:gridCol w="3594224">
                  <a:extLst>
                    <a:ext uri="{9D8B030D-6E8A-4147-A177-3AD203B41FA5}">
                      <a16:colId xmlns:a16="http://schemas.microsoft.com/office/drawing/2014/main" val="3603145165"/>
                    </a:ext>
                  </a:extLst>
                </a:gridCol>
              </a:tblGrid>
              <a:tr h="510788">
                <a:tc>
                  <a:txBody>
                    <a:bodyPr/>
                    <a:lstStyle/>
                    <a:p>
                      <a:pPr marL="0" marR="0" algn="ctr" rtl="1">
                        <a:lnSpc>
                          <a:spcPct val="115000"/>
                        </a:lnSpc>
                        <a:spcBef>
                          <a:spcPts val="0"/>
                        </a:spcBef>
                        <a:spcAft>
                          <a:spcPts val="0"/>
                        </a:spcAft>
                      </a:pPr>
                      <a:r>
                        <a:rPr lang="ar-EG" sz="2500">
                          <a:effectLst/>
                        </a:rPr>
                        <a:t>وجه المقارنة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26366" marR="126366" marT="0" marB="0"/>
                </a:tc>
                <a:tc>
                  <a:txBody>
                    <a:bodyPr/>
                    <a:lstStyle/>
                    <a:p>
                      <a:pPr marL="0" marR="0" algn="ctr" rtl="1">
                        <a:lnSpc>
                          <a:spcPct val="115000"/>
                        </a:lnSpc>
                        <a:spcBef>
                          <a:spcPts val="0"/>
                        </a:spcBef>
                        <a:spcAft>
                          <a:spcPts val="0"/>
                        </a:spcAft>
                      </a:pPr>
                      <a:r>
                        <a:rPr lang="ar-EG" sz="2500">
                          <a:effectLst/>
                        </a:rPr>
                        <a:t>الصور النقطية</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26366" marR="126366" marT="0" marB="0"/>
                </a:tc>
                <a:tc>
                  <a:txBody>
                    <a:bodyPr/>
                    <a:lstStyle/>
                    <a:p>
                      <a:pPr marL="0" marR="0" algn="ctr" rtl="1">
                        <a:lnSpc>
                          <a:spcPct val="115000"/>
                        </a:lnSpc>
                        <a:spcBef>
                          <a:spcPts val="0"/>
                        </a:spcBef>
                        <a:spcAft>
                          <a:spcPts val="0"/>
                        </a:spcAft>
                      </a:pPr>
                      <a:r>
                        <a:rPr lang="ar-EG" sz="2500">
                          <a:effectLst/>
                        </a:rPr>
                        <a:t>الصور المتجهه</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26366" marR="126366" marT="0" marB="0"/>
                </a:tc>
                <a:extLst>
                  <a:ext uri="{0D108BD9-81ED-4DB2-BD59-A6C34878D82A}">
                    <a16:rowId xmlns:a16="http://schemas.microsoft.com/office/drawing/2014/main" val="4215319307"/>
                  </a:ext>
                </a:extLst>
              </a:tr>
              <a:tr h="4626696">
                <a:tc>
                  <a:txBody>
                    <a:bodyPr/>
                    <a:lstStyle/>
                    <a:p>
                      <a:pPr marL="0" marR="0" algn="ctr" rtl="1">
                        <a:lnSpc>
                          <a:spcPct val="115000"/>
                        </a:lnSpc>
                        <a:spcBef>
                          <a:spcPts val="0"/>
                        </a:spcBef>
                        <a:spcAft>
                          <a:spcPts val="0"/>
                        </a:spcAft>
                      </a:pPr>
                      <a:r>
                        <a:rPr lang="ar-EG" sz="2500" dirty="0">
                          <a:effectLst/>
                        </a:rPr>
                        <a:t>مميزاته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26366" marR="126366" marT="0" marB="0"/>
                </a:tc>
                <a:tc>
                  <a:txBody>
                    <a:bodyPr/>
                    <a:lstStyle/>
                    <a:p>
                      <a:pPr marL="0" marR="0" algn="just" rtl="1"/>
                      <a:r>
                        <a:rPr lang="ar-EG" sz="2000" b="1" dirty="0">
                          <a:effectLst/>
                        </a:rPr>
                        <a:t>يمكن </a:t>
                      </a:r>
                      <a:r>
                        <a:rPr lang="ar-EG" sz="2000" b="1" dirty="0" err="1">
                          <a:effectLst/>
                        </a:rPr>
                        <a:t>إستخدام</a:t>
                      </a:r>
                      <a:r>
                        <a:rPr lang="ar-EG" sz="2000" b="1" dirty="0">
                          <a:effectLst/>
                        </a:rPr>
                        <a:t> برامج </a:t>
                      </a:r>
                      <a:r>
                        <a:rPr lang="ar-EG" sz="2000" b="1" dirty="0" err="1">
                          <a:effectLst/>
                        </a:rPr>
                        <a:t>الرستر</a:t>
                      </a:r>
                      <a:r>
                        <a:rPr lang="ar-EG" sz="2000" b="1" dirty="0">
                          <a:effectLst/>
                        </a:rPr>
                        <a:t> مثل برنامج الفوتوشوب عند الرغبة </a:t>
                      </a:r>
                      <a:r>
                        <a:rPr lang="ar-EG" sz="2000" b="1" dirty="0" err="1">
                          <a:effectLst/>
                        </a:rPr>
                        <a:t>فى</a:t>
                      </a:r>
                      <a:r>
                        <a:rPr lang="ar-EG" sz="2000" b="1" dirty="0">
                          <a:effectLst/>
                        </a:rPr>
                        <a:t> تلوين تصميم أو إجراء بعض التعديلات او تكرار اشكال أو إضافة ملامس إذ يتيح لنا البرنامج مجموعة من التأثيرات المختلفة والمرشحات </a:t>
                      </a:r>
                      <a:r>
                        <a:rPr lang="ar-EG" sz="2000" b="1" dirty="0" err="1">
                          <a:effectLst/>
                        </a:rPr>
                        <a:t>التى</a:t>
                      </a:r>
                      <a:r>
                        <a:rPr lang="ar-EG" sz="2000" b="1" dirty="0">
                          <a:effectLst/>
                        </a:rPr>
                        <a:t> تضيف إلى التصميمات لمسات أكثر إبداعا كما يمكن عمل توظيف او مجموعات لونية للتصميم</a:t>
                      </a:r>
                      <a:r>
                        <a:rPr lang="ar-SA" sz="2000" b="1" dirty="0">
                          <a:effectLst/>
                        </a:rPr>
                        <a:t>, </a:t>
                      </a:r>
                      <a:r>
                        <a:rPr lang="ar-EG" sz="2000" b="1" dirty="0">
                          <a:effectLst/>
                        </a:rPr>
                        <a:t>على أن يراعى أن تكون درجة وضوح التصميم </a:t>
                      </a:r>
                      <a:r>
                        <a:rPr lang="en-US" sz="2000" b="1" dirty="0">
                          <a:effectLst/>
                        </a:rPr>
                        <a:t>resolution </a:t>
                      </a:r>
                      <a:r>
                        <a:rPr lang="ar-EG" sz="2000" b="1" dirty="0">
                          <a:effectLst/>
                        </a:rPr>
                        <a:t>مناسبة ولا نلجأ لتكبير التصميم بعد الانتهاء منه حتى لا تقل درجة الوضوح</a:t>
                      </a:r>
                      <a:r>
                        <a:rPr lang="ar-SA" sz="2000" b="1" dirty="0">
                          <a:effectLst/>
                        </a:rPr>
                        <a:t>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126366" marR="126366" marT="0" marB="0"/>
                </a:tc>
                <a:tc>
                  <a:txBody>
                    <a:bodyPr/>
                    <a:lstStyle/>
                    <a:p>
                      <a:pPr marL="0" marR="0" algn="just" rtl="1">
                        <a:lnSpc>
                          <a:spcPct val="115000"/>
                        </a:lnSpc>
                        <a:spcBef>
                          <a:spcPts val="0"/>
                        </a:spcBef>
                        <a:spcAft>
                          <a:spcPts val="0"/>
                        </a:spcAft>
                      </a:pPr>
                      <a:r>
                        <a:rPr lang="ar-SA" sz="2000" b="1" dirty="0">
                          <a:effectLst/>
                        </a:rPr>
                        <a:t>امكانية الرسم ونقل رسمة بدقة شديدة </a:t>
                      </a:r>
                      <a:r>
                        <a:rPr lang="ar-SA" sz="2000" b="1" dirty="0" err="1">
                          <a:effectLst/>
                        </a:rPr>
                        <a:t>بادخالها</a:t>
                      </a:r>
                      <a:r>
                        <a:rPr lang="ar-SA" sz="2000" b="1" dirty="0">
                          <a:effectLst/>
                        </a:rPr>
                        <a:t> البرنامج كما يمكن تكبير </a:t>
                      </a:r>
                      <a:r>
                        <a:rPr lang="ar-SA" sz="2000" b="1" dirty="0" smtClean="0">
                          <a:effectLst/>
                        </a:rPr>
                        <a:t>او</a:t>
                      </a:r>
                      <a:r>
                        <a:rPr lang="ar-EG" sz="2000" b="1" dirty="0" smtClean="0">
                          <a:effectLst/>
                        </a:rPr>
                        <a:t> </a:t>
                      </a:r>
                      <a:r>
                        <a:rPr lang="ar-SA" sz="2000" b="1" dirty="0" smtClean="0">
                          <a:effectLst/>
                        </a:rPr>
                        <a:t>تصغير </a:t>
                      </a:r>
                      <a:r>
                        <a:rPr lang="ar-SA" sz="2000" b="1" dirty="0">
                          <a:effectLst/>
                        </a:rPr>
                        <a:t>الصور المتجهة </a:t>
                      </a:r>
                      <a:r>
                        <a:rPr lang="ar-SA" sz="2000" b="1" dirty="0" smtClean="0">
                          <a:effectLst/>
                        </a:rPr>
                        <a:t>لأي </a:t>
                      </a:r>
                      <a:r>
                        <a:rPr lang="ar-SA" sz="2000" b="1" dirty="0">
                          <a:effectLst/>
                        </a:rPr>
                        <a:t>درجة دون أن تتأثر جودة الصورة كذلك فهي  لا تتطلب مساحة كبيرة عند تخزينها .ويمكن تحويل الصور المتجهة الى صور نقطية والعكس للاستفادة من امكانات البرامج المختلفة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26366" marR="126366" marT="0" marB="0"/>
                </a:tc>
                <a:extLst>
                  <a:ext uri="{0D108BD9-81ED-4DB2-BD59-A6C34878D82A}">
                    <a16:rowId xmlns:a16="http://schemas.microsoft.com/office/drawing/2014/main" val="2218373572"/>
                  </a:ext>
                </a:extLst>
              </a:tr>
            </a:tbl>
          </a:graphicData>
        </a:graphic>
      </p:graphicFrame>
      <p:sp>
        <p:nvSpPr>
          <p:cNvPr id="6" name="TextBox 5"/>
          <p:cNvSpPr txBox="1"/>
          <p:nvPr/>
        </p:nvSpPr>
        <p:spPr>
          <a:xfrm>
            <a:off x="5701887" y="844684"/>
            <a:ext cx="6257501" cy="584775"/>
          </a:xfrm>
          <a:prstGeom prst="rect">
            <a:avLst/>
          </a:prstGeom>
          <a:noFill/>
        </p:spPr>
        <p:txBody>
          <a:bodyPr wrap="square" rtlCol="0">
            <a:spAutoFit/>
          </a:bodyPr>
          <a:lstStyle/>
          <a:p>
            <a:r>
              <a:rPr lang="ar-EG" sz="3200" b="1" dirty="0" smtClean="0">
                <a:solidFill>
                  <a:srgbClr val="C00000"/>
                </a:solidFill>
              </a:rPr>
              <a:t>الفرق بين البرامج </a:t>
            </a:r>
            <a:r>
              <a:rPr lang="ar-EG" sz="3200" b="1" dirty="0" err="1" smtClean="0">
                <a:solidFill>
                  <a:srgbClr val="C00000"/>
                </a:solidFill>
              </a:rPr>
              <a:t>الرستر</a:t>
            </a:r>
            <a:r>
              <a:rPr lang="ar-EG" sz="3200" b="1" dirty="0" smtClean="0">
                <a:solidFill>
                  <a:srgbClr val="C00000"/>
                </a:solidFill>
              </a:rPr>
              <a:t> </a:t>
            </a:r>
            <a:r>
              <a:rPr lang="ar-EG" sz="3200" b="1" dirty="0" err="1" smtClean="0">
                <a:solidFill>
                  <a:srgbClr val="C00000"/>
                </a:solidFill>
              </a:rPr>
              <a:t>والفيكتر</a:t>
            </a:r>
            <a:r>
              <a:rPr lang="ar-EG"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54558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graphicFrame>
        <p:nvGraphicFramePr>
          <p:cNvPr id="2" name="Table 1"/>
          <p:cNvGraphicFramePr>
            <a:graphicFrameLocks noGrp="1"/>
          </p:cNvGraphicFramePr>
          <p:nvPr>
            <p:extLst>
              <p:ext uri="{D42A27DB-BD31-4B8C-83A1-F6EECF244321}">
                <p14:modId xmlns:p14="http://schemas.microsoft.com/office/powerpoint/2010/main" val="2465339302"/>
              </p:ext>
            </p:extLst>
          </p:nvPr>
        </p:nvGraphicFramePr>
        <p:xfrm>
          <a:off x="2370221" y="1517455"/>
          <a:ext cx="9414042" cy="5039755"/>
        </p:xfrm>
        <a:graphic>
          <a:graphicData uri="http://schemas.openxmlformats.org/drawingml/2006/table">
            <a:tbl>
              <a:tblPr firstRow="1" bandRow="1">
                <a:tableStyleId>{5C22544A-7EE6-4342-B048-85BDC9FD1C3A}</a:tableStyleId>
              </a:tblPr>
              <a:tblGrid>
                <a:gridCol w="7512654">
                  <a:extLst>
                    <a:ext uri="{9D8B030D-6E8A-4147-A177-3AD203B41FA5}">
                      <a16:colId xmlns:a16="http://schemas.microsoft.com/office/drawing/2014/main" val="944335035"/>
                    </a:ext>
                  </a:extLst>
                </a:gridCol>
                <a:gridCol w="1901388">
                  <a:extLst>
                    <a:ext uri="{9D8B030D-6E8A-4147-A177-3AD203B41FA5}">
                      <a16:colId xmlns:a16="http://schemas.microsoft.com/office/drawing/2014/main" val="3801940275"/>
                    </a:ext>
                  </a:extLst>
                </a:gridCol>
              </a:tblGrid>
              <a:tr h="458722">
                <a:tc>
                  <a:txBody>
                    <a:bodyPr/>
                    <a:lstStyle/>
                    <a:p>
                      <a:pPr algn="ctr"/>
                      <a:r>
                        <a:rPr lang="ar-EG" sz="2000" dirty="0" smtClean="0"/>
                        <a:t>أسماء البرامج </a:t>
                      </a:r>
                      <a:endParaRPr lang="en-US" sz="2000" dirty="0"/>
                    </a:p>
                  </a:txBody>
                  <a:tcPr marL="101709" marR="101709" marT="50855" marB="50855"/>
                </a:tc>
                <a:tc>
                  <a:txBody>
                    <a:bodyPr/>
                    <a:lstStyle/>
                    <a:p>
                      <a:r>
                        <a:rPr lang="ar-EG" sz="2000" dirty="0" smtClean="0"/>
                        <a:t>نوعية البرامج </a:t>
                      </a:r>
                      <a:endParaRPr lang="en-US" sz="2000" dirty="0"/>
                    </a:p>
                  </a:txBody>
                  <a:tcPr marL="101709" marR="101709" marT="50855" marB="50855"/>
                </a:tc>
                <a:extLst>
                  <a:ext uri="{0D108BD9-81ED-4DB2-BD59-A6C34878D82A}">
                    <a16:rowId xmlns:a16="http://schemas.microsoft.com/office/drawing/2014/main" val="1320420083"/>
                  </a:ext>
                </a:extLst>
              </a:tr>
              <a:tr h="101709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000" dirty="0" smtClean="0"/>
                        <a:t>Adobe</a:t>
                      </a:r>
                      <a:r>
                        <a:rPr lang="en-US" sz="2000" baseline="0" dirty="0" smtClean="0"/>
                        <a:t> Illustrator - Corel draw- </a:t>
                      </a:r>
                      <a:r>
                        <a:rPr lang="en-US" sz="2000" dirty="0" smtClean="0"/>
                        <a:t>Auto CAD- Adobe </a:t>
                      </a:r>
                      <a:r>
                        <a:rPr lang="en-US" sz="2000" dirty="0" err="1" smtClean="0"/>
                        <a:t>photoshop</a:t>
                      </a:r>
                      <a:endParaRPr lang="en-US" sz="200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2000" dirty="0" smtClean="0"/>
                    </a:p>
                    <a:p>
                      <a:endParaRPr lang="en-US" sz="2000" baseline="0" dirty="0" smtClean="0"/>
                    </a:p>
                  </a:txBody>
                  <a:tcPr marL="101709" marR="101709" marT="50855" marB="50855"/>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000" dirty="0" smtClean="0"/>
                        <a:t>البرامج العامة </a:t>
                      </a:r>
                      <a:endParaRPr lang="en-US" sz="2000" dirty="0" smtClean="0"/>
                    </a:p>
                    <a:p>
                      <a:endParaRPr lang="en-US" sz="2000" dirty="0"/>
                    </a:p>
                  </a:txBody>
                  <a:tcPr marL="101709" marR="101709" marT="50855" marB="50855"/>
                </a:tc>
                <a:extLst>
                  <a:ext uri="{0D108BD9-81ED-4DB2-BD59-A6C34878D82A}">
                    <a16:rowId xmlns:a16="http://schemas.microsoft.com/office/drawing/2014/main" val="914893278"/>
                  </a:ext>
                </a:extLst>
              </a:tr>
              <a:tr h="7119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000" dirty="0" smtClean="0"/>
                        <a:t>3DM=max- </a:t>
                      </a:r>
                    </a:p>
                    <a:p>
                      <a:endParaRPr lang="en-US" sz="2000" dirty="0"/>
                    </a:p>
                  </a:txBody>
                  <a:tcPr marL="101709" marR="101709" marT="50855" marB="50855"/>
                </a:tc>
                <a:tc>
                  <a:txBody>
                    <a:bodyPr/>
                    <a:lstStyle/>
                    <a:p>
                      <a:endParaRPr lang="en-US" sz="2000" dirty="0"/>
                    </a:p>
                  </a:txBody>
                  <a:tcPr marL="101709" marR="101709" marT="50855" marB="50855"/>
                </a:tc>
                <a:extLst>
                  <a:ext uri="{0D108BD9-81ED-4DB2-BD59-A6C34878D82A}">
                    <a16:rowId xmlns:a16="http://schemas.microsoft.com/office/drawing/2014/main" val="3180252063"/>
                  </a:ext>
                </a:extLst>
              </a:tr>
              <a:tr h="458722">
                <a:tc>
                  <a:txBody>
                    <a:bodyPr/>
                    <a:lstStyle/>
                    <a:p>
                      <a:endParaRPr lang="en-US" sz="2000" dirty="0"/>
                    </a:p>
                  </a:txBody>
                  <a:tcPr marL="101709" marR="101709" marT="50855" marB="50855">
                    <a:solidFill>
                      <a:srgbClr val="265E83"/>
                    </a:solidFill>
                  </a:tcPr>
                </a:tc>
                <a:tc>
                  <a:txBody>
                    <a:bodyPr/>
                    <a:lstStyle/>
                    <a:p>
                      <a:endParaRPr lang="en-US" sz="2000" dirty="0"/>
                    </a:p>
                  </a:txBody>
                  <a:tcPr marL="101709" marR="101709" marT="50855" marB="50855">
                    <a:solidFill>
                      <a:srgbClr val="265E83"/>
                    </a:solidFill>
                  </a:tcPr>
                </a:tc>
                <a:extLst>
                  <a:ext uri="{0D108BD9-81ED-4DB2-BD59-A6C34878D82A}">
                    <a16:rowId xmlns:a16="http://schemas.microsoft.com/office/drawing/2014/main" val="2248219032"/>
                  </a:ext>
                </a:extLst>
              </a:tr>
              <a:tr h="1017091">
                <a:tc>
                  <a:txBody>
                    <a:bodyPr/>
                    <a:lstStyle/>
                    <a:p>
                      <a:r>
                        <a:rPr lang="en-US" sz="2000" dirty="0" smtClean="0"/>
                        <a:t>C- design</a:t>
                      </a:r>
                    </a:p>
                    <a:p>
                      <a:r>
                        <a:rPr lang="en-US" sz="2000" dirty="0" err="1" smtClean="0"/>
                        <a:t>Kaledo</a:t>
                      </a:r>
                      <a:r>
                        <a:rPr lang="en-US" sz="2000" dirty="0" smtClean="0"/>
                        <a:t> style</a:t>
                      </a:r>
                    </a:p>
                    <a:p>
                      <a:endParaRPr lang="en-US" sz="2000" dirty="0"/>
                    </a:p>
                  </a:txBody>
                  <a:tcPr marL="101709" marR="101709" marT="50855" marB="50855"/>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000" dirty="0" smtClean="0"/>
                        <a:t>البرامج المتخصصة </a:t>
                      </a:r>
                      <a:endParaRPr lang="en-US" sz="2000" dirty="0" smtClean="0"/>
                    </a:p>
                    <a:p>
                      <a:endParaRPr lang="en-US" sz="2000" dirty="0"/>
                    </a:p>
                  </a:txBody>
                  <a:tcPr marL="101709" marR="101709" marT="50855" marB="50855"/>
                </a:tc>
                <a:extLst>
                  <a:ext uri="{0D108BD9-81ED-4DB2-BD59-A6C34878D82A}">
                    <a16:rowId xmlns:a16="http://schemas.microsoft.com/office/drawing/2014/main" val="3978748544"/>
                  </a:ext>
                </a:extLst>
              </a:tr>
              <a:tr h="458722">
                <a:tc>
                  <a:txBody>
                    <a:bodyPr/>
                    <a:lstStyle/>
                    <a:p>
                      <a:r>
                        <a:rPr lang="en-US" sz="2000" dirty="0" smtClean="0"/>
                        <a:t> Marvelous</a:t>
                      </a:r>
                      <a:r>
                        <a:rPr lang="en-US" sz="2000" baseline="0" dirty="0" smtClean="0"/>
                        <a:t> Designer -</a:t>
                      </a:r>
                      <a:endParaRPr lang="en-US" sz="2000" dirty="0"/>
                    </a:p>
                  </a:txBody>
                  <a:tcPr marL="101709" marR="101709" marT="50855" marB="50855"/>
                </a:tc>
                <a:tc>
                  <a:txBody>
                    <a:bodyPr/>
                    <a:lstStyle/>
                    <a:p>
                      <a:endParaRPr lang="en-US" sz="2000"/>
                    </a:p>
                  </a:txBody>
                  <a:tcPr marL="101709" marR="101709" marT="50855" marB="50855"/>
                </a:tc>
                <a:extLst>
                  <a:ext uri="{0D108BD9-81ED-4DB2-BD59-A6C34878D82A}">
                    <a16:rowId xmlns:a16="http://schemas.microsoft.com/office/drawing/2014/main" val="1758864819"/>
                  </a:ext>
                </a:extLst>
              </a:tr>
              <a:tr h="917443">
                <a:tc gridSpan="2">
                  <a:txBody>
                    <a:bodyPr/>
                    <a:lstStyle/>
                    <a:p>
                      <a:endParaRPr lang="en-US" sz="2000" dirty="0"/>
                    </a:p>
                  </a:txBody>
                  <a:tcPr marL="101709" marR="101709" marT="50855" marB="50855"/>
                </a:tc>
                <a:tc hMerge="1">
                  <a:txBody>
                    <a:bodyPr/>
                    <a:lstStyle/>
                    <a:p>
                      <a:endParaRPr lang="en-US" dirty="0"/>
                    </a:p>
                  </a:txBody>
                  <a:tcPr/>
                </a:tc>
                <a:extLst>
                  <a:ext uri="{0D108BD9-81ED-4DB2-BD59-A6C34878D82A}">
                    <a16:rowId xmlns:a16="http://schemas.microsoft.com/office/drawing/2014/main" val="707756383"/>
                  </a:ext>
                </a:extLst>
              </a:tr>
            </a:tbl>
          </a:graphicData>
        </a:graphic>
      </p:graphicFrame>
      <p:sp>
        <p:nvSpPr>
          <p:cNvPr id="5" name="TextBox 4"/>
          <p:cNvSpPr txBox="1"/>
          <p:nvPr/>
        </p:nvSpPr>
        <p:spPr>
          <a:xfrm>
            <a:off x="5722938" y="515075"/>
            <a:ext cx="6257501" cy="584775"/>
          </a:xfrm>
          <a:prstGeom prst="rect">
            <a:avLst/>
          </a:prstGeom>
          <a:noFill/>
        </p:spPr>
        <p:txBody>
          <a:bodyPr wrap="square" rtlCol="0">
            <a:spAutoFit/>
          </a:bodyPr>
          <a:lstStyle/>
          <a:p>
            <a:r>
              <a:rPr lang="ar-EG" sz="3200" b="1" dirty="0" smtClean="0">
                <a:solidFill>
                  <a:srgbClr val="C00000"/>
                </a:solidFill>
              </a:rPr>
              <a:t>البرامج العامة والبرامج المتخصصة</a:t>
            </a:r>
            <a:endParaRPr lang="en-US" sz="3200" b="1" dirty="0">
              <a:solidFill>
                <a:srgbClr val="C00000"/>
              </a:solidFill>
            </a:endParaRPr>
          </a:p>
        </p:txBody>
      </p:sp>
    </p:spTree>
    <p:extLst>
      <p:ext uri="{BB962C8B-B14F-4D97-AF65-F5344CB8AC3E}">
        <p14:creationId xmlns:p14="http://schemas.microsoft.com/office/powerpoint/2010/main" val="3888992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0"/>
            <a:ext cx="12192000" cy="6915150"/>
          </a:xfrm>
        </p:spPr>
      </p:pic>
      <p:sp>
        <p:nvSpPr>
          <p:cNvPr id="3" name="Title 1"/>
          <p:cNvSpPr txBox="1">
            <a:spLocks/>
          </p:cNvSpPr>
          <p:nvPr/>
        </p:nvSpPr>
        <p:spPr>
          <a:xfrm>
            <a:off x="2884943" y="459312"/>
            <a:ext cx="7467600" cy="1143000"/>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2">
                  <a:lumMod val="10000"/>
                </a:schemeClr>
              </a:solidFill>
            </a:endParaRPr>
          </a:p>
        </p:txBody>
      </p:sp>
      <p:pic>
        <p:nvPicPr>
          <p:cNvPr id="5" name="Picture 2" descr="E:\trainer hend atef\course photoshop\CMYKand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833" y="1382447"/>
            <a:ext cx="8126911" cy="52184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92669" y="716479"/>
            <a:ext cx="5664699" cy="1077218"/>
          </a:xfrm>
          <a:prstGeom prst="rect">
            <a:avLst/>
          </a:prstGeom>
          <a:noFill/>
        </p:spPr>
        <p:txBody>
          <a:bodyPr wrap="square" rtlCol="0">
            <a:spAutoFit/>
          </a:bodyPr>
          <a:lstStyle/>
          <a:p>
            <a:r>
              <a:rPr lang="ar-EG" sz="3200" b="1" dirty="0" smtClean="0">
                <a:solidFill>
                  <a:srgbClr val="C00000"/>
                </a:solidFill>
              </a:rPr>
              <a:t>الأنظمة اللونية : </a:t>
            </a:r>
            <a:r>
              <a:rPr lang="en-US" sz="3200" b="1" dirty="0" smtClean="0">
                <a:solidFill>
                  <a:srgbClr val="C00000"/>
                </a:solidFill>
              </a:rPr>
              <a:t>The </a:t>
            </a:r>
            <a:r>
              <a:rPr lang="en-US" sz="3200" b="1" dirty="0">
                <a:solidFill>
                  <a:srgbClr val="C00000"/>
                </a:solidFill>
              </a:rPr>
              <a:t>color system</a:t>
            </a:r>
          </a:p>
          <a:p>
            <a:r>
              <a:rPr lang="ar-EG" sz="3200" b="1" dirty="0" smtClean="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216836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3879" t="23806" r="10512"/>
          <a:stretch/>
        </p:blipFill>
        <p:spPr>
          <a:xfrm>
            <a:off x="0" y="-19050"/>
            <a:ext cx="12192000" cy="6915150"/>
          </a:xfrm>
        </p:spPr>
      </p:pic>
      <p:pic>
        <p:nvPicPr>
          <p:cNvPr id="3" name="Picture 2" descr="ppt-1-adobe-second page.jpg"/>
          <p:cNvPicPr>
            <a:picLocks noChangeAspect="1"/>
          </p:cNvPicPr>
          <p:nvPr/>
        </p:nvPicPr>
        <p:blipFill rotWithShape="1">
          <a:blip r:embed="rId3"/>
          <a:srcRect l="8589" t="70085" r="55161" b="7950"/>
          <a:stretch/>
        </p:blipFill>
        <p:spPr>
          <a:xfrm>
            <a:off x="7890102" y="4672804"/>
            <a:ext cx="3314700" cy="1519263"/>
          </a:xfrm>
          <a:prstGeom prst="rect">
            <a:avLst/>
          </a:prstGeom>
        </p:spPr>
      </p:pic>
      <p:pic>
        <p:nvPicPr>
          <p:cNvPr id="5" name="Picture 4" descr="ppt-1-adobe-second page.jpg"/>
          <p:cNvPicPr>
            <a:picLocks noChangeAspect="1"/>
          </p:cNvPicPr>
          <p:nvPr/>
        </p:nvPicPr>
        <p:blipFill rotWithShape="1">
          <a:blip r:embed="rId3"/>
          <a:srcRect l="8589" t="25085" r="13462" b="52693"/>
          <a:stretch/>
        </p:blipFill>
        <p:spPr>
          <a:xfrm>
            <a:off x="4077171" y="2770541"/>
            <a:ext cx="7127631" cy="1524000"/>
          </a:xfrm>
          <a:prstGeom prst="rect">
            <a:avLst/>
          </a:prstGeom>
        </p:spPr>
      </p:pic>
      <p:pic>
        <p:nvPicPr>
          <p:cNvPr id="6" name="Picture 5" descr="ppt-1-adobe-second page.jpg"/>
          <p:cNvPicPr>
            <a:picLocks noChangeAspect="1"/>
          </p:cNvPicPr>
          <p:nvPr/>
        </p:nvPicPr>
        <p:blipFill rotWithShape="1">
          <a:blip r:embed="rId3"/>
          <a:srcRect l="7547" t="47851" r="14504" b="29927"/>
          <a:stretch/>
        </p:blipFill>
        <p:spPr>
          <a:xfrm>
            <a:off x="773105" y="4672804"/>
            <a:ext cx="7127631" cy="1524000"/>
          </a:xfrm>
          <a:prstGeom prst="rect">
            <a:avLst/>
          </a:prstGeom>
        </p:spPr>
      </p:pic>
      <p:sp>
        <p:nvSpPr>
          <p:cNvPr id="2" name="TextBox 1"/>
          <p:cNvSpPr txBox="1"/>
          <p:nvPr/>
        </p:nvSpPr>
        <p:spPr>
          <a:xfrm>
            <a:off x="8149389" y="1564877"/>
            <a:ext cx="3561348" cy="584775"/>
          </a:xfrm>
          <a:prstGeom prst="rect">
            <a:avLst/>
          </a:prstGeom>
          <a:noFill/>
        </p:spPr>
        <p:txBody>
          <a:bodyPr wrap="square" rtlCol="0">
            <a:spAutoFit/>
          </a:bodyPr>
          <a:lstStyle/>
          <a:p>
            <a:r>
              <a:rPr lang="ar-EG" sz="3200" b="1" dirty="0">
                <a:solidFill>
                  <a:srgbClr val="C00000"/>
                </a:solidFill>
              </a:rPr>
              <a:t>إصدارات مجموعة </a:t>
            </a:r>
            <a:r>
              <a:rPr lang="ar-EG" sz="3200" b="1" dirty="0" err="1">
                <a:solidFill>
                  <a:srgbClr val="C00000"/>
                </a:solidFill>
              </a:rPr>
              <a:t>أدوبى</a:t>
            </a:r>
            <a:r>
              <a:rPr lang="ar-EG" sz="3200" b="1" dirty="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994108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2241</Words>
  <Application>Microsoft Office PowerPoint</Application>
  <PresentationFormat>Widescreen</PresentationFormat>
  <Paragraphs>162</Paragraphs>
  <Slides>42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Arabic Transparent</vt:lpstr>
      <vt:lpstr>Arial</vt:lpstr>
      <vt:lpstr>Calibri</vt:lpstr>
      <vt:lpstr>Calibri Light</vt:lpstr>
      <vt:lpstr>Perpetua</vt:lpstr>
      <vt:lpstr>Roboto</vt:lpstr>
      <vt:lpstr>Tahoma</vt:lpstr>
      <vt:lpstr>Times New Roman</vt:lpstr>
      <vt:lpstr>Office Theme</vt:lpstr>
      <vt:lpstr>Photoshop.Image.6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Windows User</cp:lastModifiedBy>
  <cp:revision>138</cp:revision>
  <dcterms:created xsi:type="dcterms:W3CDTF">2020-03-17T20:43:53Z</dcterms:created>
  <dcterms:modified xsi:type="dcterms:W3CDTF">2020-05-19T14:49:19Z</dcterms:modified>
</cp:coreProperties>
</file>