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 id="264" r:id="rId9"/>
    <p:sldId id="262" r:id="rId10"/>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74" d="100"/>
          <a:sy n="74" d="100"/>
        </p:scale>
        <p:origin x="3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05/09/1441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05/09/1441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05/09/1441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05/09/1441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05/09/1441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05/09/1441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05/09/1441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05/09/1441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2" name="Title 1"/>
          <p:cNvSpPr>
            <a:spLocks noGrp="1"/>
          </p:cNvSpPr>
          <p:nvPr>
            <p:ph type="ctrTitle"/>
          </p:nvPr>
        </p:nvSpPr>
        <p:spPr>
          <a:xfrm>
            <a:off x="4313695" y="2802667"/>
            <a:ext cx="7878305" cy="2057113"/>
          </a:xfrm>
        </p:spPr>
        <p:txBody>
          <a:bodyPr>
            <a:normAutofit fontScale="90000"/>
          </a:bodyPr>
          <a:lstStyle/>
          <a:p>
            <a:r>
              <a:rPr lang="ar-EG" dirty="0" smtClean="0">
                <a:solidFill>
                  <a:schemeClr val="bg1"/>
                </a:solidFill>
              </a:rPr>
              <a:t>محاضرة 8 تك الملابس الذكية</a:t>
            </a:r>
            <a:br>
              <a:rPr lang="ar-EG" dirty="0" smtClean="0">
                <a:solidFill>
                  <a:schemeClr val="bg1"/>
                </a:solidFill>
              </a:rPr>
            </a:br>
            <a:r>
              <a:rPr lang="ar-EG" dirty="0" smtClean="0">
                <a:solidFill>
                  <a:schemeClr val="bg1"/>
                </a:solidFill>
              </a:rPr>
              <a:t>الفرقة الرابعة </a:t>
            </a:r>
            <a:br>
              <a:rPr lang="ar-EG" dirty="0" smtClean="0">
                <a:solidFill>
                  <a:schemeClr val="bg1"/>
                </a:solidFill>
              </a:rPr>
            </a:br>
            <a:r>
              <a:rPr lang="ar-EG" dirty="0" smtClean="0">
                <a:solidFill>
                  <a:schemeClr val="bg1"/>
                </a:solidFill>
              </a:rPr>
              <a:t>قسم تك الملابس و الموضة</a:t>
            </a:r>
            <a:endParaRPr lang="ar-EG" dirty="0">
              <a:solidFill>
                <a:schemeClr val="bg1"/>
              </a:solidFill>
            </a:endParaRPr>
          </a:p>
        </p:txBody>
      </p:sp>
      <p:sp>
        <p:nvSpPr>
          <p:cNvPr id="3" name="Subtitle 2"/>
          <p:cNvSpPr>
            <a:spLocks noGrp="1"/>
          </p:cNvSpPr>
          <p:nvPr>
            <p:ph type="subTitle" idx="1"/>
          </p:nvPr>
        </p:nvSpPr>
        <p:spPr>
          <a:xfrm>
            <a:off x="4313695" y="5055590"/>
            <a:ext cx="7878306" cy="1426575"/>
          </a:xfrm>
        </p:spPr>
        <p:txBody>
          <a:bodyPr/>
          <a:lstStyle/>
          <a:p>
            <a:r>
              <a:rPr lang="ar-EG" dirty="0" smtClean="0">
                <a:solidFill>
                  <a:schemeClr val="bg1"/>
                </a:solidFill>
              </a:rPr>
              <a:t>اعداد</a:t>
            </a:r>
          </a:p>
          <a:p>
            <a:r>
              <a:rPr lang="ar-EG" dirty="0" smtClean="0">
                <a:solidFill>
                  <a:schemeClr val="bg1"/>
                </a:solidFill>
              </a:rPr>
              <a:t>م.د. شيرين صلاح الدين على سالم</a:t>
            </a:r>
            <a:endParaRPr lang="ar-EG" dirty="0">
              <a:solidFill>
                <a:schemeClr val="bg1"/>
              </a:solidFill>
            </a:endParaRPr>
          </a:p>
        </p:txBody>
      </p:sp>
    </p:spTree>
    <p:extLst>
      <p:ext uri="{BB962C8B-B14F-4D97-AF65-F5344CB8AC3E}">
        <p14:creationId xmlns:p14="http://schemas.microsoft.com/office/powerpoint/2010/main" val="359322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080" y="0"/>
            <a:ext cx="13193962" cy="7253207"/>
          </a:xfrm>
          <a:prstGeom prst="rect">
            <a:avLst/>
          </a:prstGeom>
        </p:spPr>
      </p:pic>
      <p:sp>
        <p:nvSpPr>
          <p:cNvPr id="2" name="Rectangle 1"/>
          <p:cNvSpPr/>
          <p:nvPr/>
        </p:nvSpPr>
        <p:spPr>
          <a:xfrm>
            <a:off x="4610430" y="109784"/>
            <a:ext cx="5124261" cy="523220"/>
          </a:xfrm>
          <a:prstGeom prst="rect">
            <a:avLst/>
          </a:prstGeom>
        </p:spPr>
        <p:txBody>
          <a:bodyPr wrap="square">
            <a:spAutoFit/>
          </a:bodyPr>
          <a:lstStyle/>
          <a:p>
            <a:r>
              <a:rPr lang="ar-SA" sz="2800" b="1" dirty="0">
                <a:solidFill>
                  <a:srgbClr val="FF0000"/>
                </a:solidFill>
                <a:latin typeface="Calibri" panose="020F0502020204030204" pitchFamily="34" charset="0"/>
                <a:ea typeface="Times New Roman" panose="02020603050405020304" pitchFamily="18" charset="0"/>
              </a:rPr>
              <a:t> </a:t>
            </a:r>
            <a:r>
              <a:rPr lang="ar-SA" sz="2800" b="1" u="sng" dirty="0">
                <a:solidFill>
                  <a:srgbClr val="FF0000"/>
                </a:solidFill>
                <a:latin typeface="Calibri" panose="020F0502020204030204" pitchFamily="34" charset="0"/>
                <a:ea typeface="Times New Roman" panose="02020603050405020304" pitchFamily="18" charset="0"/>
              </a:rPr>
              <a:t>ملابس ذكية تراقب أجساد أصحابها</a:t>
            </a:r>
            <a:endParaRPr lang="en-US" sz="2800" b="1" dirty="0"/>
          </a:p>
        </p:txBody>
      </p:sp>
      <p:sp>
        <p:nvSpPr>
          <p:cNvPr id="3" name="Rectangle 2"/>
          <p:cNvSpPr/>
          <p:nvPr/>
        </p:nvSpPr>
        <p:spPr>
          <a:xfrm>
            <a:off x="5087701" y="633004"/>
            <a:ext cx="4852610" cy="390363"/>
          </a:xfrm>
          <a:prstGeom prst="rect">
            <a:avLst/>
          </a:prstGeom>
        </p:spPr>
        <p:txBody>
          <a:bodyPr wrap="none">
            <a:spAutoFit/>
          </a:bodyPr>
          <a:lstStyle/>
          <a:p>
            <a:pPr>
              <a:lnSpc>
                <a:spcPct val="115000"/>
              </a:lnSpc>
              <a:spcAft>
                <a:spcPts val="1000"/>
              </a:spcAft>
            </a:pPr>
            <a:r>
              <a:rPr lang="ar-SA" b="1" u="sng" dirty="0">
                <a:latin typeface="Calibri" panose="020F0502020204030204" pitchFamily="34" charset="0"/>
                <a:ea typeface="Times New Roman" panose="02020603050405020304" pitchFamily="18" charset="0"/>
              </a:rPr>
              <a:t>ابتكار ” سترة ذكية ” تمكن ” الصم ” من التعرف على الصوت</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 name="Rectangle 3"/>
          <p:cNvSpPr/>
          <p:nvPr/>
        </p:nvSpPr>
        <p:spPr>
          <a:xfrm>
            <a:off x="485193" y="2626338"/>
            <a:ext cx="11899740" cy="3785652"/>
          </a:xfrm>
          <a:prstGeom prst="rect">
            <a:avLst/>
          </a:prstGeom>
        </p:spPr>
        <p:txBody>
          <a:bodyPr wrap="square">
            <a:spAutoFit/>
          </a:bodyPr>
          <a:lstStyle/>
          <a:p>
            <a:r>
              <a:rPr lang="ar-SA" sz="2400" b="1" dirty="0">
                <a:solidFill>
                  <a:srgbClr val="333333"/>
                </a:solidFill>
                <a:latin typeface="Calibri" panose="020F0502020204030204" pitchFamily="34" charset="0"/>
                <a:ea typeface="Times New Roman" panose="02020603050405020304" pitchFamily="18" charset="0"/>
              </a:rPr>
              <a:t>ابتكر علماء سترة جديدة خاصة بالصم، تمكنهم من التعرف على الصوت بتحويل الموجات الصوتية إلى ذبذات حسيّة. وأوضح ديفيد إيغليمان، وهو باحث مشارك بتطوير السترة، أنه مع تحدثنا يستقبل الجهاز الصوت، وعندما نشغله فإنه يحول الموجات الصوتية إلى أنماط في السترة، ويضيف: “هي طريقة لنقل المعلومات إلى الدماغ من خلال الإحساس بها”، بحسب تقرير لشبكة سي إن إن. ويتم ارتداء هذه السترة كما يرتدى القميص العادي، ويتم الإحساس بالذبذبات في عدة مناطق من الجسم لا سيما الظهر. ويقول ديفيد: إنّ “هدفنا الأول هو استخدامه للصمم، لأنّ الخيار الآخر الوحيد هو زراعة القوقعة التي تكلف أربعين ألف دولار وتتطلب تدخلاً جراحياً، لكن صنع هذا الجهاز كمنتج جاهز للاستخدام سيكلف بضعة آلاف دولار فقط”. ولفت إلى أن الأمر يشبه صناعة “حاسة سادسة”، وقال: “لا نزال نستخدم حاسة اللمس على الجذع، لكن ما نغيره هو نمط اللمس بطريقة لم يمر بها الجذع والدماغ”. وحول مستقبل هذه التقنية، قال الباحث: “لا يوجد سبب يمنعنا من أن نتجاوز الحواس التقليدية التي نملكها، يمكننا أن نمد السترة بالبيانات من الإنترنت، ويمكن لشخص ما أن يحصل على التجربة الحسية المباشرة</a:t>
            </a:r>
            <a:r>
              <a:rPr lang="en-US" sz="24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pic>
        <p:nvPicPr>
          <p:cNvPr id="5" name="Picture 4"/>
          <p:cNvPicPr>
            <a:picLocks noChangeAspect="1"/>
          </p:cNvPicPr>
          <p:nvPr/>
        </p:nvPicPr>
        <p:blipFill>
          <a:blip r:embed="rId3"/>
          <a:stretch>
            <a:fillRect/>
          </a:stretch>
        </p:blipFill>
        <p:spPr>
          <a:xfrm>
            <a:off x="6783355" y="1023367"/>
            <a:ext cx="5517603" cy="1514286"/>
          </a:xfrm>
          <a:prstGeom prst="rect">
            <a:avLst/>
          </a:prstGeom>
        </p:spPr>
      </p:pic>
    </p:spTree>
    <p:extLst>
      <p:ext uri="{BB962C8B-B14F-4D97-AF65-F5344CB8AC3E}">
        <p14:creationId xmlns:p14="http://schemas.microsoft.com/office/powerpoint/2010/main" val="391992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3146791" y="482473"/>
            <a:ext cx="6529054" cy="523220"/>
          </a:xfrm>
          <a:prstGeom prst="rect">
            <a:avLst/>
          </a:prstGeom>
        </p:spPr>
        <p:txBody>
          <a:bodyPr wrap="square">
            <a:spAutoFit/>
          </a:bodyPr>
          <a:lstStyle/>
          <a:p>
            <a:r>
              <a:rPr lang="ar-SA" sz="2800" b="1" u="sng" dirty="0">
                <a:solidFill>
                  <a:srgbClr val="C00000"/>
                </a:solidFill>
                <a:ea typeface="Times New Roman" panose="02020603050405020304" pitchFamily="18" charset="0"/>
              </a:rPr>
              <a:t>ملابس لشحن الهواتف الذكية بالطاقة الشمسية</a:t>
            </a:r>
            <a:endParaRPr lang="en-US" sz="2800" dirty="0">
              <a:solidFill>
                <a:srgbClr val="C00000"/>
              </a:solidFill>
            </a:endParaRPr>
          </a:p>
        </p:txBody>
      </p:sp>
      <p:pic>
        <p:nvPicPr>
          <p:cNvPr id="3" name="Picture 2"/>
          <p:cNvPicPr>
            <a:picLocks noChangeAspect="1"/>
          </p:cNvPicPr>
          <p:nvPr/>
        </p:nvPicPr>
        <p:blipFill>
          <a:blip r:embed="rId3"/>
          <a:stretch>
            <a:fillRect/>
          </a:stretch>
        </p:blipFill>
        <p:spPr>
          <a:xfrm>
            <a:off x="516481" y="1897010"/>
            <a:ext cx="3057143" cy="2529661"/>
          </a:xfrm>
          <a:prstGeom prst="rect">
            <a:avLst/>
          </a:prstGeom>
        </p:spPr>
      </p:pic>
      <p:sp>
        <p:nvSpPr>
          <p:cNvPr id="5" name="Rectangle 4"/>
          <p:cNvSpPr/>
          <p:nvPr/>
        </p:nvSpPr>
        <p:spPr>
          <a:xfrm>
            <a:off x="3573624" y="1377354"/>
            <a:ext cx="8285584" cy="2677656"/>
          </a:xfrm>
          <a:prstGeom prst="rect">
            <a:avLst/>
          </a:prstGeom>
        </p:spPr>
        <p:txBody>
          <a:bodyPr wrap="square">
            <a:spAutoFit/>
          </a:bodyPr>
          <a:lstStyle/>
          <a:p>
            <a:r>
              <a:rPr lang="ar-SA" sz="2400" b="1" dirty="0">
                <a:solidFill>
                  <a:srgbClr val="333333"/>
                </a:solidFill>
                <a:latin typeface="Calibri" panose="020F0502020204030204" pitchFamily="34" charset="0"/>
                <a:ea typeface="Times New Roman" panose="02020603050405020304" pitchFamily="18" charset="0"/>
              </a:rPr>
              <a:t>الكثيرون منا قد يتعرض لنفاذ شحن الهاتف الخاص به وذلك يكون أثناء العمل مما قد يتسبب له في مشكله كبيرة خاصتا إذا إحتاج عمل مكالمة ضرورية من الهاتف ووجد هاتفة فاصل للشحن ، بالإضافة إلى ذلك قد يتواجد الشخص في مكان لا يوجد به كهرباء لشحن هاتفة أو مكان لا يملك فيه الوقت الكافي للقيام بشحن الهاتف كل ذلك الأمور قد يتعرض لها أي شخص ، وقد يتسبب ذلك الأمر فى مشكله بالغة الأهمية وخاصتا لرجال الأعمال الذين يعتمدون على الهاتف بشكل كبير فى تخليص أمور مهامهم الوظيفية</a:t>
            </a:r>
            <a:r>
              <a:rPr lang="en-US" sz="24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 name="Rectangle 5"/>
          <p:cNvSpPr/>
          <p:nvPr/>
        </p:nvSpPr>
        <p:spPr>
          <a:xfrm>
            <a:off x="3573624" y="4055010"/>
            <a:ext cx="8498727" cy="2308324"/>
          </a:xfrm>
          <a:prstGeom prst="rect">
            <a:avLst/>
          </a:prstGeom>
        </p:spPr>
        <p:txBody>
          <a:bodyPr wrap="square">
            <a:spAutoFit/>
          </a:bodyPr>
          <a:lstStyle/>
          <a:p>
            <a:r>
              <a:rPr lang="ar-SA" sz="2400" b="1" dirty="0">
                <a:solidFill>
                  <a:srgbClr val="333333"/>
                </a:solidFill>
                <a:ea typeface="Times New Roman" panose="02020603050405020304" pitchFamily="18" charset="0"/>
              </a:rPr>
              <a:t>وضحت شركة سيتيزين ساينسيز الفرنسية أن نوعا جديدا من الأقمشة يمكنه مراقبة الحالة الصحية ودرجة الإرهاق لمرتديها، حيث تقيس أجهزة استشعار دقيقة مغزولة في نسيج القماش ضربات القلب وحرارة الجسم ومستويات التنفس وترسل البيانات لجهاز تليفون. كما ترصد حركة المستخدم ومكانه عن طريق تكنولوجيا نظام تحديد المواقع العالمي (جي بي إس). وهذه التكنولوجيا لا ترى بالعين المجردة وطورتها الشركة في عشر سنوات.</a:t>
            </a:r>
            <a:endParaRPr lang="en-US" sz="2400" dirty="0"/>
          </a:p>
        </p:txBody>
      </p:sp>
      <p:pic>
        <p:nvPicPr>
          <p:cNvPr id="7" name="Picture 6"/>
          <p:cNvPicPr>
            <a:picLocks noChangeAspect="1"/>
          </p:cNvPicPr>
          <p:nvPr/>
        </p:nvPicPr>
        <p:blipFill>
          <a:blip r:embed="rId4"/>
          <a:stretch>
            <a:fillRect/>
          </a:stretch>
        </p:blipFill>
        <p:spPr>
          <a:xfrm>
            <a:off x="406567" y="4535798"/>
            <a:ext cx="3057143" cy="2228571"/>
          </a:xfrm>
          <a:prstGeom prst="rect">
            <a:avLst/>
          </a:prstGeom>
        </p:spPr>
      </p:pic>
    </p:spTree>
    <p:extLst>
      <p:ext uri="{BB962C8B-B14F-4D97-AF65-F5344CB8AC3E}">
        <p14:creationId xmlns:p14="http://schemas.microsoft.com/office/powerpoint/2010/main" val="232553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609043" y="73386"/>
            <a:ext cx="7962122" cy="1200329"/>
          </a:xfrm>
          <a:prstGeom prst="rect">
            <a:avLst/>
          </a:prstGeom>
        </p:spPr>
        <p:txBody>
          <a:bodyPr wrap="square">
            <a:spAutoFit/>
          </a:bodyPr>
          <a:lstStyle/>
          <a:p>
            <a:r>
              <a:rPr lang="ar-SA" sz="3600" b="1" u="sng" dirty="0">
                <a:solidFill>
                  <a:srgbClr val="C00000"/>
                </a:solidFill>
                <a:ea typeface="Times New Roman" panose="02020603050405020304" pitchFamily="18" charset="0"/>
              </a:rPr>
              <a:t>تصنيع ملابس ذكية تتحكم بحرارة جسم الإنسان</a:t>
            </a:r>
            <a:r>
              <a:rPr lang="en-US" sz="3600" dirty="0">
                <a:solidFill>
                  <a:srgbClr val="C00000"/>
                </a:solidFill>
                <a:latin typeface="Arial" panose="020B0604020202020204" pitchFamily="34" charset="0"/>
                <a:ea typeface="Times New Roman" panose="02020603050405020304" pitchFamily="18" charset="0"/>
              </a:rPr>
              <a:t/>
            </a:r>
            <a:br>
              <a:rPr lang="en-US" sz="3600" dirty="0">
                <a:solidFill>
                  <a:srgbClr val="C00000"/>
                </a:solidFill>
                <a:latin typeface="Arial" panose="020B0604020202020204" pitchFamily="34" charset="0"/>
                <a:ea typeface="Times New Roman" panose="02020603050405020304" pitchFamily="18" charset="0"/>
              </a:rPr>
            </a:br>
            <a:endParaRPr lang="en-US" sz="3600" dirty="0">
              <a:solidFill>
                <a:srgbClr val="C00000"/>
              </a:solidFill>
            </a:endParaRPr>
          </a:p>
        </p:txBody>
      </p:sp>
      <p:pic>
        <p:nvPicPr>
          <p:cNvPr id="3" name="Picture 2"/>
          <p:cNvPicPr>
            <a:picLocks noChangeAspect="1"/>
          </p:cNvPicPr>
          <p:nvPr/>
        </p:nvPicPr>
        <p:blipFill>
          <a:blip r:embed="rId3"/>
          <a:stretch>
            <a:fillRect/>
          </a:stretch>
        </p:blipFill>
        <p:spPr>
          <a:xfrm>
            <a:off x="194530" y="2059048"/>
            <a:ext cx="2582463" cy="4407066"/>
          </a:xfrm>
          <a:prstGeom prst="rect">
            <a:avLst/>
          </a:prstGeom>
        </p:spPr>
      </p:pic>
      <p:sp>
        <p:nvSpPr>
          <p:cNvPr id="5" name="Rectangle 4"/>
          <p:cNvSpPr/>
          <p:nvPr/>
        </p:nvSpPr>
        <p:spPr>
          <a:xfrm>
            <a:off x="2776994" y="1190034"/>
            <a:ext cx="9106872" cy="5015668"/>
          </a:xfrm>
          <a:prstGeom prst="rect">
            <a:avLst/>
          </a:prstGeom>
        </p:spPr>
        <p:txBody>
          <a:bodyPr wrap="square">
            <a:spAutoFit/>
          </a:bodyPr>
          <a:lstStyle/>
          <a:p>
            <a:pPr algn="just">
              <a:lnSpc>
                <a:spcPct val="115000"/>
              </a:lnSpc>
              <a:spcAft>
                <a:spcPts val="1000"/>
              </a:spcAft>
            </a:pPr>
            <a:r>
              <a:rPr lang="ar-SA" sz="2800" b="1" dirty="0">
                <a:solidFill>
                  <a:srgbClr val="333333"/>
                </a:solidFill>
                <a:latin typeface="Calibri" panose="020F0502020204030204" pitchFamily="34" charset="0"/>
                <a:ea typeface="Times New Roman" panose="02020603050405020304" pitchFamily="18" charset="0"/>
              </a:rPr>
              <a:t>أعلن الباحثون عن تصنيعهم لنوع جديد من الملابس الذكية القادرة على تبريد جسم من يرتديها في فصل الصيف، وتدفئته في فصل الشتاء. وقد استفاد الباحثون من التصميمات والتقنيات التي طورتها وكالات ومؤسسات الفضاء العالمية، حيث انه خلال سنوات طويلة من ارتياد الرواد لفضاء كان يتم تصميم بزات خاصة بهم يمكنها التحكم الدقيق بحرارة أجسادهم، إذ انه أثناء الدوران حول الأرض أو أثناء السير على القمر كانوا يتعرضون لتفاوت ولتغيرات كبيرة في درجات الحرارة. الملابس الذكية الجديدة مصنوعة من خيوط الفسكوز المشبعة بحبيبات دقيقة من شمع البرافين، وهذا الشمع يمتص حرارة الجسم في حال ارتفاعها فيبرد الجسم، أما في حال انخفاض الحرارة فيتجمد وبذلك يدفئ جسم الإنسان.</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2810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4107712" y="538456"/>
            <a:ext cx="4791697" cy="584775"/>
          </a:xfrm>
          <a:prstGeom prst="rect">
            <a:avLst/>
          </a:prstGeom>
        </p:spPr>
        <p:txBody>
          <a:bodyPr wrap="none">
            <a:spAutoFit/>
          </a:bodyPr>
          <a:lstStyle/>
          <a:p>
            <a:pPr algn="ctr"/>
            <a:r>
              <a:rPr lang="ar-SA" sz="3200" b="1" u="sng" dirty="0">
                <a:solidFill>
                  <a:srgbClr val="FFC000"/>
                </a:solidFill>
                <a:ea typeface="Times New Roman" panose="02020603050405020304" pitchFamily="18" charset="0"/>
              </a:rPr>
              <a:t>قميص رالف لورين الرياضي الذكي</a:t>
            </a:r>
            <a:endParaRPr lang="en-US" sz="3200" dirty="0">
              <a:solidFill>
                <a:srgbClr val="FFC000"/>
              </a:solidFill>
            </a:endParaRPr>
          </a:p>
        </p:txBody>
      </p:sp>
      <p:pic>
        <p:nvPicPr>
          <p:cNvPr id="3" name="Picture 2"/>
          <p:cNvPicPr>
            <a:picLocks noChangeAspect="1"/>
          </p:cNvPicPr>
          <p:nvPr/>
        </p:nvPicPr>
        <p:blipFill>
          <a:blip r:embed="rId3"/>
          <a:stretch>
            <a:fillRect/>
          </a:stretch>
        </p:blipFill>
        <p:spPr>
          <a:xfrm>
            <a:off x="107395" y="1909383"/>
            <a:ext cx="3057143" cy="3679654"/>
          </a:xfrm>
          <a:prstGeom prst="rect">
            <a:avLst/>
          </a:prstGeom>
        </p:spPr>
      </p:pic>
      <p:sp>
        <p:nvSpPr>
          <p:cNvPr id="5" name="Rectangle 4"/>
          <p:cNvSpPr/>
          <p:nvPr/>
        </p:nvSpPr>
        <p:spPr>
          <a:xfrm>
            <a:off x="3340359" y="1482834"/>
            <a:ext cx="8770776" cy="3462871"/>
          </a:xfrm>
          <a:prstGeom prst="rect">
            <a:avLst/>
          </a:prstGeom>
        </p:spPr>
        <p:txBody>
          <a:bodyPr wrap="square">
            <a:spAutoFit/>
          </a:bodyPr>
          <a:lstStyle/>
          <a:p>
            <a:pPr algn="just">
              <a:lnSpc>
                <a:spcPct val="115000"/>
              </a:lnSpc>
              <a:spcAft>
                <a:spcPts val="1000"/>
              </a:spcAft>
            </a:pPr>
            <a:r>
              <a:rPr lang="ar-SA" sz="2400" b="1" dirty="0">
                <a:solidFill>
                  <a:srgbClr val="333333"/>
                </a:solidFill>
                <a:latin typeface="Calibri" panose="020F0502020204030204" pitchFamily="34" charset="0"/>
                <a:ea typeface="Times New Roman" panose="02020603050405020304" pitchFamily="18" charset="0"/>
              </a:rPr>
              <a:t>استغل مصمم الأزياء رالف لورين افتتاح بطولة أميركا المفتوحة للتنس في نيويورك للكشف عن أول إنتاجاته من الألبسة الذكية، وهو قميص بولو الرياضي التكنولوجي. وقال لورين في بيان صحافي إن هذا القميص مصمم للرياضيين ويهدف إلى "تحسين الصحة العامة ورفع مستوى اللياقة البدنية". ويحتوي القميص، الذي تم تطويره بالتعاون مع شركة "أو أم سيغنال" </a:t>
            </a:r>
            <a:r>
              <a:rPr lang="en-US" sz="2400" b="1" dirty="0" err="1">
                <a:solidFill>
                  <a:srgbClr val="333333"/>
                </a:solidFill>
                <a:latin typeface="Calibri" panose="020F0502020204030204" pitchFamily="34" charset="0"/>
                <a:ea typeface="Times New Roman" panose="02020603050405020304" pitchFamily="18" charset="0"/>
                <a:cs typeface="Arial" panose="020B0604020202020204" pitchFamily="34" charset="0"/>
              </a:rPr>
              <a:t>OMsignal</a:t>
            </a:r>
            <a:r>
              <a:rPr lang="ar-SA" sz="2400" b="1" dirty="0">
                <a:solidFill>
                  <a:srgbClr val="333333"/>
                </a:solidFill>
                <a:latin typeface="Calibri" panose="020F0502020204030204" pitchFamily="34" charset="0"/>
                <a:ea typeface="Times New Roman" panose="02020603050405020304" pitchFamily="18" charset="0"/>
              </a:rPr>
              <a:t> الكندية، على مجسات محبوكة في القماش تقيس المعلومات البيولوجية والفسيولوجية، مثل معدل ضربات القلب والتنفس، ومستوى التعب ومعدل حرق السعرات الحرارية، وترسلها إلى الهاتف الذكي أو الجهاز اللوحي عن طريق تطبيق خاص.</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80872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032758" y="473143"/>
            <a:ext cx="7962436" cy="584775"/>
          </a:xfrm>
          <a:prstGeom prst="rect">
            <a:avLst/>
          </a:prstGeom>
        </p:spPr>
        <p:txBody>
          <a:bodyPr wrap="none">
            <a:spAutoFit/>
          </a:bodyPr>
          <a:lstStyle/>
          <a:p>
            <a:r>
              <a:rPr lang="ar-EG" sz="3200" dirty="0">
                <a:solidFill>
                  <a:srgbClr val="FFC000"/>
                </a:solidFill>
                <a:latin typeface="Calibri" panose="020F0502020204030204" pitchFamily="34" charset="0"/>
                <a:ea typeface="Times New Roman" panose="02020603050405020304" pitchFamily="18" charset="0"/>
              </a:rPr>
              <a:t> </a:t>
            </a:r>
            <a:r>
              <a:rPr lang="ar-SA" sz="3200" b="1" u="sng" dirty="0">
                <a:solidFill>
                  <a:srgbClr val="FFC000"/>
                </a:solidFill>
                <a:latin typeface="Calibri" panose="020F0502020204030204" pitchFamily="34" charset="0"/>
                <a:ea typeface="Times New Roman" panose="02020603050405020304" pitchFamily="18" charset="0"/>
              </a:rPr>
              <a:t>السترة الذكية تجعل تدفئة المنازل شيئا من الماضي</a:t>
            </a:r>
            <a:r>
              <a:rPr lang="ar-EG" sz="3200" dirty="0">
                <a:solidFill>
                  <a:srgbClr val="FFC000"/>
                </a:solidFill>
                <a:latin typeface="Calibri" panose="020F0502020204030204" pitchFamily="34" charset="0"/>
                <a:ea typeface="Times New Roman" panose="02020603050405020304" pitchFamily="18" charset="0"/>
              </a:rPr>
              <a:t>         </a:t>
            </a:r>
            <a:endParaRPr lang="en-US" sz="3200" dirty="0">
              <a:solidFill>
                <a:srgbClr val="FFC000"/>
              </a:solidFill>
            </a:endParaRPr>
          </a:p>
        </p:txBody>
      </p:sp>
      <p:pic>
        <p:nvPicPr>
          <p:cNvPr id="3" name="Picture 2"/>
          <p:cNvPicPr>
            <a:picLocks noChangeAspect="1"/>
          </p:cNvPicPr>
          <p:nvPr/>
        </p:nvPicPr>
        <p:blipFill>
          <a:blip r:embed="rId3"/>
          <a:stretch>
            <a:fillRect/>
          </a:stretch>
        </p:blipFill>
        <p:spPr>
          <a:xfrm>
            <a:off x="210032" y="1968390"/>
            <a:ext cx="3057143" cy="3704621"/>
          </a:xfrm>
          <a:prstGeom prst="rect">
            <a:avLst/>
          </a:prstGeom>
        </p:spPr>
      </p:pic>
      <p:sp>
        <p:nvSpPr>
          <p:cNvPr id="5" name="Rectangle 4"/>
          <p:cNvSpPr/>
          <p:nvPr/>
        </p:nvSpPr>
        <p:spPr>
          <a:xfrm>
            <a:off x="3526971" y="1192931"/>
            <a:ext cx="8472196" cy="3887603"/>
          </a:xfrm>
          <a:prstGeom prst="rect">
            <a:avLst/>
          </a:prstGeom>
        </p:spPr>
        <p:txBody>
          <a:bodyPr wrap="square">
            <a:spAutoFit/>
          </a:bodyPr>
          <a:lstStyle/>
          <a:p>
            <a:pPr algn="just">
              <a:lnSpc>
                <a:spcPct val="115000"/>
              </a:lnSpc>
              <a:spcAft>
                <a:spcPts val="1000"/>
              </a:spcAft>
            </a:pPr>
            <a:r>
              <a:rPr lang="ar-SA" sz="2400" b="1" dirty="0">
                <a:latin typeface="Calibri" panose="020F0502020204030204" pitchFamily="34" charset="0"/>
                <a:ea typeface="Times New Roman" panose="02020603050405020304" pitchFamily="18" charset="0"/>
              </a:rPr>
              <a:t>واشنطن من روينا ليندسي :نجحت جامعة ستانفورد في تطوير سترة ذكية جديدة من قماش مغلف بأسلاك متناهية في الصغر تساعد الجسم على الاحتفاظ بالحرارة. وقد نشر مجموعة من الباحثين في جامعة ستانفورد مؤخرا دراسة حول استخدام نوع من القماش مغلف بأسلاك دقيقة لمساعدة الجسم على الحفاظ على الطاقة الحرارية المنبعثة منه. وتعمل السترات المصنوعة من هذا القماش على احتجاز الحرارة داخل ملابس الشخص، ما يتيح إمكانية الإستغناء عن التدفئة الصناعية للغرف للمحافظة على دفء الأشخاص بداخلها. ويحتوي نسيج القماش المزود بأسلاك متناهية في الصغر على ألياف دقيقة من الفضة تعكس الأشعة تحت الحمراء التي تنبعث من جسم الانسان بشكل طبيعي وتعيدها مرة أخرى الى الجسم.</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3014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32093" y="220476"/>
            <a:ext cx="4267515" cy="646331"/>
          </a:xfrm>
          <a:prstGeom prst="rect">
            <a:avLst/>
          </a:prstGeom>
        </p:spPr>
        <p:txBody>
          <a:bodyPr wrap="none">
            <a:spAutoFit/>
          </a:bodyPr>
          <a:lstStyle/>
          <a:p>
            <a:r>
              <a:rPr lang="ar-SA" sz="3600" b="1" u="sng" dirty="0">
                <a:solidFill>
                  <a:srgbClr val="FF0000"/>
                </a:solidFill>
                <a:latin typeface="Calibri" panose="020F0502020204030204" pitchFamily="34" charset="0"/>
                <a:ea typeface="Times New Roman" panose="02020603050405020304" pitchFamily="18" charset="0"/>
              </a:rPr>
              <a:t>تحديات الملابس ال</a:t>
            </a:r>
            <a:r>
              <a:rPr lang="ar-EG" sz="3600" b="1" u="sng" dirty="0">
                <a:solidFill>
                  <a:srgbClr val="FF0000"/>
                </a:solidFill>
                <a:latin typeface="Calibri" panose="020F0502020204030204" pitchFamily="34" charset="0"/>
                <a:ea typeface="Times New Roman" panose="02020603050405020304" pitchFamily="18" charset="0"/>
              </a:rPr>
              <a:t>الكترونيه</a:t>
            </a:r>
            <a:endParaRPr lang="en-US" sz="3600" b="1" u="sng" dirty="0"/>
          </a:p>
        </p:txBody>
      </p:sp>
      <p:sp>
        <p:nvSpPr>
          <p:cNvPr id="3" name="Rectangle 2"/>
          <p:cNvSpPr/>
          <p:nvPr/>
        </p:nvSpPr>
        <p:spPr>
          <a:xfrm>
            <a:off x="9640336" y="1125823"/>
            <a:ext cx="1893467" cy="461665"/>
          </a:xfrm>
          <a:prstGeom prst="rect">
            <a:avLst/>
          </a:prstGeom>
        </p:spPr>
        <p:txBody>
          <a:bodyPr wrap="none">
            <a:spAutoFit/>
          </a:bodyPr>
          <a:lstStyle/>
          <a:p>
            <a:r>
              <a:rPr lang="ar-SA" sz="2400" b="1" u="sng" dirty="0">
                <a:solidFill>
                  <a:srgbClr val="222222"/>
                </a:solidFill>
                <a:ea typeface="Times New Roman" panose="02020603050405020304" pitchFamily="18" charset="0"/>
              </a:rPr>
              <a:t>تحديات المستهلك</a:t>
            </a:r>
            <a:endParaRPr lang="en-US" sz="2400" b="1" dirty="0"/>
          </a:p>
        </p:txBody>
      </p:sp>
      <p:sp>
        <p:nvSpPr>
          <p:cNvPr id="5" name="Rectangle 4"/>
          <p:cNvSpPr/>
          <p:nvPr/>
        </p:nvSpPr>
        <p:spPr>
          <a:xfrm>
            <a:off x="451413" y="1764613"/>
            <a:ext cx="11210437" cy="4171398"/>
          </a:xfrm>
          <a:prstGeom prst="rect">
            <a:avLst/>
          </a:prstGeom>
        </p:spPr>
        <p:txBody>
          <a:bodyPr wrap="square">
            <a:spAutoFit/>
          </a:bodyPr>
          <a:lstStyle/>
          <a:p>
            <a:pPr marL="342900" lvl="0" indent="-342900">
              <a:lnSpc>
                <a:spcPct val="115000"/>
              </a:lnSpc>
              <a:spcAft>
                <a:spcPts val="1000"/>
              </a:spcAft>
              <a:tabLst>
                <a:tab pos="457200" algn="l"/>
              </a:tabLst>
            </a:pPr>
            <a:r>
              <a:rPr lang="ar-SA" sz="2400" b="1" dirty="0">
                <a:solidFill>
                  <a:srgbClr val="222222"/>
                </a:solidFill>
                <a:latin typeface="Calibri" panose="020F0502020204030204" pitchFamily="34" charset="0"/>
                <a:ea typeface="Times New Roman" panose="02020603050405020304" pitchFamily="18" charset="0"/>
              </a:rPr>
              <a:t>السعر</a:t>
            </a:r>
            <a:r>
              <a:rPr 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ar-SA" sz="2400" dirty="0">
                <a:solidFill>
                  <a:srgbClr val="222222"/>
                </a:solidFill>
                <a:latin typeface="Calibri" panose="020F0502020204030204" pitchFamily="34" charset="0"/>
                <a:ea typeface="Times New Roman" panose="02020603050405020304" pitchFamily="18" charset="0"/>
              </a:rPr>
              <a:t>حوالي 15٪ من المستخدمين يعتبرون الملابس الذكية غالية الثمن للغاية وأن العديد من الناس مستعدون لشرائها إذا انخفضت أسعارها</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ar-EG" sz="2400" dirty="0">
                <a:solidFill>
                  <a:srgbClr val="222222"/>
                </a:solidFill>
                <a:latin typeface="Calibri" panose="020F0502020204030204" pitchFamily="34" charset="0"/>
                <a:ea typeface="Times New Roman" panose="02020603050405020304" pitchFamily="18" charset="0"/>
              </a:rPr>
              <a:t> </a:t>
            </a:r>
            <a:r>
              <a:rPr lang="ar-SA" sz="2400" b="1" dirty="0" smtClean="0">
                <a:solidFill>
                  <a:srgbClr val="222222"/>
                </a:solidFill>
                <a:latin typeface="Calibri" panose="020F0502020204030204" pitchFamily="34" charset="0"/>
                <a:ea typeface="Times New Roman" panose="02020603050405020304" pitchFamily="18" charset="0"/>
              </a:rPr>
              <a:t>عدم </a:t>
            </a:r>
            <a:r>
              <a:rPr lang="ar-SA" sz="2400" b="1" dirty="0">
                <a:solidFill>
                  <a:srgbClr val="222222"/>
                </a:solidFill>
                <a:latin typeface="Calibri" panose="020F0502020204030204" pitchFamily="34" charset="0"/>
                <a:ea typeface="Times New Roman" panose="02020603050405020304" pitchFamily="18" charset="0"/>
              </a:rPr>
              <a:t>الموثوقية</a:t>
            </a:r>
            <a:r>
              <a:rPr 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ar-SA" sz="2400" dirty="0">
                <a:solidFill>
                  <a:srgbClr val="222222"/>
                </a:solidFill>
                <a:latin typeface="Calibri" panose="020F0502020204030204" pitchFamily="34" charset="0"/>
                <a:ea typeface="Times New Roman" panose="02020603050405020304" pitchFamily="18" charset="0"/>
              </a:rPr>
              <a:t>يعتبر طول الاستخدام عاملًا مهمًّا عند شراء الملابس الذكية كونها مزودة بالإلكترونيات التي يجب أن تكون متينةً بما فيه الكفاية، كما يجب أن يكون النسيج مرنًا وقابلًا للغسل دون أن تتضرر أجهزة الاستشعار</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ar-SA" sz="2400" dirty="0">
                <a:solidFill>
                  <a:srgbClr val="222222"/>
                </a:solidFill>
                <a:latin typeface="Calibri" panose="020F0502020204030204" pitchFamily="34" charset="0"/>
                <a:ea typeface="Times New Roman" panose="02020603050405020304" pitchFamily="18" charset="0"/>
              </a:rPr>
              <a:t> </a:t>
            </a:r>
            <a:r>
              <a:rPr lang="ar-SA" sz="2400" b="1" dirty="0" smtClean="0">
                <a:solidFill>
                  <a:srgbClr val="222222"/>
                </a:solidFill>
                <a:latin typeface="Calibri" panose="020F0502020204030204" pitchFamily="34" charset="0"/>
                <a:ea typeface="Times New Roman" panose="02020603050405020304" pitchFamily="18" charset="0"/>
              </a:rPr>
              <a:t>تهديد </a:t>
            </a:r>
            <a:r>
              <a:rPr lang="ar-SA" sz="2400" b="1" dirty="0">
                <a:solidFill>
                  <a:srgbClr val="222222"/>
                </a:solidFill>
                <a:latin typeface="Calibri" panose="020F0502020204030204" pitchFamily="34" charset="0"/>
                <a:ea typeface="Times New Roman" panose="02020603050405020304" pitchFamily="18" charset="0"/>
              </a:rPr>
              <a:t>الأمن الشخصي</a:t>
            </a:r>
            <a:r>
              <a:rPr 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ar-SA" sz="2400" dirty="0">
                <a:solidFill>
                  <a:srgbClr val="222222"/>
                </a:solidFill>
                <a:latin typeface="Calibri" panose="020F0502020204030204" pitchFamily="34" charset="0"/>
                <a:ea typeface="Times New Roman" panose="02020603050405020304" pitchFamily="18" charset="0"/>
              </a:rPr>
              <a:t>لا يزال موضوع خصوصية البيانات التي تقوم الملابس بتجميعها قابلًا للنقاش خاصةً عند استخدامها في المجالات الطبية والجيش حيث تلعب أهمية البيانات دورًا مهمًّا ليس فقط للمستخدم ولكن أيضا لصناع الملابس الذكية، على سبيل المثال الملابس الذكية التي تستخدم في تجميع بعض المعلومات الصحية (مثل النشاط البدني ومستوى السكر في الدم) ليست محميةً بموجب قانون التأمين الصحي والمساءلة وهذا يعني أنه قد يتم تسريب هذه البيانات إلى أطرافٍ ثالثةٍ</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3752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942" y="358581"/>
            <a:ext cx="11632557" cy="914481"/>
          </a:xfrm>
          <a:prstGeom prst="rect">
            <a:avLst/>
          </a:prstGeom>
        </p:spPr>
        <p:txBody>
          <a:bodyPr wrap="square">
            <a:spAutoFit/>
          </a:bodyPr>
          <a:lstStyle/>
          <a:p>
            <a:pPr marL="342900" lvl="0" indent="-342900">
              <a:lnSpc>
                <a:spcPct val="115000"/>
              </a:lnSpc>
              <a:spcAft>
                <a:spcPts val="1000"/>
              </a:spcAft>
              <a:tabLst>
                <a:tab pos="457200" algn="l"/>
              </a:tabLst>
            </a:pPr>
            <a:r>
              <a:rPr lang="ar-SA" sz="2400" b="1" dirty="0">
                <a:solidFill>
                  <a:srgbClr val="222222"/>
                </a:solidFill>
                <a:latin typeface="Calibri" panose="020F0502020204030204" pitchFamily="34" charset="0"/>
                <a:ea typeface="Times New Roman" panose="02020603050405020304" pitchFamily="18" charset="0"/>
              </a:rPr>
              <a:t>ليست أنيقة بما فيه الكفاية</a:t>
            </a:r>
            <a:r>
              <a:rPr 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ar-SA" sz="2400" dirty="0">
                <a:solidFill>
                  <a:srgbClr val="222222"/>
                </a:solidFill>
                <a:latin typeface="Calibri" panose="020F0502020204030204" pitchFamily="34" charset="0"/>
                <a:ea typeface="Times New Roman" panose="02020603050405020304" pitchFamily="18" charset="0"/>
              </a:rPr>
              <a:t>لا تزال بعض الملابس الذكية كبيرة الحجم وغير عصريةٍ كما تفتقر إلى الأناقة خاصةً أنه قد تُظهر بعض الأجهزة المستخدمة في صناعتها</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 name="Rectangle 2"/>
          <p:cNvSpPr/>
          <p:nvPr/>
        </p:nvSpPr>
        <p:spPr>
          <a:xfrm>
            <a:off x="9562570" y="1473408"/>
            <a:ext cx="2140330" cy="584775"/>
          </a:xfrm>
          <a:prstGeom prst="rect">
            <a:avLst/>
          </a:prstGeom>
        </p:spPr>
        <p:txBody>
          <a:bodyPr wrap="none">
            <a:spAutoFit/>
          </a:bodyPr>
          <a:lstStyle/>
          <a:p>
            <a:pPr>
              <a:spcAft>
                <a:spcPts val="1350"/>
              </a:spcAft>
            </a:pPr>
            <a:r>
              <a:rPr lang="ar-SA" sz="3200" b="1" u="sng" dirty="0">
                <a:solidFill>
                  <a:srgbClr val="222222"/>
                </a:solidFill>
                <a:latin typeface="Times New Roman" panose="02020603050405020304" pitchFamily="18" charset="0"/>
              </a:rPr>
              <a:t>التحديات الفنية</a:t>
            </a:r>
            <a:endParaRPr lang="en-US" sz="3200" b="1" dirty="0">
              <a:effectLst/>
              <a:latin typeface="Times New Roman" panose="02020603050405020304" pitchFamily="18" charset="0"/>
            </a:endParaRPr>
          </a:p>
        </p:txBody>
      </p:sp>
      <p:sp>
        <p:nvSpPr>
          <p:cNvPr id="4" name="Rectangle 3"/>
          <p:cNvSpPr/>
          <p:nvPr/>
        </p:nvSpPr>
        <p:spPr>
          <a:xfrm>
            <a:off x="300942" y="2258529"/>
            <a:ext cx="11401958" cy="1892185"/>
          </a:xfrm>
          <a:prstGeom prst="rect">
            <a:avLst/>
          </a:prstGeom>
        </p:spPr>
        <p:txBody>
          <a:bodyPr wrap="square">
            <a:spAutoFit/>
          </a:bodyPr>
          <a:lstStyle/>
          <a:p>
            <a:pPr marL="342900" lvl="0" indent="-342900">
              <a:lnSpc>
                <a:spcPct val="115000"/>
              </a:lnSpc>
              <a:spcAft>
                <a:spcPts val="1000"/>
              </a:spcAft>
              <a:tabLst>
                <a:tab pos="457200" algn="l"/>
              </a:tabLst>
            </a:pPr>
            <a:r>
              <a:rPr lang="ar-SA" sz="2400" b="1" dirty="0">
                <a:solidFill>
                  <a:srgbClr val="222222"/>
                </a:solidFill>
                <a:latin typeface="Calibri" panose="020F0502020204030204" pitchFamily="34" charset="0"/>
                <a:ea typeface="Times New Roman" panose="02020603050405020304" pitchFamily="18" charset="0"/>
              </a:rPr>
              <a:t>حجم البيانات الكبير</a:t>
            </a:r>
            <a:r>
              <a:rPr 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ar-SA" sz="2400" dirty="0">
                <a:solidFill>
                  <a:srgbClr val="222222"/>
                </a:solidFill>
                <a:latin typeface="Calibri" panose="020F0502020204030204" pitchFamily="34" charset="0"/>
                <a:ea typeface="Times New Roman" panose="02020603050405020304" pitchFamily="18" charset="0"/>
              </a:rPr>
              <a:t>مع التقدم الهندسي في صناعة الملابس الذكية يزداد حجم البيانات بسبب استخدام العديد من التطبيقات، وأجهزة الاستشعار حتى في بعض الأحيان يصعب تصنيف بعض البيانات</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ar-SA" sz="2400" dirty="0">
                <a:solidFill>
                  <a:srgbClr val="222222"/>
                </a:solidFill>
                <a:latin typeface="Calibri" panose="020F0502020204030204" pitchFamily="34" charset="0"/>
                <a:ea typeface="Times New Roman" panose="02020603050405020304" pitchFamily="18" charset="0"/>
              </a:rPr>
              <a:t> </a:t>
            </a:r>
            <a:r>
              <a:rPr lang="ar-SA" sz="2400" b="1" dirty="0" smtClean="0">
                <a:solidFill>
                  <a:srgbClr val="222222"/>
                </a:solidFill>
                <a:latin typeface="Calibri" panose="020F0502020204030204" pitchFamily="34" charset="0"/>
                <a:ea typeface="Times New Roman" panose="02020603050405020304" pitchFamily="18" charset="0"/>
              </a:rPr>
              <a:t>تعقيد </a:t>
            </a:r>
            <a:r>
              <a:rPr lang="ar-SA" sz="2400" b="1" dirty="0">
                <a:solidFill>
                  <a:srgbClr val="222222"/>
                </a:solidFill>
                <a:latin typeface="Calibri" panose="020F0502020204030204" pitchFamily="34" charset="0"/>
                <a:ea typeface="Times New Roman" panose="02020603050405020304" pitchFamily="18" charset="0"/>
              </a:rPr>
              <a:t>تحليل البيانات</a:t>
            </a:r>
            <a:r>
              <a:rPr 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ar-SA" sz="2400" dirty="0">
                <a:solidFill>
                  <a:srgbClr val="222222"/>
                </a:solidFill>
                <a:latin typeface="Calibri" panose="020F0502020204030204" pitchFamily="34" charset="0"/>
                <a:ea typeface="Times New Roman" panose="02020603050405020304" pitchFamily="18" charset="0"/>
              </a:rPr>
              <a:t>لا بد من استخدام العديد من الخوارزميات والبرامج لتحليل البيانات إلى معلوماتٍ بدقةٍ وسلامةٍ مع الحفاظ على موثوقية هذه المعلومات</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300942" y="4351060"/>
            <a:ext cx="11401958" cy="1339213"/>
          </a:xfrm>
          <a:prstGeom prst="rect">
            <a:avLst/>
          </a:prstGeom>
        </p:spPr>
        <p:txBody>
          <a:bodyPr wrap="square">
            <a:spAutoFit/>
          </a:bodyPr>
          <a:lstStyle/>
          <a:p>
            <a:pPr marL="342900" lvl="0" indent="-342900">
              <a:lnSpc>
                <a:spcPct val="115000"/>
              </a:lnSpc>
              <a:spcAft>
                <a:spcPts val="1000"/>
              </a:spcAft>
              <a:tabLst>
                <a:tab pos="457200" algn="l"/>
              </a:tabLst>
            </a:pPr>
            <a:r>
              <a:rPr lang="ar-SA" sz="2400" b="1" dirty="0">
                <a:solidFill>
                  <a:srgbClr val="222222"/>
                </a:solidFill>
                <a:latin typeface="Calibri" panose="020F0502020204030204" pitchFamily="34" charset="0"/>
                <a:ea typeface="Times New Roman" panose="02020603050405020304" pitchFamily="18" charset="0"/>
              </a:rPr>
              <a:t>تعدد البيانات</a:t>
            </a:r>
            <a:r>
              <a:rPr lang="en-US" sz="2400" b="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ar-SA" sz="2400" dirty="0">
                <a:solidFill>
                  <a:srgbClr val="222222"/>
                </a:solidFill>
                <a:latin typeface="Calibri" panose="020F0502020204030204" pitchFamily="34" charset="0"/>
                <a:ea typeface="Times New Roman" panose="02020603050405020304" pitchFamily="18" charset="0"/>
              </a:rPr>
              <a:t>يكون من الصعب في بعض الأحيان تصنيف البيانات المجمعة بسبب تنوع أجهزة الاستشعار التي تقوم بتجميع البيانات، وبسبب طبيعة البيانات غير المتجانسة حيث يمكن استقبالها خلال فتراتٍ زمنيةٍ مختلفةٍ، أو تداخلها مع بعضها لذا يتم تزويد الملابس بأدواتٍ إضافيةٍ لتقسيم أو دمج أو مقارنة هذه البيانات</a:t>
            </a:r>
            <a:r>
              <a:rPr lang="en-US" sz="24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3200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7" y="0"/>
            <a:ext cx="13193962" cy="7253207"/>
          </a:xfrm>
          <a:prstGeom prst="rect">
            <a:avLst/>
          </a:prstGeom>
        </p:spPr>
      </p:pic>
      <p:sp>
        <p:nvSpPr>
          <p:cNvPr id="3" name="Subtitle 2"/>
          <p:cNvSpPr>
            <a:spLocks noGrp="1"/>
          </p:cNvSpPr>
          <p:nvPr>
            <p:ph type="subTitle" idx="1"/>
          </p:nvPr>
        </p:nvSpPr>
        <p:spPr>
          <a:xfrm>
            <a:off x="1524000" y="5260362"/>
            <a:ext cx="9144000" cy="1655762"/>
          </a:xfrm>
        </p:spPr>
        <p:txBody>
          <a:bodyPr>
            <a:normAutofit/>
          </a:bodyPr>
          <a:lstStyle/>
          <a:p>
            <a:r>
              <a:rPr lang="en-US" sz="3600" dirty="0">
                <a:solidFill>
                  <a:schemeClr val="bg1"/>
                </a:solidFill>
              </a:rPr>
              <a:t>THANK YOU</a:t>
            </a:r>
            <a:endParaRPr lang="ar-EG" sz="3600" dirty="0">
              <a:solidFill>
                <a:schemeClr val="bg1"/>
              </a:solidFill>
            </a:endParaRPr>
          </a:p>
        </p:txBody>
      </p:sp>
      <p:sp>
        <p:nvSpPr>
          <p:cNvPr id="2" name="Rectangle 1"/>
          <p:cNvSpPr/>
          <p:nvPr/>
        </p:nvSpPr>
        <p:spPr>
          <a:xfrm>
            <a:off x="3946967" y="410851"/>
            <a:ext cx="8079129" cy="4776629"/>
          </a:xfrm>
          <a:prstGeom prst="rect">
            <a:avLst/>
          </a:prstGeom>
        </p:spPr>
        <p:txBody>
          <a:bodyPr wrap="square">
            <a:spAutoFit/>
          </a:bodyPr>
          <a:lstStyle/>
          <a:p>
            <a:pPr marL="342900" lvl="0" indent="-342900">
              <a:lnSpc>
                <a:spcPct val="115000"/>
              </a:lnSpc>
              <a:spcAft>
                <a:spcPts val="1000"/>
              </a:spcAft>
              <a:tabLst>
                <a:tab pos="457200" algn="l"/>
              </a:tabLst>
            </a:pPr>
            <a:r>
              <a:rPr lang="ar-SA" sz="2800" b="1" dirty="0">
                <a:solidFill>
                  <a:srgbClr val="222222"/>
                </a:solidFill>
                <a:latin typeface="Calibri" panose="020F0502020204030204" pitchFamily="34" charset="0"/>
                <a:ea typeface="Times New Roman" panose="02020603050405020304" pitchFamily="18" charset="0"/>
              </a:rPr>
              <a:t>سرعة معالجة البيانات</a:t>
            </a:r>
            <a:r>
              <a:rPr lang="en-US" sz="2800" b="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ar-SA" sz="2800" dirty="0">
                <a:solidFill>
                  <a:srgbClr val="222222"/>
                </a:solidFill>
                <a:latin typeface="Calibri" panose="020F0502020204030204" pitchFamily="34" charset="0"/>
                <a:ea typeface="Times New Roman" panose="02020603050405020304" pitchFamily="18" charset="0"/>
              </a:rPr>
              <a:t>يتم تجميع كميةٍ هائلةٍ من البيانات في وقتٍ واحدٍ، هذا الأمر يتطلب استخدام أدواتٍ مناسبةٍ لمعالجتها في الوقت الحقيقي (اللحظة التي يتم فيها استلام البيانات) أو بشكلٍ قريبٍ منه</a:t>
            </a:r>
            <a:r>
              <a:rPr lang="en-US" sz="28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ar-EG" sz="2800" dirty="0">
                <a:solidFill>
                  <a:srgbClr val="222222"/>
                </a:solidFill>
                <a:latin typeface="Calibri" panose="020F0502020204030204" pitchFamily="34" charset="0"/>
                <a:ea typeface="Times New Roman" panose="02020603050405020304" pitchFamily="18" charset="0"/>
              </a:rPr>
              <a:t> </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nSpc>
                <a:spcPct val="115000"/>
              </a:lnSpc>
              <a:spcAft>
                <a:spcPts val="1000"/>
              </a:spcAft>
              <a:tabLst>
                <a:tab pos="457200" algn="l"/>
              </a:tabLst>
            </a:pPr>
            <a:r>
              <a:rPr lang="ar-SA" sz="2800" b="1" dirty="0">
                <a:solidFill>
                  <a:srgbClr val="222222"/>
                </a:solidFill>
                <a:latin typeface="Calibri" panose="020F0502020204030204" pitchFamily="34" charset="0"/>
                <a:ea typeface="Times New Roman" panose="02020603050405020304" pitchFamily="18" charset="0"/>
              </a:rPr>
              <a:t>زيادة عمر البطارية</a:t>
            </a:r>
            <a:r>
              <a:rPr lang="en-US" sz="2800" b="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ar-SA" sz="2800" dirty="0">
                <a:solidFill>
                  <a:srgbClr val="222222"/>
                </a:solidFill>
                <a:latin typeface="Calibri" panose="020F0502020204030204" pitchFamily="34" charset="0"/>
                <a:ea typeface="Times New Roman" panose="02020603050405020304" pitchFamily="18" charset="0"/>
              </a:rPr>
              <a:t>كلما زاد عمر البطارية ازداد معه عدد البيانات التي يمكن تجميعها، لكن نقل هذه البيانات يحتاج إلى الطاقة لهذا السبب يجب إيجاد التوازن بين توفير طاقة البطارية ونقل البيانات، فعادةً ما يتم اللجوء إلى ترشيح البيانات ونقل الضروري منها فقط لكن هذا الأمر يؤدي إلى فقد بعض البيانات</a:t>
            </a:r>
            <a:r>
              <a:rPr lang="en-US" sz="28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33129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731</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محاضرة 8 تك الملابس الذكية الفرقة الرابعة  قسم تك الملابس و الموضة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shosho</cp:lastModifiedBy>
  <cp:revision>12</cp:revision>
  <dcterms:created xsi:type="dcterms:W3CDTF">2020-03-17T20:43:53Z</dcterms:created>
  <dcterms:modified xsi:type="dcterms:W3CDTF">2020-04-27T20:30:10Z</dcterms:modified>
</cp:coreProperties>
</file>