
<file path=[Content_Types].xml><?xml version="1.0" encoding="utf-8"?>
<Types xmlns="http://schemas.openxmlformats.org/package/2006/content-types">
  <Default Extension="jfif" ContentType="image/jpe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3" r:id="rId6"/>
    <p:sldId id="260" r:id="rId7"/>
    <p:sldId id="264" r:id="rId8"/>
    <p:sldId id="265" r:id="rId9"/>
    <p:sldId id="266" r:id="rId10"/>
    <p:sldId id="267" r:id="rId11"/>
    <p:sldId id="261" r:id="rId12"/>
    <p:sldId id="262" r:id="rId13"/>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05/09/1441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05/09/1441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05/09/1441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05/09/1441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05/09/1441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05/09/1441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fontScale="90000"/>
          </a:bodyPr>
          <a:lstStyle/>
          <a:p>
            <a:r>
              <a:rPr lang="ar-EG" dirty="0" smtClean="0">
                <a:solidFill>
                  <a:schemeClr val="bg1"/>
                </a:solidFill>
              </a:rPr>
              <a:t>محاضرة5 تك الملابس الذكية</a:t>
            </a:r>
            <a:br>
              <a:rPr lang="ar-EG" dirty="0" smtClean="0">
                <a:solidFill>
                  <a:schemeClr val="bg1"/>
                </a:solidFill>
              </a:rPr>
            </a:br>
            <a:r>
              <a:rPr lang="ar-EG" dirty="0" smtClean="0">
                <a:solidFill>
                  <a:schemeClr val="bg1"/>
                </a:solidFill>
              </a:rPr>
              <a:t>الفرقة الرابعة</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230" y="-36215"/>
            <a:ext cx="11903709" cy="4789283"/>
          </a:xfrm>
          <a:prstGeom prst="rect">
            <a:avLst/>
          </a:prstGeom>
        </p:spPr>
      </p:pic>
      <p:pic>
        <p:nvPicPr>
          <p:cNvPr id="3" name="Picture 2"/>
          <p:cNvPicPr>
            <a:picLocks noChangeAspect="1"/>
          </p:cNvPicPr>
          <p:nvPr/>
        </p:nvPicPr>
        <p:blipFill>
          <a:blip r:embed="rId3"/>
          <a:stretch>
            <a:fillRect/>
          </a:stretch>
        </p:blipFill>
        <p:spPr>
          <a:xfrm>
            <a:off x="208230" y="4859854"/>
            <a:ext cx="12047145" cy="1912138"/>
          </a:xfrm>
          <a:prstGeom prst="rect">
            <a:avLst/>
          </a:prstGeom>
        </p:spPr>
      </p:pic>
    </p:spTree>
    <p:extLst>
      <p:ext uri="{BB962C8B-B14F-4D97-AF65-F5344CB8AC3E}">
        <p14:creationId xmlns:p14="http://schemas.microsoft.com/office/powerpoint/2010/main" val="151709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3909528" y="463812"/>
            <a:ext cx="7992808" cy="584775"/>
          </a:xfrm>
          <a:prstGeom prst="rect">
            <a:avLst/>
          </a:prstGeom>
        </p:spPr>
        <p:txBody>
          <a:bodyPr wrap="square">
            <a:spAutoFit/>
          </a:bodyPr>
          <a:lstStyle/>
          <a:p>
            <a:r>
              <a:rPr lang="ar-SA" sz="3200" b="1" dirty="0">
                <a:solidFill>
                  <a:srgbClr val="000000"/>
                </a:solidFill>
                <a:effectLst>
                  <a:outerShdw blurRad="38100" dist="19050" dir="2700000" algn="tl">
                    <a:schemeClr val="dk1">
                      <a:alpha val="40000"/>
                    </a:schemeClr>
                  </a:outerShdw>
                </a:effectLst>
                <a:ea typeface="Times New Roman" panose="02020603050405020304" pitchFamily="18" charset="0"/>
              </a:rPr>
              <a:t>ﺍلألياف الضوئية البصرية </a:t>
            </a:r>
            <a:endParaRPr lang="en-US" sz="3200" dirty="0"/>
          </a:p>
        </p:txBody>
      </p:sp>
      <p:sp>
        <p:nvSpPr>
          <p:cNvPr id="5" name="Rectangle 4"/>
          <p:cNvSpPr/>
          <p:nvPr/>
        </p:nvSpPr>
        <p:spPr>
          <a:xfrm>
            <a:off x="6494106" y="1048586"/>
            <a:ext cx="4970082" cy="523220"/>
          </a:xfrm>
          <a:prstGeom prst="rect">
            <a:avLst/>
          </a:prstGeom>
        </p:spPr>
        <p:txBody>
          <a:bodyPr wrap="square">
            <a:spAutoFit/>
          </a:bodyPr>
          <a:lstStyle/>
          <a:p>
            <a:r>
              <a:rPr lang="en-US"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Optical Fibers</a:t>
            </a:r>
            <a:endParaRPr lang="en-US" sz="2800" dirty="0"/>
          </a:p>
        </p:txBody>
      </p:sp>
      <p:sp>
        <p:nvSpPr>
          <p:cNvPr id="6" name="Rectangle 5"/>
          <p:cNvSpPr/>
          <p:nvPr/>
        </p:nvSpPr>
        <p:spPr>
          <a:xfrm>
            <a:off x="2453951" y="1571806"/>
            <a:ext cx="9448385" cy="830997"/>
          </a:xfrm>
          <a:prstGeom prst="rect">
            <a:avLst/>
          </a:prstGeom>
        </p:spPr>
        <p:txBody>
          <a:bodyPr wrap="square">
            <a:spAutoFit/>
          </a:bodyPr>
          <a:lstStyle/>
          <a:p>
            <a:r>
              <a:rPr lang="ar-SA" sz="2400" dirty="0">
                <a:solidFill>
                  <a:srgbClr val="000000"/>
                </a:solidFill>
                <a:effectLst>
                  <a:outerShdw blurRad="38100" dist="19050" dir="2700000" algn="tl">
                    <a:schemeClr val="dk1">
                      <a:alpha val="40000"/>
                    </a:schemeClr>
                  </a:outerShdw>
                </a:effectLst>
                <a:ea typeface="Times New Roman" panose="02020603050405020304" pitchFamily="18" charset="0"/>
              </a:rPr>
              <a:t>ﻫﻲ ألياف ﻤﺼﻨﻭﻋﺔ ﻤﻥ الزجاج أو البلاستيك النقي؛ ﻁﻭﻴﻠﺔ ﻭﺭﻓﻴﻌﺔ ﻻ ﻴﺘﻌﺩﻯ ﺴﻤﻜﻬﺎ الشعرة ﺘﺴﺎﻋﺩ ﻋﻠﻰ ﻨﻘل الضوء لمسافات ﺒﻌﻴﺩﺓ </a:t>
            </a:r>
            <a:endParaRPr lang="en-US" sz="2400" dirty="0"/>
          </a:p>
        </p:txBody>
      </p:sp>
      <p:pic>
        <p:nvPicPr>
          <p:cNvPr id="7" name="Picture 6" descr="A picture containing laptop, computer, woman, phon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391885" y="2157105"/>
            <a:ext cx="4209745" cy="2827020"/>
          </a:xfrm>
          <a:prstGeom prst="rect">
            <a:avLst/>
          </a:prstGeom>
        </p:spPr>
      </p:pic>
      <p:sp>
        <p:nvSpPr>
          <p:cNvPr id="8" name="Rectangle 7"/>
          <p:cNvSpPr/>
          <p:nvPr/>
        </p:nvSpPr>
        <p:spPr>
          <a:xfrm>
            <a:off x="6410131" y="2677800"/>
            <a:ext cx="5492205" cy="523220"/>
          </a:xfrm>
          <a:prstGeom prst="rect">
            <a:avLst/>
          </a:prstGeom>
        </p:spPr>
        <p:txBody>
          <a:bodyPr wrap="square">
            <a:spAutoFit/>
          </a:bodyPr>
          <a:lstStyle/>
          <a:p>
            <a:r>
              <a:rPr lang="ar-SA" sz="2800" b="1" dirty="0">
                <a:solidFill>
                  <a:srgbClr val="000000"/>
                </a:solidFill>
                <a:effectLst>
                  <a:outerShdw blurRad="38100" dist="19050" dir="2700000" algn="tl">
                    <a:schemeClr val="dk1">
                      <a:alpha val="40000"/>
                    </a:schemeClr>
                  </a:outerShdw>
                </a:effectLst>
                <a:ea typeface="Times New Roman" panose="02020603050405020304" pitchFamily="18" charset="0"/>
              </a:rPr>
              <a:t>النسيج الضوئي </a:t>
            </a:r>
            <a:endParaRPr lang="en-US" sz="2800" dirty="0"/>
          </a:p>
        </p:txBody>
      </p:sp>
      <p:sp>
        <p:nvSpPr>
          <p:cNvPr id="9" name="Rectangle 8"/>
          <p:cNvSpPr/>
          <p:nvPr/>
        </p:nvSpPr>
        <p:spPr>
          <a:xfrm>
            <a:off x="4851918" y="3360363"/>
            <a:ext cx="7175229" cy="2374240"/>
          </a:xfrm>
          <a:prstGeom prst="rect">
            <a:avLst/>
          </a:prstGeom>
        </p:spPr>
        <p:txBody>
          <a:bodyPr wrap="square">
            <a:spAutoFit/>
          </a:bodyPr>
          <a:lstStyle/>
          <a:p>
            <a:pPr>
              <a:lnSpc>
                <a:spcPct val="107000"/>
              </a:lnSpc>
            </a:pPr>
            <a:r>
              <a:rPr lang="ar-SA" sz="28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النسيج الضوئي ﻗﻤﺎﺵ ﻤﻀﻲﺀ ﻤﻨﺴﻭﺝ بالألياف البصرية ﻴﻀﻲﺀ ﺒﺸﻜل ﺘﻠﻘﺎﺌﻲ لمدة  ﺴﺕ ﺴﺎﻋﺎﺕ ﻋﻠﻰ ﺍﻷﻗل ﺒﻔﻌل ﺒﻁﺎﺭﻴﺔ ﺼﻐﻴﺭﺓ ﻴﻤﻜﻥ ﺘﻌﺒﺌﺘﻬﺎ، ﻭﻫﺫﺍ الاختراع ﻴﻜﻤﻥ ﻓﻲ ﺩﻗﺔ الألياف الضوئية التي ﻴﻤﻜﻥ ﻤﺯﺠﻬﺎ ﺒﺄﻨﺴﺠﺔ الكتان والقطن والحرير ﻭﻏﻴﺭﻫﺎ ﻭﻤﻥ ﺜﻡ ﻏﺴﻠﻬﺎ ﻭﻜﻴﻬﺎ ﺒﻌﺩ ﻨﺯﻉ البطارية ﻤﻨﻬﺎ.</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014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94" y="0"/>
            <a:ext cx="13193962" cy="7253207"/>
          </a:xfrm>
          <a:prstGeom prst="rect">
            <a:avLst/>
          </a:prstGeom>
        </p:spPr>
      </p:pic>
      <p:pic>
        <p:nvPicPr>
          <p:cNvPr id="4" name="Picture 3" descr="A picture containing small, colorful, sitting, photo&#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4046899" y="90535"/>
            <a:ext cx="8029934" cy="3476530"/>
          </a:xfrm>
          <a:prstGeom prst="rect">
            <a:avLst/>
          </a:prstGeom>
        </p:spPr>
      </p:pic>
      <p:sp>
        <p:nvSpPr>
          <p:cNvPr id="2" name="Rectangle 1"/>
          <p:cNvSpPr/>
          <p:nvPr/>
        </p:nvSpPr>
        <p:spPr>
          <a:xfrm>
            <a:off x="5405747" y="3244334"/>
            <a:ext cx="1380506" cy="369332"/>
          </a:xfrm>
          <a:prstGeom prst="rect">
            <a:avLst/>
          </a:prstGeom>
        </p:spPr>
        <p:txBody>
          <a:bodyPr wrap="none">
            <a:spAutoFit/>
          </a:bodyPr>
          <a:lstStyle/>
          <a:p>
            <a:r>
              <a:rPr lang="ar-SA" b="1" dirty="0">
                <a:solidFill>
                  <a:srgbClr val="000000"/>
                </a:solidFill>
                <a:effectLst>
                  <a:outerShdw blurRad="38100" dist="19050" dir="2700000" algn="tl">
                    <a:schemeClr val="dk1">
                      <a:alpha val="40000"/>
                    </a:schemeClr>
                  </a:outerShdw>
                </a:effectLst>
                <a:ea typeface="Times New Roman" panose="02020603050405020304" pitchFamily="18" charset="0"/>
              </a:rPr>
              <a:t>الصبغة الضوئية</a:t>
            </a:r>
            <a:endParaRPr lang="en-US" dirty="0"/>
          </a:p>
        </p:txBody>
      </p:sp>
      <p:sp>
        <p:nvSpPr>
          <p:cNvPr id="6" name="Rectangle 5"/>
          <p:cNvSpPr/>
          <p:nvPr/>
        </p:nvSpPr>
        <p:spPr>
          <a:xfrm>
            <a:off x="9125893" y="3751327"/>
            <a:ext cx="3066107" cy="523220"/>
          </a:xfrm>
          <a:prstGeom prst="rect">
            <a:avLst/>
          </a:prstGeom>
        </p:spPr>
        <p:txBody>
          <a:bodyPr wrap="square">
            <a:spAutoFit/>
          </a:bodyPr>
          <a:lstStyle/>
          <a:p>
            <a:r>
              <a:rPr lang="ar-SA" sz="2800" b="1" dirty="0">
                <a:solidFill>
                  <a:srgbClr val="000000"/>
                </a:solidFill>
                <a:effectLst>
                  <a:outerShdw blurRad="38100" dist="19050" dir="2700000" algn="tl">
                    <a:schemeClr val="dk1">
                      <a:alpha val="40000"/>
                    </a:schemeClr>
                  </a:outerShdw>
                </a:effectLst>
                <a:ea typeface="Times New Roman" panose="02020603050405020304" pitchFamily="18" charset="0"/>
              </a:rPr>
              <a:t>الصبغة الضوئية</a:t>
            </a:r>
            <a:endParaRPr lang="en-US" sz="2800" dirty="0"/>
          </a:p>
        </p:txBody>
      </p:sp>
      <p:sp>
        <p:nvSpPr>
          <p:cNvPr id="7" name="Rectangle 6"/>
          <p:cNvSpPr/>
          <p:nvPr/>
        </p:nvSpPr>
        <p:spPr>
          <a:xfrm>
            <a:off x="8605506" y="3828271"/>
            <a:ext cx="1427057" cy="369332"/>
          </a:xfrm>
          <a:prstGeom prst="rect">
            <a:avLst/>
          </a:prstGeom>
        </p:spPr>
        <p:txBody>
          <a:bodyPr wrap="none">
            <a:spAutoFit/>
          </a:bodyPr>
          <a:lstStyle/>
          <a:p>
            <a:r>
              <a:rPr lang="en-US"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Glow Panting</a:t>
            </a:r>
            <a:endParaRPr lang="en-US" dirty="0"/>
          </a:p>
        </p:txBody>
      </p:sp>
      <p:sp>
        <p:nvSpPr>
          <p:cNvPr id="8" name="Rectangle 7"/>
          <p:cNvSpPr/>
          <p:nvPr/>
        </p:nvSpPr>
        <p:spPr>
          <a:xfrm>
            <a:off x="5721789" y="4242538"/>
            <a:ext cx="6554709" cy="2068195"/>
          </a:xfrm>
          <a:prstGeom prst="rect">
            <a:avLst/>
          </a:prstGeom>
        </p:spPr>
        <p:txBody>
          <a:bodyPr wrap="square">
            <a:spAutoFit/>
          </a:bodyPr>
          <a:lstStyle/>
          <a:p>
            <a:pPr>
              <a:lnSpc>
                <a:spcPct val="107000"/>
              </a:lnSpc>
            </a:pPr>
            <a:r>
              <a:rPr lang="ar-SA" sz="24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    ﺼﺒﻐﺔ ﻓﻭﺘﻭلو ﻤﻨﻴﺴﺴﻴﻨﺕ </a:t>
            </a:r>
            <a:r>
              <a:rPr lang="en-US" sz="24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Photoluminescent</a:t>
            </a:r>
            <a:r>
              <a:rPr lang="ar-SA" sz="2400" dirty="0">
                <a:solidFill>
                  <a:srgbClr val="000000"/>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rPr>
              <a:t>لامتصاص  الضوء الطبيعي أو الصناعي ﻭﺇﻋﺎﺩﺓ بعثه ﺒﻭﻫﺞ ﺜﺎﺒﺕ ﻓﻲ الظلام ﺘﺴﺘﻤﺭ الصبغة  ﻓﻲ التوهج ﺤﺘﻰ ﺍﺴـﺘﻨﻔﺎﺩ الطاقة التي ﻴﻤﻜﻥ ﺇﻋﺎﺩﺓ ﺸﺤﻨﻬﺎ ﻤﺭﺍﺭﺍً ﻭﺘﻜﺭﺍراً بإعادة التعرض للضوء.</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A picture containing indoor, table, sitting, computer&#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1639454" y="4034676"/>
            <a:ext cx="3766293" cy="2797521"/>
          </a:xfrm>
          <a:prstGeom prst="rect">
            <a:avLst/>
          </a:prstGeom>
        </p:spPr>
      </p:pic>
    </p:spTree>
    <p:extLst>
      <p:ext uri="{BB962C8B-B14F-4D97-AF65-F5344CB8AC3E}">
        <p14:creationId xmlns:p14="http://schemas.microsoft.com/office/powerpoint/2010/main" val="233312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9" y="0"/>
            <a:ext cx="13193962" cy="7253207"/>
          </a:xfrm>
          <a:prstGeom prst="rect">
            <a:avLst/>
          </a:prstGeom>
        </p:spPr>
      </p:pic>
      <p:sp>
        <p:nvSpPr>
          <p:cNvPr id="2" name="Rectangle 1"/>
          <p:cNvSpPr/>
          <p:nvPr/>
        </p:nvSpPr>
        <p:spPr>
          <a:xfrm>
            <a:off x="4101220" y="889804"/>
            <a:ext cx="7025489" cy="655244"/>
          </a:xfrm>
          <a:prstGeom prst="rect">
            <a:avLst/>
          </a:prstGeom>
        </p:spPr>
        <p:txBody>
          <a:bodyPr wrap="square">
            <a:spAutoFit/>
          </a:bodyPr>
          <a:lstStyle/>
          <a:p>
            <a:pPr algn="ctr">
              <a:lnSpc>
                <a:spcPct val="107000"/>
              </a:lnSpc>
              <a:spcAft>
                <a:spcPts val="800"/>
              </a:spcAft>
            </a:pPr>
            <a:r>
              <a:rPr lang="ar-EG" sz="3600" b="1" dirty="0">
                <a:latin typeface="Calibri" panose="020F0502020204030204" pitchFamily="34" charset="0"/>
                <a:ea typeface="Calibri" panose="020F0502020204030204" pitchFamily="34" charset="0"/>
              </a:rPr>
              <a:t>الالياف الضوئية فى مجال الملابس</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A picture containing stage, scene, holding&#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8211493" y="1907658"/>
            <a:ext cx="3902044" cy="4950342"/>
          </a:xfrm>
          <a:prstGeom prst="rect">
            <a:avLst/>
          </a:prstGeom>
        </p:spPr>
      </p:pic>
      <p:pic>
        <p:nvPicPr>
          <p:cNvPr id="5" name="Picture 4" descr="A picture containing indoor, man, looking, table&#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4753069" y="1834584"/>
            <a:ext cx="3458424" cy="5023416"/>
          </a:xfrm>
          <a:prstGeom prst="rect">
            <a:avLst/>
          </a:prstGeom>
        </p:spPr>
      </p:pic>
      <p:pic>
        <p:nvPicPr>
          <p:cNvPr id="7" name="Picture 6" descr="A building lit up at night&#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579422" y="2752253"/>
            <a:ext cx="4108374" cy="4105747"/>
          </a:xfrm>
          <a:prstGeom prst="rect">
            <a:avLst/>
          </a:prstGeom>
        </p:spPr>
      </p:pic>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3" name="Picture 2" descr="A picture containing object, indoor, bubble, table&#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295331" y="149291"/>
            <a:ext cx="9153329" cy="4535422"/>
          </a:xfrm>
          <a:prstGeom prst="rect">
            <a:avLst/>
          </a:prstGeom>
        </p:spPr>
      </p:pic>
      <p:sp>
        <p:nvSpPr>
          <p:cNvPr id="2" name="Rectangle 1"/>
          <p:cNvSpPr/>
          <p:nvPr/>
        </p:nvSpPr>
        <p:spPr>
          <a:xfrm>
            <a:off x="2752531" y="5007468"/>
            <a:ext cx="9125042" cy="592726"/>
          </a:xfrm>
          <a:prstGeom prst="rect">
            <a:avLst/>
          </a:prstGeom>
        </p:spPr>
        <p:txBody>
          <a:bodyPr wrap="square">
            <a:spAutoFit/>
          </a:bodyPr>
          <a:lstStyle/>
          <a:p>
            <a:pPr>
              <a:lnSpc>
                <a:spcPct val="107000"/>
              </a:lnSpc>
              <a:spcAft>
                <a:spcPts val="800"/>
              </a:spcAft>
            </a:pPr>
            <a:r>
              <a:rPr lang="ar-EG" sz="3200" u="sng" dirty="0">
                <a:latin typeface="Calibri" panose="020F0502020204030204" pitchFamily="34" charset="0"/>
                <a:ea typeface="Calibri" panose="020F0502020204030204" pitchFamily="34" charset="0"/>
              </a:rPr>
              <a:t>تكنولوجيا الألياف البصرية القابلة للارتداء للأزياء الجديدة</a:t>
            </a:r>
            <a:endParaRPr lang="en-US" sz="32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31845" y="5727737"/>
            <a:ext cx="11504645" cy="461665"/>
          </a:xfrm>
          <a:prstGeom prst="rect">
            <a:avLst/>
          </a:prstGeom>
        </p:spPr>
        <p:txBody>
          <a:bodyPr wrap="square">
            <a:spAutoFit/>
          </a:bodyPr>
          <a:lstStyle/>
          <a:p>
            <a:r>
              <a:rPr lang="ar-EG" sz="2400" dirty="0">
                <a:latin typeface="Calibri" panose="020F0502020204030204" pitchFamily="34" charset="0"/>
                <a:ea typeface="Calibri" panose="020F0502020204030204" pitchFamily="34" charset="0"/>
              </a:rPr>
              <a:t>في العقود الأخيرة  اتسع استخدام الألياف الضوئية بشكل متزايد ليشمل التقنيات القابلة للارتداء </a:t>
            </a:r>
            <a:endParaRPr lang="en-US" sz="2400" dirty="0"/>
          </a:p>
        </p:txBody>
      </p:sp>
      <p:sp>
        <p:nvSpPr>
          <p:cNvPr id="6" name="Rectangle 5"/>
          <p:cNvSpPr/>
          <p:nvPr/>
        </p:nvSpPr>
        <p:spPr>
          <a:xfrm>
            <a:off x="354563" y="6065377"/>
            <a:ext cx="11747241" cy="830997"/>
          </a:xfrm>
          <a:prstGeom prst="rect">
            <a:avLst/>
          </a:prstGeom>
        </p:spPr>
        <p:txBody>
          <a:bodyPr wrap="square">
            <a:spAutoFit/>
          </a:bodyPr>
          <a:lstStyle/>
          <a:p>
            <a:r>
              <a:rPr lang="ar-EG" sz="2400" dirty="0">
                <a:latin typeface="Calibri" panose="020F0502020204030204" pitchFamily="34" charset="0"/>
                <a:ea typeface="Calibri" panose="020F0502020204030204" pitchFamily="34" charset="0"/>
              </a:rPr>
              <a:t>تم تطبيق التقنيات الضوئية والبصرية في الممارسة السريرية لعلاج الأمراض وقد أحدثت هذه الأساليب تأثيرات عميقة على الطب الحديث</a:t>
            </a:r>
            <a:endParaRPr lang="en-US" sz="2400" dirty="0"/>
          </a:p>
        </p:txBody>
      </p:sp>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403503" y="547436"/>
            <a:ext cx="2552302" cy="717761"/>
          </a:xfrm>
          <a:prstGeom prst="rect">
            <a:avLst/>
          </a:prstGeom>
        </p:spPr>
        <p:txBody>
          <a:bodyPr wrap="none">
            <a:spAutoFit/>
          </a:bodyPr>
          <a:lstStyle/>
          <a:p>
            <a:pPr>
              <a:lnSpc>
                <a:spcPct val="107000"/>
              </a:lnSpc>
              <a:spcAft>
                <a:spcPts val="800"/>
              </a:spcAft>
            </a:pPr>
            <a:r>
              <a:rPr lang="ar-EG" sz="4000" b="1" dirty="0">
                <a:latin typeface="Calibri" panose="020F0502020204030204" pitchFamily="34" charset="0"/>
                <a:ea typeface="Calibri" panose="020F0502020204030204" pitchFamily="34" charset="0"/>
              </a:rPr>
              <a:t>العلاج بالضوء</a:t>
            </a:r>
            <a:endParaRPr lang="en-US" sz="4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211355" y="1181465"/>
            <a:ext cx="9862457" cy="2677656"/>
          </a:xfrm>
          <a:prstGeom prst="rect">
            <a:avLst/>
          </a:prstGeom>
        </p:spPr>
        <p:txBody>
          <a:bodyPr wrap="square">
            <a:spAutoFit/>
          </a:bodyPr>
          <a:lstStyle/>
          <a:p>
            <a:r>
              <a:rPr lang="ar-EG" sz="2400" dirty="0">
                <a:latin typeface="Calibri" panose="020F0502020204030204" pitchFamily="34" charset="0"/>
                <a:ea typeface="Calibri" panose="020F0502020204030204" pitchFamily="34" charset="0"/>
              </a:rPr>
              <a:t>يشيع استخدامه لتخفيف الآلام ، وإصابات اعتلال الأوتار ، وأمراض التمثيل الغذائي ، وإصلاح الأنسجة من خلال التبني لأطوال موجية مختلفة من الضوء تم دمج العديد من أجهزة الألياف البصرية مع مواد النسيج وتطبق بالقرب من جلد الإنسان مع خصائص بصرية وحرارية ممتازة في العلاج بالضوء. اختيار الطول الموجي مهم للغاية في العلاج بالضوء لأن أطوال الموجة الضوئية المختلفة لها أعماق اختراق مختلفة على أنسجة الإنسان ، أعماق متفاوتة من أطوال الموجة ترتبط بتأثيرات علاجية مختلفة يمكن أن يؤثر الضوء القريب من الأشعة تحت الحمراء على أجهزة الصبغيات و تعزيز التئام الجروح</a:t>
            </a:r>
            <a:endParaRPr lang="en-US" sz="2400" dirty="0"/>
          </a:p>
        </p:txBody>
      </p:sp>
      <p:pic>
        <p:nvPicPr>
          <p:cNvPr id="5" name="Picture 4" descr="A picture containing holding, photo, colorful, sitting&#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6475445" y="3859121"/>
            <a:ext cx="5598367" cy="2886911"/>
          </a:xfrm>
          <a:prstGeom prst="rect">
            <a:avLst/>
          </a:prstGeom>
        </p:spPr>
      </p:pic>
      <p:pic>
        <p:nvPicPr>
          <p:cNvPr id="6" name="Picture 5" descr="A picture containing person, indoor, man, holding&#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503853" y="3859122"/>
            <a:ext cx="4990167" cy="2886910"/>
          </a:xfrm>
          <a:prstGeom prst="rect">
            <a:avLst/>
          </a:prstGeom>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444" y="235390"/>
            <a:ext cx="11706130" cy="6364586"/>
          </a:xfrm>
          <a:prstGeom prst="rect">
            <a:avLst/>
          </a:prstGeom>
        </p:spPr>
      </p:pic>
    </p:spTree>
    <p:extLst>
      <p:ext uri="{BB962C8B-B14F-4D97-AF65-F5344CB8AC3E}">
        <p14:creationId xmlns:p14="http://schemas.microsoft.com/office/powerpoint/2010/main" val="304429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3" name="Picture 2" descr="A picture containing indoor, clothing, table, cup&#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7725748" y="93305"/>
            <a:ext cx="4307444" cy="2631233"/>
          </a:xfrm>
          <a:prstGeom prst="rect">
            <a:avLst/>
          </a:prstGeom>
        </p:spPr>
      </p:pic>
      <p:pic>
        <p:nvPicPr>
          <p:cNvPr id="5" name="Picture 4" descr="A picture containing indoor, table, sitting, computer&#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2369976" y="93304"/>
            <a:ext cx="5198318" cy="2631233"/>
          </a:xfrm>
          <a:prstGeom prst="rect">
            <a:avLst/>
          </a:prstGeom>
        </p:spPr>
      </p:pic>
      <p:pic>
        <p:nvPicPr>
          <p:cNvPr id="6" name="Picture 5" descr="A picture containing indoor, red, sitting, black&#10;&#10;Description automatically generated"/>
          <p:cNvPicPr/>
          <p:nvPr/>
        </p:nvPicPr>
        <p:blipFill>
          <a:blip r:embed="rId5">
            <a:extLst>
              <a:ext uri="{28A0092B-C50C-407E-A947-70E740481C1C}">
                <a14:useLocalDpi xmlns:a14="http://schemas.microsoft.com/office/drawing/2010/main" val="0"/>
              </a:ext>
            </a:extLst>
          </a:blip>
          <a:stretch>
            <a:fillRect/>
          </a:stretch>
        </p:blipFill>
        <p:spPr>
          <a:xfrm>
            <a:off x="7725748" y="3062131"/>
            <a:ext cx="4307444" cy="2872138"/>
          </a:xfrm>
          <a:prstGeom prst="rect">
            <a:avLst/>
          </a:prstGeom>
        </p:spPr>
      </p:pic>
      <p:pic>
        <p:nvPicPr>
          <p:cNvPr id="7" name="Picture 6" descr="A picture containing red, light&#10;&#10;Description automatically generated"/>
          <p:cNvPicPr/>
          <p:nvPr/>
        </p:nvPicPr>
        <p:blipFill>
          <a:blip r:embed="rId6">
            <a:extLst>
              <a:ext uri="{28A0092B-C50C-407E-A947-70E740481C1C}">
                <a14:useLocalDpi xmlns:a14="http://schemas.microsoft.com/office/drawing/2010/main" val="0"/>
              </a:ext>
            </a:extLst>
          </a:blip>
          <a:stretch>
            <a:fillRect/>
          </a:stretch>
        </p:blipFill>
        <p:spPr>
          <a:xfrm>
            <a:off x="2369977" y="3065553"/>
            <a:ext cx="4741382" cy="2868716"/>
          </a:xfrm>
          <a:prstGeom prst="rect">
            <a:avLst/>
          </a:prstGeom>
        </p:spPr>
      </p:pic>
    </p:spTree>
    <p:extLst>
      <p:ext uri="{BB962C8B-B14F-4D97-AF65-F5344CB8AC3E}">
        <p14:creationId xmlns:p14="http://schemas.microsoft.com/office/powerpoint/2010/main" val="258087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604" y="142905"/>
            <a:ext cx="11615087" cy="2844739"/>
          </a:xfrm>
          <a:prstGeom prst="rect">
            <a:avLst/>
          </a:prstGeom>
        </p:spPr>
      </p:pic>
      <p:pic>
        <p:nvPicPr>
          <p:cNvPr id="3" name="Picture 2" descr="A picture containing indoor, table, sitting, computer&#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037031" y="2706987"/>
            <a:ext cx="9189266" cy="3430708"/>
          </a:xfrm>
          <a:prstGeom prst="rect">
            <a:avLst/>
          </a:prstGeom>
        </p:spPr>
      </p:pic>
    </p:spTree>
    <p:extLst>
      <p:ext uri="{BB962C8B-B14F-4D97-AF65-F5344CB8AC3E}">
        <p14:creationId xmlns:p14="http://schemas.microsoft.com/office/powerpoint/2010/main" val="401795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336" y="172016"/>
            <a:ext cx="11525061" cy="6500388"/>
          </a:xfrm>
          <a:prstGeom prst="rect">
            <a:avLst/>
          </a:prstGeom>
        </p:spPr>
      </p:pic>
    </p:spTree>
    <p:extLst>
      <p:ext uri="{BB962C8B-B14F-4D97-AF65-F5344CB8AC3E}">
        <p14:creationId xmlns:p14="http://schemas.microsoft.com/office/powerpoint/2010/main" val="76981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299" y="0"/>
            <a:ext cx="11525061" cy="3413156"/>
          </a:xfrm>
          <a:prstGeom prst="rect">
            <a:avLst/>
          </a:prstGeom>
        </p:spPr>
      </p:pic>
      <p:pic>
        <p:nvPicPr>
          <p:cNvPr id="3" name="Picture 2"/>
          <p:cNvPicPr>
            <a:picLocks noChangeAspect="1"/>
          </p:cNvPicPr>
          <p:nvPr/>
        </p:nvPicPr>
        <p:blipFill>
          <a:blip r:embed="rId3"/>
          <a:stretch>
            <a:fillRect/>
          </a:stretch>
        </p:blipFill>
        <p:spPr>
          <a:xfrm>
            <a:off x="579422" y="3413157"/>
            <a:ext cx="11036173" cy="3444844"/>
          </a:xfrm>
          <a:prstGeom prst="rect">
            <a:avLst/>
          </a:prstGeom>
        </p:spPr>
      </p:pic>
    </p:spTree>
    <p:extLst>
      <p:ext uri="{BB962C8B-B14F-4D97-AF65-F5344CB8AC3E}">
        <p14:creationId xmlns:p14="http://schemas.microsoft.com/office/powerpoint/2010/main" val="1820276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194</Words>
  <Application>Microsoft Office PowerPoint</Application>
  <PresentationFormat>Widescreen</PresentationFormat>
  <Paragraphs>18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محاضرة5 تك الملابس الذكية الفرقة الرابعة قسم تك الملابس و الموضة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15</cp:revision>
  <dcterms:created xsi:type="dcterms:W3CDTF">2020-03-17T20:43:53Z</dcterms:created>
  <dcterms:modified xsi:type="dcterms:W3CDTF">2020-04-27T20:28:36Z</dcterms:modified>
</cp:coreProperties>
</file>