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64" r:id="rId5"/>
    <p:sldId id="263" r:id="rId6"/>
    <p:sldId id="259" r:id="rId7"/>
    <p:sldId id="261" r:id="rId8"/>
    <p:sldId id="265" r:id="rId9"/>
    <p:sldId id="262" r:id="rId10"/>
  </p:sldIdLst>
  <p:sldSz cx="12192000" cy="6858000"/>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000" autoAdjust="0"/>
    <p:restoredTop sz="94660"/>
  </p:normalViewPr>
  <p:slideViewPr>
    <p:cSldViewPr snapToGrid="0">
      <p:cViewPr varScale="1">
        <p:scale>
          <a:sx n="74" d="100"/>
          <a:sy n="74" d="100"/>
        </p:scale>
        <p:origin x="27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r-E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11/08/1441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23788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11/08/1441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24985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11/08/1441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533098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EFA0E5FF-B424-4DFE-8581-6630AAA49E99}" type="datetimeFigureOut">
              <a:rPr lang="ar-EG" smtClean="0"/>
              <a:t>11/08/1441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585695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r-E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A0E5FF-B424-4DFE-8581-6630AAA49E99}" type="datetimeFigureOut">
              <a:rPr lang="ar-EG" smtClean="0"/>
              <a:t>11/08/1441</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125176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p:cNvSpPr>
            <a:spLocks noGrp="1"/>
          </p:cNvSpPr>
          <p:nvPr>
            <p:ph type="dt" sz="half" idx="10"/>
          </p:nvPr>
        </p:nvSpPr>
        <p:spPr/>
        <p:txBody>
          <a:bodyPr/>
          <a:lstStyle/>
          <a:p>
            <a:fld id="{EFA0E5FF-B424-4DFE-8581-6630AAA49E99}" type="datetimeFigureOut">
              <a:rPr lang="ar-EG" smtClean="0"/>
              <a:t>11/08/1441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367401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ar-E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p:cNvSpPr>
            <a:spLocks noGrp="1"/>
          </p:cNvSpPr>
          <p:nvPr>
            <p:ph type="dt" sz="half" idx="10"/>
          </p:nvPr>
        </p:nvSpPr>
        <p:spPr/>
        <p:txBody>
          <a:bodyPr/>
          <a:lstStyle/>
          <a:p>
            <a:fld id="{EFA0E5FF-B424-4DFE-8581-6630AAA49E99}" type="datetimeFigureOut">
              <a:rPr lang="ar-EG" smtClean="0"/>
              <a:t>11/08/1441</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443825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2"/>
          <p:cNvSpPr>
            <a:spLocks noGrp="1"/>
          </p:cNvSpPr>
          <p:nvPr>
            <p:ph type="dt" sz="half" idx="10"/>
          </p:nvPr>
        </p:nvSpPr>
        <p:spPr/>
        <p:txBody>
          <a:bodyPr/>
          <a:lstStyle/>
          <a:p>
            <a:fld id="{EFA0E5FF-B424-4DFE-8581-6630AAA49E99}" type="datetimeFigureOut">
              <a:rPr lang="ar-EG" smtClean="0"/>
              <a:t>11/08/1441</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142973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A0E5FF-B424-4DFE-8581-6630AAA49E99}" type="datetimeFigureOut">
              <a:rPr lang="ar-EG" smtClean="0"/>
              <a:t>11/08/1441</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3446788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E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t>11/08/1441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2214610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r-E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A0E5FF-B424-4DFE-8581-6630AAA49E99}" type="datetimeFigureOut">
              <a:rPr lang="ar-EG" smtClean="0"/>
              <a:t>11/08/1441</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49885911-A0CF-462C-9C41-B99BB0F8794F}" type="slidenum">
              <a:rPr lang="ar-EG" smtClean="0"/>
              <a:t>‹#›</a:t>
            </a:fld>
            <a:endParaRPr lang="ar-EG"/>
          </a:p>
        </p:txBody>
      </p:sp>
    </p:spTree>
    <p:extLst>
      <p:ext uri="{BB962C8B-B14F-4D97-AF65-F5344CB8AC3E}">
        <p14:creationId xmlns:p14="http://schemas.microsoft.com/office/powerpoint/2010/main" val="696633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a:t>Click to edit Master title style</a:t>
            </a:r>
            <a:endParaRPr lang="ar-E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FA0E5FF-B424-4DFE-8581-6630AAA49E99}" type="datetimeFigureOut">
              <a:rPr lang="ar-EG" smtClean="0"/>
              <a:t>11/08/1441</a:t>
            </a:fld>
            <a:endParaRPr lang="ar-E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49885911-A0CF-462C-9C41-B99BB0F8794F}" type="slidenum">
              <a:rPr lang="ar-EG" smtClean="0"/>
              <a:t>‹#›</a:t>
            </a:fld>
            <a:endParaRPr lang="ar-EG"/>
          </a:p>
        </p:txBody>
      </p:sp>
    </p:spTree>
    <p:extLst>
      <p:ext uri="{BB962C8B-B14F-4D97-AF65-F5344CB8AC3E}">
        <p14:creationId xmlns:p14="http://schemas.microsoft.com/office/powerpoint/2010/main" val="29858284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54" y="0"/>
            <a:ext cx="13193962" cy="7253207"/>
          </a:xfrm>
          <a:prstGeom prst="rect">
            <a:avLst/>
          </a:prstGeom>
        </p:spPr>
      </p:pic>
      <p:sp>
        <p:nvSpPr>
          <p:cNvPr id="2" name="Title 1"/>
          <p:cNvSpPr>
            <a:spLocks noGrp="1"/>
          </p:cNvSpPr>
          <p:nvPr>
            <p:ph type="ctrTitle"/>
          </p:nvPr>
        </p:nvSpPr>
        <p:spPr>
          <a:xfrm>
            <a:off x="4313696" y="2998477"/>
            <a:ext cx="7878305" cy="2057113"/>
          </a:xfrm>
        </p:spPr>
        <p:txBody>
          <a:bodyPr>
            <a:normAutofit fontScale="90000"/>
          </a:bodyPr>
          <a:lstStyle/>
          <a:p>
            <a:r>
              <a:rPr lang="ar-EG" dirty="0" smtClean="0">
                <a:solidFill>
                  <a:schemeClr val="bg1"/>
                </a:solidFill>
              </a:rPr>
              <a:t>تك الملابس الذكية (2)</a:t>
            </a:r>
            <a:br>
              <a:rPr lang="ar-EG" dirty="0" smtClean="0">
                <a:solidFill>
                  <a:schemeClr val="bg1"/>
                </a:solidFill>
              </a:rPr>
            </a:br>
            <a:r>
              <a:rPr lang="ar-EG" dirty="0" smtClean="0">
                <a:solidFill>
                  <a:schemeClr val="bg1"/>
                </a:solidFill>
              </a:rPr>
              <a:t>الفرقة الرابعة</a:t>
            </a:r>
            <a:br>
              <a:rPr lang="ar-EG" dirty="0" smtClean="0">
                <a:solidFill>
                  <a:schemeClr val="bg1"/>
                </a:solidFill>
              </a:rPr>
            </a:br>
            <a:r>
              <a:rPr lang="ar-EG" dirty="0" smtClean="0">
                <a:solidFill>
                  <a:schemeClr val="bg1"/>
                </a:solidFill>
              </a:rPr>
              <a:t>قسم تك الملابس و الموضة</a:t>
            </a:r>
            <a:endParaRPr lang="ar-EG" dirty="0">
              <a:solidFill>
                <a:schemeClr val="bg1"/>
              </a:solidFill>
            </a:endParaRPr>
          </a:p>
        </p:txBody>
      </p:sp>
      <p:sp>
        <p:nvSpPr>
          <p:cNvPr id="3" name="Subtitle 2"/>
          <p:cNvSpPr>
            <a:spLocks noGrp="1"/>
          </p:cNvSpPr>
          <p:nvPr>
            <p:ph type="subTitle" idx="1"/>
          </p:nvPr>
        </p:nvSpPr>
        <p:spPr>
          <a:xfrm>
            <a:off x="4313695" y="5055590"/>
            <a:ext cx="7878306" cy="1426575"/>
          </a:xfrm>
        </p:spPr>
        <p:txBody>
          <a:bodyPr/>
          <a:lstStyle/>
          <a:p>
            <a:r>
              <a:rPr lang="ar-EG" dirty="0" smtClean="0">
                <a:solidFill>
                  <a:schemeClr val="bg1"/>
                </a:solidFill>
              </a:rPr>
              <a:t>اعداد </a:t>
            </a:r>
          </a:p>
          <a:p>
            <a:r>
              <a:rPr lang="ar-EG" dirty="0" smtClean="0">
                <a:solidFill>
                  <a:schemeClr val="bg1"/>
                </a:solidFill>
              </a:rPr>
              <a:t>م.د.شيرين صلاح الدين على سالم</a:t>
            </a:r>
            <a:endParaRPr lang="ar-EG" dirty="0">
              <a:solidFill>
                <a:schemeClr val="bg1"/>
              </a:solidFill>
            </a:endParaRPr>
          </a:p>
        </p:txBody>
      </p:sp>
    </p:spTree>
    <p:extLst>
      <p:ext uri="{BB962C8B-B14F-4D97-AF65-F5344CB8AC3E}">
        <p14:creationId xmlns:p14="http://schemas.microsoft.com/office/powerpoint/2010/main" val="3593228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590" y="0"/>
            <a:ext cx="13193962" cy="7253207"/>
          </a:xfrm>
          <a:prstGeom prst="rect">
            <a:avLst/>
          </a:prstGeom>
        </p:spPr>
      </p:pic>
      <p:sp>
        <p:nvSpPr>
          <p:cNvPr id="2" name="Rectangle 1"/>
          <p:cNvSpPr/>
          <p:nvPr/>
        </p:nvSpPr>
        <p:spPr>
          <a:xfrm>
            <a:off x="7839592" y="923978"/>
            <a:ext cx="3829895" cy="555986"/>
          </a:xfrm>
          <a:prstGeom prst="rect">
            <a:avLst/>
          </a:prstGeom>
        </p:spPr>
        <p:txBody>
          <a:bodyPr wrap="none">
            <a:spAutoFit/>
          </a:bodyPr>
          <a:lstStyle/>
          <a:p>
            <a:pPr>
              <a:lnSpc>
                <a:spcPct val="115000"/>
              </a:lnSpc>
              <a:spcAft>
                <a:spcPts val="1000"/>
              </a:spcAft>
            </a:pPr>
            <a:r>
              <a:rPr lang="ar-EG" sz="2800" b="1" dirty="0">
                <a:latin typeface="Calibri" panose="020F0502020204030204" pitchFamily="34" charset="0"/>
                <a:ea typeface="Calibri" panose="020F0502020204030204" pitchFamily="34" charset="0"/>
              </a:rPr>
              <a:t>صناعة المنسوجات الإلكترونية:</a:t>
            </a:r>
            <a:endParaRPr lang="en-US" sz="2800"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4291343" y="1556045"/>
            <a:ext cx="7541536" cy="1366528"/>
          </a:xfrm>
          <a:prstGeom prst="rect">
            <a:avLst/>
          </a:prstGeom>
        </p:spPr>
        <p:txBody>
          <a:bodyPr wrap="square">
            <a:spAutoFit/>
          </a:bodyPr>
          <a:lstStyle/>
          <a:p>
            <a:pPr>
              <a:lnSpc>
                <a:spcPct val="115000"/>
              </a:lnSpc>
              <a:spcAft>
                <a:spcPts val="1000"/>
              </a:spcAft>
            </a:pPr>
            <a:r>
              <a:rPr lang="ar-EG" sz="2400" dirty="0">
                <a:latin typeface="Calibri" panose="020F0502020204030204" pitchFamily="34" charset="0"/>
                <a:ea typeface="Calibri" panose="020F0502020204030204" pitchFamily="34" charset="0"/>
              </a:rPr>
              <a:t>يمكن صنع الخيط لتوصيل الكهرباء إما بطلائه بمعادن مثل النحاس أو الفضة. كما يمكن جعلها موصلة عن طريق الجمع بين ألياف القطن أو النايلون والألياف المعدنية عند نسجها.</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7505324" y="3036009"/>
            <a:ext cx="4327556" cy="523220"/>
          </a:xfrm>
          <a:prstGeom prst="rect">
            <a:avLst/>
          </a:prstGeom>
        </p:spPr>
        <p:txBody>
          <a:bodyPr wrap="square">
            <a:spAutoFit/>
          </a:bodyPr>
          <a:lstStyle/>
          <a:p>
            <a:r>
              <a:rPr lang="ar-EG" sz="2800" b="1" dirty="0">
                <a:latin typeface="Calibri" panose="020F0502020204030204" pitchFamily="34" charset="0"/>
                <a:ea typeface="Calibri" panose="020F0502020204030204" pitchFamily="34" charset="0"/>
              </a:rPr>
              <a:t>الخيوط الموصلة </a:t>
            </a:r>
            <a:endParaRPr lang="en-US" sz="2800" b="1" dirty="0"/>
          </a:p>
        </p:txBody>
      </p:sp>
      <p:sp>
        <p:nvSpPr>
          <p:cNvPr id="5" name="Rectangle 4"/>
          <p:cNvSpPr/>
          <p:nvPr/>
        </p:nvSpPr>
        <p:spPr>
          <a:xfrm>
            <a:off x="1412341" y="3626603"/>
            <a:ext cx="10637821" cy="1366528"/>
          </a:xfrm>
          <a:prstGeom prst="rect">
            <a:avLst/>
          </a:prstGeom>
        </p:spPr>
        <p:txBody>
          <a:bodyPr wrap="square">
            <a:spAutoFit/>
          </a:bodyPr>
          <a:lstStyle/>
          <a:p>
            <a:pPr>
              <a:lnSpc>
                <a:spcPct val="115000"/>
              </a:lnSpc>
              <a:spcAft>
                <a:spcPts val="1000"/>
              </a:spcAft>
            </a:pPr>
            <a:r>
              <a:rPr lang="ar-EG" sz="2400" dirty="0">
                <a:latin typeface="Calibri" panose="020F0502020204030204" pitchFamily="34" charset="0"/>
                <a:ea typeface="Calibri" panose="020F0502020204030204" pitchFamily="34" charset="0"/>
              </a:rPr>
              <a:t>على عكس الأسلاك فهي مرنة ويمكن خياطة أو نسجها أو تطريزها على النسيج ، مما يسمح بإنشاء دوائر ناعمة. توفر الخيوط والخيوط الموصلة طرقًا بديلة لربط الإلكترونيات على وسيط منسوج ناعم ومرن بالإضافة إلى تقديم تقنيات تصنيع النسيج التقليدية لإنشاء الملابس الحاسوبية.</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descr="Untitled.jpg"/>
          <p:cNvPicPr/>
          <p:nvPr/>
        </p:nvPicPr>
        <p:blipFill>
          <a:blip r:embed="rId3" cstate="print"/>
          <a:stretch>
            <a:fillRect/>
          </a:stretch>
        </p:blipFill>
        <p:spPr>
          <a:xfrm>
            <a:off x="1747318" y="4884619"/>
            <a:ext cx="4345664" cy="1851159"/>
          </a:xfrm>
          <a:prstGeom prst="rect">
            <a:avLst/>
          </a:prstGeom>
        </p:spPr>
      </p:pic>
    </p:spTree>
    <p:extLst>
      <p:ext uri="{BB962C8B-B14F-4D97-AF65-F5344CB8AC3E}">
        <p14:creationId xmlns:p14="http://schemas.microsoft.com/office/powerpoint/2010/main" val="3919925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3237722" y="961252"/>
            <a:ext cx="8724123" cy="1631216"/>
          </a:xfrm>
          <a:prstGeom prst="rect">
            <a:avLst/>
          </a:prstGeom>
        </p:spPr>
        <p:txBody>
          <a:bodyPr wrap="square">
            <a:spAutoFit/>
          </a:bodyPr>
          <a:lstStyle/>
          <a:p>
            <a:r>
              <a:rPr lang="ar-EG" sz="2800" b="1" u="sng" dirty="0" smtClean="0">
                <a:latin typeface="Calibri" panose="020F0502020204030204" pitchFamily="34" charset="0"/>
                <a:ea typeface="Calibri" panose="020F0502020204030204" pitchFamily="34" charset="0"/>
              </a:rPr>
              <a:t>الطلاء الموصل:</a:t>
            </a:r>
          </a:p>
          <a:p>
            <a:r>
              <a:rPr lang="ar-EG" sz="2400" dirty="0" smtClean="0">
                <a:latin typeface="Calibri" panose="020F0502020204030204" pitchFamily="34" charset="0"/>
                <a:ea typeface="Calibri" panose="020F0502020204030204" pitchFamily="34" charset="0"/>
              </a:rPr>
              <a:t>يتم </a:t>
            </a:r>
            <a:r>
              <a:rPr lang="ar-EG" sz="2400" dirty="0">
                <a:latin typeface="Calibri" panose="020F0502020204030204" pitchFamily="34" charset="0"/>
                <a:ea typeface="Calibri" panose="020F0502020204030204" pitchFamily="34" charset="0"/>
              </a:rPr>
              <a:t>استخدام الطلاء الموصل لتحويل المنسوجات التقليدية إلى مواد موصلة للكهرباء. يمكن تطبيق الطلاء على أنواع مختلفة من الألياف والغزول والأقمشة التقليدية ، دون تغيير مرونتها وكثافتها ومعالجتها</a:t>
            </a:r>
            <a:endParaRPr lang="en-US" sz="2400" dirty="0"/>
          </a:p>
        </p:txBody>
      </p:sp>
      <p:sp>
        <p:nvSpPr>
          <p:cNvPr id="3" name="Rectangle 2"/>
          <p:cNvSpPr/>
          <p:nvPr/>
        </p:nvSpPr>
        <p:spPr>
          <a:xfrm>
            <a:off x="2435290" y="2797925"/>
            <a:ext cx="9526555" cy="954107"/>
          </a:xfrm>
          <a:prstGeom prst="rect">
            <a:avLst/>
          </a:prstGeom>
        </p:spPr>
        <p:txBody>
          <a:bodyPr wrap="square">
            <a:spAutoFit/>
          </a:bodyPr>
          <a:lstStyle/>
          <a:p>
            <a:r>
              <a:rPr lang="ar-EG" sz="3200" b="1" u="sng" dirty="0">
                <a:latin typeface="Calibri" panose="020F0502020204030204" pitchFamily="34" charset="0"/>
                <a:ea typeface="Calibri" panose="020F0502020204030204" pitchFamily="34" charset="0"/>
              </a:rPr>
              <a:t>الحبر موصل </a:t>
            </a:r>
            <a:r>
              <a:rPr lang="ar-EG" sz="3200" b="1" u="sng" dirty="0" smtClean="0">
                <a:latin typeface="Calibri" panose="020F0502020204030204" pitchFamily="34" charset="0"/>
                <a:ea typeface="Calibri" panose="020F0502020204030204" pitchFamily="34" charset="0"/>
              </a:rPr>
              <a:t>:</a:t>
            </a:r>
          </a:p>
          <a:p>
            <a:r>
              <a:rPr lang="ar-EG" sz="2400" dirty="0" smtClean="0">
                <a:latin typeface="Calibri" panose="020F0502020204030204" pitchFamily="34" charset="0"/>
                <a:ea typeface="Calibri" panose="020F0502020204030204" pitchFamily="34" charset="0"/>
              </a:rPr>
              <a:t>هو </a:t>
            </a:r>
            <a:r>
              <a:rPr lang="ar-EG" sz="2400" dirty="0">
                <a:latin typeface="Calibri" panose="020F0502020204030204" pitchFamily="34" charset="0"/>
                <a:ea typeface="Calibri" panose="020F0502020204030204" pitchFamily="34" charset="0"/>
              </a:rPr>
              <a:t>حبر يوصل الكهرباء ، ويوفر طرقًا جديدة للطباعة أو رسم الدوائر.</a:t>
            </a:r>
            <a:endParaRPr lang="en-US" sz="2400" dirty="0"/>
          </a:p>
        </p:txBody>
      </p:sp>
      <p:sp>
        <p:nvSpPr>
          <p:cNvPr id="5" name="Rectangle 4"/>
          <p:cNvSpPr/>
          <p:nvPr/>
        </p:nvSpPr>
        <p:spPr>
          <a:xfrm>
            <a:off x="2332653" y="3788485"/>
            <a:ext cx="9629192" cy="1083374"/>
          </a:xfrm>
          <a:prstGeom prst="rect">
            <a:avLst/>
          </a:prstGeom>
        </p:spPr>
        <p:txBody>
          <a:bodyPr wrap="square">
            <a:spAutoFit/>
          </a:bodyPr>
          <a:lstStyle/>
          <a:p>
            <a:pPr>
              <a:lnSpc>
                <a:spcPct val="115000"/>
              </a:lnSpc>
              <a:spcAft>
                <a:spcPts val="1000"/>
              </a:spcAft>
            </a:pPr>
            <a:r>
              <a:rPr lang="ar-EG" sz="2800" dirty="0">
                <a:latin typeface="Calibri" panose="020F0502020204030204" pitchFamily="34" charset="0"/>
                <a:ea typeface="Calibri" panose="020F0502020204030204" pitchFamily="34" charset="0"/>
              </a:rPr>
              <a:t>تحتوي الأحبار الموصلة على معادن مسحوقة مثل الكربون أو النحاس أو الفضة الممزوجة بالأحبار التقليدية.</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descr="Untitled1.jpg"/>
          <p:cNvPicPr/>
          <p:nvPr/>
        </p:nvPicPr>
        <p:blipFill>
          <a:blip r:embed="rId3" cstate="print"/>
          <a:stretch>
            <a:fillRect/>
          </a:stretch>
        </p:blipFill>
        <p:spPr>
          <a:xfrm>
            <a:off x="807441" y="4320073"/>
            <a:ext cx="7058265" cy="2445927"/>
          </a:xfrm>
          <a:prstGeom prst="rect">
            <a:avLst/>
          </a:prstGeom>
        </p:spPr>
      </p:pic>
    </p:spTree>
    <p:extLst>
      <p:ext uri="{BB962C8B-B14F-4D97-AF65-F5344CB8AC3E}">
        <p14:creationId xmlns:p14="http://schemas.microsoft.com/office/powerpoint/2010/main" val="2325538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pic>
        <p:nvPicPr>
          <p:cNvPr id="3" name="Picture 2" descr="et.png"/>
          <p:cNvPicPr/>
          <p:nvPr/>
        </p:nvPicPr>
        <p:blipFill>
          <a:blip r:embed="rId3" cstate="print"/>
          <a:stretch>
            <a:fillRect/>
          </a:stretch>
        </p:blipFill>
        <p:spPr>
          <a:xfrm>
            <a:off x="541175" y="2054276"/>
            <a:ext cx="11187403" cy="4462780"/>
          </a:xfrm>
          <a:prstGeom prst="rect">
            <a:avLst/>
          </a:prstGeom>
        </p:spPr>
      </p:pic>
      <p:sp>
        <p:nvSpPr>
          <p:cNvPr id="2" name="Rectangle 1"/>
          <p:cNvSpPr/>
          <p:nvPr/>
        </p:nvSpPr>
        <p:spPr>
          <a:xfrm>
            <a:off x="8322906" y="743730"/>
            <a:ext cx="2694636" cy="954107"/>
          </a:xfrm>
          <a:prstGeom prst="rect">
            <a:avLst/>
          </a:prstGeom>
        </p:spPr>
        <p:txBody>
          <a:bodyPr wrap="square">
            <a:spAutoFit/>
          </a:bodyPr>
          <a:lstStyle/>
          <a:p>
            <a:r>
              <a:rPr lang="ar-EG" sz="2800" b="1" u="sng" dirty="0">
                <a:latin typeface="Calibri" panose="020F0502020204030204" pitchFamily="34" charset="0"/>
                <a:ea typeface="Calibri" panose="020F0502020204030204" pitchFamily="34" charset="0"/>
              </a:rPr>
              <a:t>الطلاء </a:t>
            </a:r>
            <a:r>
              <a:rPr lang="ar-EG" sz="2800" b="1" u="sng" dirty="0" smtClean="0">
                <a:latin typeface="Calibri" panose="020F0502020204030204" pitchFamily="34" charset="0"/>
                <a:ea typeface="Calibri" panose="020F0502020204030204" pitchFamily="34" charset="0"/>
              </a:rPr>
              <a:t>الموصل:</a:t>
            </a:r>
          </a:p>
          <a:p>
            <a:r>
              <a:rPr lang="ar-EG" sz="2800" b="1" u="sng" dirty="0" smtClean="0">
                <a:latin typeface="Calibri" panose="020F0502020204030204" pitchFamily="34" charset="0"/>
                <a:ea typeface="Calibri" panose="020F0502020204030204" pitchFamily="34" charset="0"/>
              </a:rPr>
              <a:t>الكربون كطلاء موصل </a:t>
            </a:r>
            <a:endParaRPr lang="ar-EG" sz="2800" b="1" u="sng" dirty="0">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64102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4096139" y="456481"/>
            <a:ext cx="7828384" cy="1648656"/>
          </a:xfrm>
          <a:prstGeom prst="rect">
            <a:avLst/>
          </a:prstGeom>
        </p:spPr>
        <p:txBody>
          <a:bodyPr wrap="square">
            <a:spAutoFit/>
          </a:bodyPr>
          <a:lstStyle/>
          <a:p>
            <a:pPr>
              <a:lnSpc>
                <a:spcPct val="115000"/>
              </a:lnSpc>
              <a:spcAft>
                <a:spcPts val="1000"/>
              </a:spcAft>
            </a:pPr>
            <a:r>
              <a:rPr lang="ar-EG" sz="3200" b="1" u="sng" dirty="0">
                <a:latin typeface="Calibri" panose="020F0502020204030204" pitchFamily="34" charset="0"/>
                <a:ea typeface="Calibri" panose="020F0502020204030204" pitchFamily="34" charset="0"/>
              </a:rPr>
              <a:t>الالياف المعدنية</a:t>
            </a:r>
            <a:endParaRPr lang="en-US" sz="3200" dirty="0">
              <a:latin typeface="Calibri" panose="020F0502020204030204" pitchFamily="34" charset="0"/>
              <a:ea typeface="Calibri" panose="020F0502020204030204" pitchFamily="34" charset="0"/>
              <a:cs typeface="Arial" panose="020B0604020202020204" pitchFamily="34" charset="0"/>
            </a:endParaRPr>
          </a:p>
          <a:p>
            <a:r>
              <a:rPr lang="ar-EG" sz="2800" dirty="0">
                <a:ea typeface="Calibri" panose="020F0502020204030204" pitchFamily="34" charset="0"/>
              </a:rPr>
              <a:t>تتكون الخيوط المعدنية من ألياف معدنية عبارة عن خيوط معدنية رفيعة جدًا (بأقطار تتراوح من 1 إلى 80 ميكرون)</a:t>
            </a:r>
            <a:endParaRPr lang="en-US" sz="2800" dirty="0"/>
          </a:p>
        </p:txBody>
      </p:sp>
      <p:sp>
        <p:nvSpPr>
          <p:cNvPr id="3" name="Rectangle 2"/>
          <p:cNvSpPr/>
          <p:nvPr/>
        </p:nvSpPr>
        <p:spPr>
          <a:xfrm>
            <a:off x="2864498" y="2105137"/>
            <a:ext cx="9060025" cy="1384995"/>
          </a:xfrm>
          <a:prstGeom prst="rect">
            <a:avLst/>
          </a:prstGeom>
        </p:spPr>
        <p:txBody>
          <a:bodyPr wrap="square">
            <a:spAutoFit/>
          </a:bodyPr>
          <a:lstStyle/>
          <a:p>
            <a:r>
              <a:rPr lang="ar-EG" sz="2800" dirty="0">
                <a:ea typeface="Calibri" panose="020F0502020204030204" pitchFamily="34" charset="0"/>
              </a:rPr>
              <a:t>إلا أن هناك بعض العوائق في الاندماج في الملابس. تميل الخيوط المعدنية إلى أن تكون أثقل من معظم ألياف النسيج ويمكن أن تتسبب خصائصها الهشة في إتلاف آلات الغزل بمرور الوقت وقد تكون غير مريحة للارتداء بسبب التآكل</a:t>
            </a:r>
            <a:r>
              <a:rPr lang="en-US" sz="2800" dirty="0">
                <a:latin typeface="Arial" panose="020B0604020202020204" pitchFamily="34" charset="0"/>
                <a:ea typeface="Calibri" panose="020F0502020204030204" pitchFamily="34" charset="0"/>
              </a:rPr>
              <a:t>.</a:t>
            </a:r>
            <a:endParaRPr lang="en-US" sz="2800" dirty="0"/>
          </a:p>
        </p:txBody>
      </p:sp>
      <p:pic>
        <p:nvPicPr>
          <p:cNvPr id="5" name="Picture 4" descr="et.png"/>
          <p:cNvPicPr/>
          <p:nvPr/>
        </p:nvPicPr>
        <p:blipFill>
          <a:blip r:embed="rId3" cstate="print"/>
          <a:stretch>
            <a:fillRect/>
          </a:stretch>
        </p:blipFill>
        <p:spPr>
          <a:xfrm>
            <a:off x="681135" y="3909675"/>
            <a:ext cx="11318032" cy="2948325"/>
          </a:xfrm>
          <a:prstGeom prst="rect">
            <a:avLst/>
          </a:prstGeom>
        </p:spPr>
      </p:pic>
    </p:spTree>
    <p:extLst>
      <p:ext uri="{BB962C8B-B14F-4D97-AF65-F5344CB8AC3E}">
        <p14:creationId xmlns:p14="http://schemas.microsoft.com/office/powerpoint/2010/main" val="1738542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2687216" y="737692"/>
            <a:ext cx="9218645" cy="2613408"/>
          </a:xfrm>
          <a:prstGeom prst="rect">
            <a:avLst/>
          </a:prstGeom>
        </p:spPr>
        <p:txBody>
          <a:bodyPr wrap="square">
            <a:spAutoFit/>
          </a:bodyPr>
          <a:lstStyle/>
          <a:p>
            <a:pPr>
              <a:lnSpc>
                <a:spcPct val="115000"/>
              </a:lnSpc>
              <a:spcAft>
                <a:spcPts val="1000"/>
              </a:spcAft>
            </a:pPr>
            <a:r>
              <a:rPr lang="ar-EG" sz="2400" dirty="0">
                <a:latin typeface="Calibri" panose="020F0502020204030204" pitchFamily="34" charset="0"/>
                <a:ea typeface="Calibri" panose="020F0502020204030204" pitchFamily="34" charset="0"/>
              </a:rPr>
              <a:t>تعد الأجهزة الطبية الذكية من أكثر المجالات الواعدة لتطبيقات المنسوجات الإلكترونية. يمكن لأجهزة الاستشعار في النسيج مراقبة تنفس المريض ومعدل ضربات القلب والنبض وضغط الدم وتسجيل البيانات وإخطار مقدم الرعاية إذا كانت هناك علامات على مشاكل تتطلب الانتباه. يمكن أن ترصد بقع النسيج الإلكترونية مستويات الدم في الدم وتقدم الجرعة حسب الحاجة. يمكن أيضًا تصنيع أجهزة الاستشعار نفسها من مواد النسيج الإلكتروني ، بحيث لا يمكن اكتشافها من قبل مرتديها في الملابس.</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2192694" y="3464194"/>
            <a:ext cx="9713167" cy="1763944"/>
          </a:xfrm>
          <a:prstGeom prst="rect">
            <a:avLst/>
          </a:prstGeom>
        </p:spPr>
        <p:txBody>
          <a:bodyPr wrap="square">
            <a:spAutoFit/>
          </a:bodyPr>
          <a:lstStyle/>
          <a:p>
            <a:pPr>
              <a:lnSpc>
                <a:spcPct val="115000"/>
              </a:lnSpc>
              <a:spcAft>
                <a:spcPts val="1000"/>
              </a:spcAft>
            </a:pPr>
            <a:r>
              <a:rPr lang="ar-EG" sz="2400" dirty="0">
                <a:latin typeface="Calibri" panose="020F0502020204030204" pitchFamily="34" charset="0"/>
                <a:ea typeface="Calibri" panose="020F0502020204030204" pitchFamily="34" charset="0"/>
              </a:rPr>
              <a:t>الفرق بين المنسوجات الإلكترونية والملابس الذكية ، ببساطة ، هو الذكاء. تقوم الملابس الذكية بإرسال البيانات أو التعليقات من أجهزة الاستشعار إلى جهاز ذكي أو كمبيوتر أو تطبيق يقوم بتحليل البيانات وعرضها بطريقة ذات معنى للمستخدم النهائي. من الأمثلة على ذلك جهاز </a:t>
            </a:r>
            <a:r>
              <a:rPr lang="en-US" sz="2400" dirty="0">
                <a:latin typeface="Calibri" panose="020F0502020204030204" pitchFamily="34" charset="0"/>
                <a:ea typeface="Calibri" panose="020F0502020204030204" pitchFamily="34" charset="0"/>
                <a:cs typeface="Arial" panose="020B0604020202020204" pitchFamily="34" charset="0"/>
              </a:rPr>
              <a:t>Fit-bit</a:t>
            </a:r>
            <a:r>
              <a:rPr lang="en-US" sz="2400" dirty="0">
                <a:latin typeface="Arial" panose="020B0604020202020204" pitchFamily="34" charset="0"/>
                <a:ea typeface="Calibri" panose="020F0502020204030204" pitchFamily="34" charset="0"/>
                <a:cs typeface="Arial" panose="020B0604020202020204" pitchFamily="34" charset="0"/>
              </a:rPr>
              <a:t> </a:t>
            </a:r>
            <a:r>
              <a:rPr lang="ar-EG" sz="2400" dirty="0">
                <a:latin typeface="Arial" panose="020B0604020202020204" pitchFamily="34" charset="0"/>
                <a:ea typeface="Calibri" panose="020F0502020204030204" pitchFamily="34" charset="0"/>
              </a:rPr>
              <a:t>الذي يراقب معدل ضربات قلبك.</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صورة 3" descr="D:\New folder (22)\Messenger_Lite\boxing-dark-fitness-Small-1024x576.jpg"/>
          <p:cNvPicPr/>
          <p:nvPr/>
        </p:nvPicPr>
        <p:blipFill>
          <a:blip r:embed="rId3">
            <a:extLst>
              <a:ext uri="{28A0092B-C50C-407E-A947-70E740481C1C}">
                <a14:useLocalDpi xmlns:a14="http://schemas.microsoft.com/office/drawing/2010/main" val="0"/>
              </a:ext>
            </a:extLst>
          </a:blip>
          <a:srcRect/>
          <a:stretch>
            <a:fillRect/>
          </a:stretch>
        </p:blipFill>
        <p:spPr bwMode="auto">
          <a:xfrm>
            <a:off x="298581" y="4833257"/>
            <a:ext cx="8854750" cy="2262466"/>
          </a:xfrm>
          <a:prstGeom prst="rect">
            <a:avLst/>
          </a:prstGeom>
          <a:noFill/>
          <a:ln>
            <a:noFill/>
          </a:ln>
        </p:spPr>
      </p:pic>
    </p:spTree>
    <p:extLst>
      <p:ext uri="{BB962C8B-B14F-4D97-AF65-F5344CB8AC3E}">
        <p14:creationId xmlns:p14="http://schemas.microsoft.com/office/powerpoint/2010/main" val="2028109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530627" y="-2202242"/>
            <a:ext cx="14241463" cy="9075738"/>
          </a:xfrm>
        </p:spPr>
      </p:pic>
      <p:sp>
        <p:nvSpPr>
          <p:cNvPr id="2" name="Rectangle 1"/>
          <p:cNvSpPr/>
          <p:nvPr/>
        </p:nvSpPr>
        <p:spPr>
          <a:xfrm>
            <a:off x="8248262" y="510114"/>
            <a:ext cx="3694408" cy="467629"/>
          </a:xfrm>
          <a:prstGeom prst="rect">
            <a:avLst/>
          </a:prstGeom>
        </p:spPr>
        <p:txBody>
          <a:bodyPr wrap="square">
            <a:spAutoFit/>
          </a:bodyPr>
          <a:lstStyle/>
          <a:p>
            <a:pPr>
              <a:lnSpc>
                <a:spcPct val="107000"/>
              </a:lnSpc>
              <a:spcAft>
                <a:spcPts val="800"/>
              </a:spcAft>
            </a:pPr>
            <a:r>
              <a:rPr lang="ar-SA" sz="2400" b="1" dirty="0">
                <a:latin typeface="Calibri" panose="020F0502020204030204" pitchFamily="34" charset="0"/>
                <a:ea typeface="Calibri" panose="020F0502020204030204" pitchFamily="34" charset="0"/>
              </a:rPr>
              <a:t>تصميمات ذكية من رالف لورين:-</a:t>
            </a:r>
            <a:endParaRPr lang="en-US"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3013788" y="977743"/>
            <a:ext cx="8928882" cy="2986202"/>
          </a:xfrm>
          <a:prstGeom prst="rect">
            <a:avLst/>
          </a:prstGeom>
        </p:spPr>
        <p:txBody>
          <a:bodyPr wrap="square">
            <a:spAutoFit/>
          </a:bodyPr>
          <a:lstStyle/>
          <a:p>
            <a:pPr>
              <a:lnSpc>
                <a:spcPct val="107000"/>
              </a:lnSpc>
              <a:spcAft>
                <a:spcPts val="800"/>
              </a:spcAft>
            </a:pPr>
            <a:r>
              <a:rPr lang="ar-SA" sz="2400" dirty="0">
                <a:latin typeface="Calibri" panose="020F0502020204030204" pitchFamily="34" charset="0"/>
                <a:ea typeface="Calibri" panose="020F0502020204030204" pitchFamily="34" charset="0"/>
              </a:rPr>
              <a:t>بعض مصممي الأزياء بدأ فعلياً بدمج التكنولوجيا في تصميماته لتصبح ألبسة متطورة وذكية ابرزها دار الأزياء الشهيرة رالف لورين، التي ازاحت الستار عن أول تصاميمها التي تتاح تجاريا في فئة الملابس الذكية وهو قميص «ذي  </a:t>
            </a:r>
            <a:endParaRPr lang="en-US" sz="2400"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ar-EG" sz="2400" dirty="0">
                <a:latin typeface="Calibri" panose="020F0502020204030204" pitchFamily="34" charset="0"/>
                <a:ea typeface="Calibri" panose="020F0502020204030204" pitchFamily="34" charset="0"/>
              </a:rPr>
              <a:t> . </a:t>
            </a:r>
            <a:r>
              <a:rPr lang="en-GB" sz="2400" dirty="0">
                <a:latin typeface="Calibri" panose="020F0502020204030204" pitchFamily="34" charset="0"/>
                <a:ea typeface="Calibri" panose="020F0502020204030204" pitchFamily="34" charset="0"/>
                <a:cs typeface="Arial" panose="020B0604020202020204" pitchFamily="34" charset="0"/>
              </a:rPr>
              <a:t>»</a:t>
            </a:r>
            <a:r>
              <a:rPr lang="ar-SA" sz="2400" dirty="0">
                <a:latin typeface="Calibri" panose="020F0502020204030204" pitchFamily="34" charset="0"/>
                <a:ea typeface="Calibri" panose="020F0502020204030204" pitchFamily="34" charset="0"/>
              </a:rPr>
              <a:t>بولوتش شيرت </a:t>
            </a:r>
            <a:endParaRPr lang="en-US" sz="2400" dirty="0">
              <a:latin typeface="Calibri" panose="020F0502020204030204" pitchFamily="34" charset="0"/>
              <a:ea typeface="Calibri" panose="020F0502020204030204" pitchFamily="34" charset="0"/>
              <a:cs typeface="Arial" panose="020B0604020202020204" pitchFamily="34" charset="0"/>
            </a:endParaRPr>
          </a:p>
          <a:p>
            <a:r>
              <a:rPr lang="ar-SA" sz="2400" dirty="0">
                <a:latin typeface="Calibri" panose="020F0502020204030204" pitchFamily="34" charset="0"/>
                <a:ea typeface="Calibri" panose="020F0502020204030204" pitchFamily="34" charset="0"/>
              </a:rPr>
              <a:t>هذا القميص الذكي، الذي يحتوي على ألياف فضية مدمجة ومستشعر للحركة، يُتيح تتبع الدلالات الحيوية لمن يرتديه ومن بينها النبض، مُعدل التنفس، السعرات الحرارية التي تم حرقها وعدد الخطوات التي يخطوها .</a:t>
            </a:r>
            <a:endParaRPr lang="en-US" sz="2400" dirty="0"/>
          </a:p>
        </p:txBody>
      </p:sp>
      <p:sp>
        <p:nvSpPr>
          <p:cNvPr id="5" name="Rectangle 4"/>
          <p:cNvSpPr/>
          <p:nvPr/>
        </p:nvSpPr>
        <p:spPr>
          <a:xfrm>
            <a:off x="6204857" y="4042878"/>
            <a:ext cx="5818675" cy="553357"/>
          </a:xfrm>
          <a:prstGeom prst="rect">
            <a:avLst/>
          </a:prstGeom>
        </p:spPr>
        <p:txBody>
          <a:bodyPr wrap="square">
            <a:spAutoFit/>
          </a:bodyPr>
          <a:lstStyle/>
          <a:p>
            <a:pPr>
              <a:lnSpc>
                <a:spcPct val="107000"/>
              </a:lnSpc>
              <a:spcAft>
                <a:spcPts val="800"/>
              </a:spcAft>
            </a:pPr>
            <a:r>
              <a:rPr lang="ar-SA" sz="2800" b="1" dirty="0">
                <a:latin typeface="Calibri" panose="020F0502020204030204" pitchFamily="34" charset="0"/>
                <a:ea typeface="Calibri" panose="020F0502020204030204" pitchFamily="34" charset="0"/>
              </a:rPr>
              <a:t>ملابس ذكية بأجهزة استشعار إلكترونية:-</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0" y="4596235"/>
            <a:ext cx="12023532" cy="2144946"/>
          </a:xfrm>
          <a:prstGeom prst="rect">
            <a:avLst/>
          </a:prstGeom>
        </p:spPr>
        <p:txBody>
          <a:bodyPr wrap="square">
            <a:spAutoFit/>
          </a:bodyPr>
          <a:lstStyle/>
          <a:p>
            <a:pPr>
              <a:lnSpc>
                <a:spcPct val="107000"/>
              </a:lnSpc>
              <a:spcAft>
                <a:spcPts val="800"/>
              </a:spcAft>
            </a:pPr>
            <a:r>
              <a:rPr lang="ar-SA" sz="2400" dirty="0">
                <a:latin typeface="Calibri" panose="020F0502020204030204" pitchFamily="34" charset="0"/>
                <a:ea typeface="Calibri" panose="020F0502020204030204" pitchFamily="34" charset="0"/>
              </a:rPr>
              <a:t>وبالإضافة الى تصميمات رالف لورين، قام باحثون من جنوب غرب المانيا في مجال الغزل والنسيج بتصميم ملابس ذكية كقميص مدعم ببطانية فيها أجهزة استشعار إلكترونية يقوم بتسجيل إشارة القلب الكهربائية و تخطيط القلب وفي نفس الوقت يقوم بمراقبة تنفس الصدر وحركة البطن إضافة الى أجهزة تحدّد موقع مرتديها وتطلب المساعدة في حال حصول أيّ طارئ</a:t>
            </a:r>
            <a:r>
              <a:rPr lang="en-GB" sz="2400" dirty="0">
                <a:latin typeface="Calibri" panose="020F0502020204030204" pitchFamily="34" charset="0"/>
                <a:ea typeface="Calibri" panose="020F0502020204030204" pitchFamily="34" charset="0"/>
                <a:cs typeface="Arial" panose="020B0604020202020204" pitchFamily="34" charset="0"/>
              </a:rPr>
              <a:t>. </a:t>
            </a:r>
            <a:endParaRPr lang="en-US" sz="2400" dirty="0">
              <a:latin typeface="Calibri" panose="020F0502020204030204" pitchFamily="34" charset="0"/>
              <a:ea typeface="Calibri" panose="020F0502020204030204" pitchFamily="34" charset="0"/>
              <a:cs typeface="Arial" panose="020B0604020202020204" pitchFamily="34" charset="0"/>
            </a:endParaRPr>
          </a:p>
          <a:p>
            <a:r>
              <a:rPr lang="ar-SA" sz="2400" dirty="0">
                <a:latin typeface="Calibri" panose="020F0502020204030204" pitchFamily="34" charset="0"/>
                <a:ea typeface="Calibri" panose="020F0502020204030204" pitchFamily="34" charset="0"/>
              </a:rPr>
              <a:t>ومن الأمثلة الأخرى التي برزت في عالم الألبسة الذكية، فساتين حريرية يتغيّر شكلها وهي على جسم المرأة .</a:t>
            </a:r>
            <a:endParaRPr lang="en-US" sz="2400" dirty="0"/>
          </a:p>
        </p:txBody>
      </p:sp>
      <p:pic>
        <p:nvPicPr>
          <p:cNvPr id="7" name="Picture 6" descr="نتيجة بحث الصور عن الملابس الذكية الالكترونية"/>
          <p:cNvPicPr/>
          <p:nvPr/>
        </p:nvPicPr>
        <p:blipFill>
          <a:blip r:embed="rId3">
            <a:extLst>
              <a:ext uri="{28A0092B-C50C-407E-A947-70E740481C1C}">
                <a14:useLocalDpi xmlns:a14="http://schemas.microsoft.com/office/drawing/2010/main" val="0"/>
              </a:ext>
            </a:extLst>
          </a:blip>
          <a:srcRect/>
          <a:stretch>
            <a:fillRect/>
          </a:stretch>
        </p:blipFill>
        <p:spPr bwMode="auto">
          <a:xfrm>
            <a:off x="468475" y="2108719"/>
            <a:ext cx="2857500" cy="2487516"/>
          </a:xfrm>
          <a:prstGeom prst="rect">
            <a:avLst/>
          </a:prstGeom>
          <a:noFill/>
          <a:ln>
            <a:noFill/>
          </a:ln>
        </p:spPr>
      </p:pic>
    </p:spTree>
    <p:extLst>
      <p:ext uri="{BB962C8B-B14F-4D97-AF65-F5344CB8AC3E}">
        <p14:creationId xmlns:p14="http://schemas.microsoft.com/office/powerpoint/2010/main" val="1530146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نتيجة بحث الصور عن الملابس الذكية الالكترونية"/>
          <p:cNvPicPr/>
          <p:nvPr/>
        </p:nvPicPr>
        <p:blipFill>
          <a:blip r:embed="rId2">
            <a:extLst>
              <a:ext uri="{28A0092B-C50C-407E-A947-70E740481C1C}">
                <a14:useLocalDpi xmlns:a14="http://schemas.microsoft.com/office/drawing/2010/main" val="0"/>
              </a:ext>
            </a:extLst>
          </a:blip>
          <a:srcRect/>
          <a:stretch>
            <a:fillRect/>
          </a:stretch>
        </p:blipFill>
        <p:spPr bwMode="auto">
          <a:xfrm>
            <a:off x="8436933" y="380528"/>
            <a:ext cx="3267075" cy="5911630"/>
          </a:xfrm>
          <a:prstGeom prst="rect">
            <a:avLst/>
          </a:prstGeom>
          <a:noFill/>
          <a:ln>
            <a:noFill/>
          </a:ln>
        </p:spPr>
      </p:pic>
      <p:pic>
        <p:nvPicPr>
          <p:cNvPr id="8" name="Picture 7" descr="نتيجة بحث الصور عن الملابس الذكية الالكترونية"/>
          <p:cNvPicPr/>
          <p:nvPr/>
        </p:nvPicPr>
        <p:blipFill>
          <a:blip r:embed="rId3">
            <a:extLst>
              <a:ext uri="{28A0092B-C50C-407E-A947-70E740481C1C}">
                <a14:useLocalDpi xmlns:a14="http://schemas.microsoft.com/office/drawing/2010/main" val="0"/>
              </a:ext>
            </a:extLst>
          </a:blip>
          <a:srcRect/>
          <a:stretch>
            <a:fillRect/>
          </a:stretch>
        </p:blipFill>
        <p:spPr bwMode="auto">
          <a:xfrm>
            <a:off x="253497" y="153910"/>
            <a:ext cx="7661495" cy="3937926"/>
          </a:xfrm>
          <a:prstGeom prst="rect">
            <a:avLst/>
          </a:prstGeom>
          <a:noFill/>
          <a:ln>
            <a:noFill/>
          </a:ln>
        </p:spPr>
      </p:pic>
      <p:pic>
        <p:nvPicPr>
          <p:cNvPr id="9" name="Picture 8" descr="نتيجة بحث الصور عن الملابس الذكية الالكترونية"/>
          <p:cNvPicPr/>
          <p:nvPr/>
        </p:nvPicPr>
        <p:blipFill>
          <a:blip r:embed="rId4">
            <a:extLst>
              <a:ext uri="{28A0092B-C50C-407E-A947-70E740481C1C}">
                <a14:useLocalDpi xmlns:a14="http://schemas.microsoft.com/office/drawing/2010/main" val="0"/>
              </a:ext>
            </a:extLst>
          </a:blip>
          <a:srcRect/>
          <a:stretch>
            <a:fillRect/>
          </a:stretch>
        </p:blipFill>
        <p:spPr bwMode="auto">
          <a:xfrm>
            <a:off x="1352065" y="4271538"/>
            <a:ext cx="5464357" cy="2686050"/>
          </a:xfrm>
          <a:prstGeom prst="rect">
            <a:avLst/>
          </a:prstGeom>
          <a:noFill/>
          <a:ln>
            <a:noFill/>
          </a:ln>
        </p:spPr>
      </p:pic>
    </p:spTree>
    <p:extLst>
      <p:ext uri="{BB962C8B-B14F-4D97-AF65-F5344CB8AC3E}">
        <p14:creationId xmlns:p14="http://schemas.microsoft.com/office/powerpoint/2010/main" val="811420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652" y="0"/>
            <a:ext cx="13193962" cy="7253207"/>
          </a:xfrm>
          <a:prstGeom prst="rect">
            <a:avLst/>
          </a:prstGeom>
        </p:spPr>
      </p:pic>
      <p:sp>
        <p:nvSpPr>
          <p:cNvPr id="3" name="Subtitle 2"/>
          <p:cNvSpPr>
            <a:spLocks noGrp="1"/>
          </p:cNvSpPr>
          <p:nvPr>
            <p:ph type="subTitle" idx="1"/>
          </p:nvPr>
        </p:nvSpPr>
        <p:spPr>
          <a:xfrm>
            <a:off x="1524000" y="5260362"/>
            <a:ext cx="9144000" cy="1655762"/>
          </a:xfrm>
        </p:spPr>
        <p:txBody>
          <a:bodyPr>
            <a:normAutofit/>
          </a:bodyPr>
          <a:lstStyle/>
          <a:p>
            <a:r>
              <a:rPr lang="en-US" sz="3600" dirty="0">
                <a:solidFill>
                  <a:schemeClr val="bg1"/>
                </a:solidFill>
              </a:rPr>
              <a:t>THANK YOU</a:t>
            </a:r>
            <a:endParaRPr lang="ar-EG" sz="3600" dirty="0">
              <a:solidFill>
                <a:schemeClr val="bg1"/>
              </a:solidFill>
            </a:endParaRPr>
          </a:p>
        </p:txBody>
      </p:sp>
      <p:pic>
        <p:nvPicPr>
          <p:cNvPr id="4" name="Picture 3" descr="smart textile.jpg"/>
          <p:cNvPicPr/>
          <p:nvPr/>
        </p:nvPicPr>
        <p:blipFill>
          <a:blip r:embed="rId3" cstate="print"/>
          <a:stretch>
            <a:fillRect/>
          </a:stretch>
        </p:blipFill>
        <p:spPr>
          <a:xfrm>
            <a:off x="3983526" y="344032"/>
            <a:ext cx="8111904" cy="4579247"/>
          </a:xfrm>
          <a:prstGeom prst="rect">
            <a:avLst/>
          </a:prstGeom>
        </p:spPr>
      </p:pic>
    </p:spTree>
    <p:extLst>
      <p:ext uri="{BB962C8B-B14F-4D97-AF65-F5344CB8AC3E}">
        <p14:creationId xmlns:p14="http://schemas.microsoft.com/office/powerpoint/2010/main" val="23331296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TotalTime>
  <Words>520</Words>
  <Application>Microsoft Office PowerPoint</Application>
  <PresentationFormat>Widescreen</PresentationFormat>
  <Paragraphs>27</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تك الملابس الذكية (2) الفرقة الرابعة قسم تك الملابس و الموضة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haidy</dc:creator>
  <cp:lastModifiedBy>shosho</cp:lastModifiedBy>
  <cp:revision>18</cp:revision>
  <dcterms:created xsi:type="dcterms:W3CDTF">2020-03-17T20:43:53Z</dcterms:created>
  <dcterms:modified xsi:type="dcterms:W3CDTF">2020-04-04T14:06:05Z</dcterms:modified>
</cp:coreProperties>
</file>