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25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11/08/1441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11/08/1441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11/08/1441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تك الملابس الذكية (1) </a:t>
            </a:r>
            <a:br>
              <a:rPr lang="ar-EG" dirty="0" smtClean="0">
                <a:solidFill>
                  <a:schemeClr val="bg1"/>
                </a:solidFill>
              </a:rPr>
            </a:br>
            <a:r>
              <a:rPr lang="ar-EG" dirty="0" smtClean="0">
                <a:solidFill>
                  <a:schemeClr val="bg1"/>
                </a:solidFill>
              </a:rPr>
              <a:t>الفرقة الرابعة</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 </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48" y="0"/>
            <a:ext cx="13193962" cy="7253207"/>
          </a:xfrm>
          <a:prstGeom prst="rect">
            <a:avLst/>
          </a:prstGeom>
        </p:spPr>
      </p:pic>
      <p:sp>
        <p:nvSpPr>
          <p:cNvPr id="2" name="Rectangle 1"/>
          <p:cNvSpPr/>
          <p:nvPr/>
        </p:nvSpPr>
        <p:spPr>
          <a:xfrm>
            <a:off x="5548604" y="1151582"/>
            <a:ext cx="3321293" cy="584775"/>
          </a:xfrm>
          <a:prstGeom prst="rect">
            <a:avLst/>
          </a:prstGeom>
        </p:spPr>
        <p:txBody>
          <a:bodyPr wrap="square">
            <a:spAutoFit/>
          </a:bodyPr>
          <a:lstStyle/>
          <a:p>
            <a:r>
              <a:rPr lang="ar-EG" sz="32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المنسوجات الإلكترونية </a:t>
            </a:r>
            <a:endParaRPr lang="en-US" sz="3200" b="1" dirty="0"/>
          </a:p>
        </p:txBody>
      </p:sp>
      <p:sp>
        <p:nvSpPr>
          <p:cNvPr id="3" name="Rectangle 2"/>
          <p:cNvSpPr/>
          <p:nvPr/>
        </p:nvSpPr>
        <p:spPr>
          <a:xfrm>
            <a:off x="2901820" y="2287774"/>
            <a:ext cx="9218645" cy="2246769"/>
          </a:xfrm>
          <a:prstGeom prst="rect">
            <a:avLst/>
          </a:prstGeom>
        </p:spPr>
        <p:txBody>
          <a:bodyPr wrap="square">
            <a:spAutoFit/>
          </a:bodyPr>
          <a:lstStyle/>
          <a:p>
            <a:pPr>
              <a:spcBef>
                <a:spcPts val="600"/>
              </a:spcBef>
            </a:pPr>
            <a:r>
              <a:rPr lang="ar-DZ" sz="2800" dirty="0">
                <a:solidFill>
                  <a:srgbClr val="0070C0"/>
                </a:solidFill>
                <a:latin typeface="Calibri" panose="020F0502020204030204" pitchFamily="34" charset="0"/>
                <a:ea typeface="SimSun" panose="02010600030101010101" pitchFamily="2" charset="-122"/>
                <a:cs typeface="Times New Roman" panose="02020603050405020304" pitchFamily="18" charset="0"/>
              </a:rPr>
              <a:t>المنسوجات الذكية</a:t>
            </a:r>
            <a:r>
              <a:rPr lang="ar-DZ" sz="2800" dirty="0">
                <a:latin typeface="Calibri" panose="020F0502020204030204" pitchFamily="34" charset="0"/>
                <a:ea typeface="SimSun" panose="02010600030101010101" pitchFamily="2" charset="-122"/>
                <a:cs typeface="Times New Roman" panose="02020603050405020304" pitchFamily="18" charset="0"/>
              </a:rPr>
              <a:t> هي الأقمشة التي تُطور باستخدام تقنيات جديدة توفر ميزة مضافة إلى مرتديها.</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r>
              <a:rPr lang="ar-DZ" sz="2800" dirty="0">
                <a:latin typeface="Calibri" panose="020F0502020204030204" pitchFamily="34" charset="0"/>
                <a:ea typeface="SimSun" panose="02010600030101010101" pitchFamily="2" charset="-122"/>
                <a:cs typeface="Times New Roman" panose="02020603050405020304" pitchFamily="18" charset="0"/>
              </a:rPr>
              <a:t>يقول بايليس فريدمان من معهد برات «إن ما يجعل الأقمشة الذكية ثورية هو أنها تمتلك القدرة على القيام بأمور كثيرة لا تستطيع الأقمشة التقليدية القيام بها، بما في ذلك التواصل والتحول وتوصيل الطاقة، وحتى النمو».</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54218" y="3077759"/>
            <a:ext cx="2562207" cy="3599570"/>
          </a:xfrm>
          <a:prstGeom prst="rect">
            <a:avLst/>
          </a:prstGeom>
          <a:noFill/>
          <a:ln>
            <a:noFill/>
          </a:ln>
        </p:spPr>
      </p:pic>
      <p:sp>
        <p:nvSpPr>
          <p:cNvPr id="4" name="Rectangle 3"/>
          <p:cNvSpPr/>
          <p:nvPr/>
        </p:nvSpPr>
        <p:spPr>
          <a:xfrm>
            <a:off x="3750906" y="4615934"/>
            <a:ext cx="8386295" cy="523220"/>
          </a:xfrm>
          <a:prstGeom prst="rect">
            <a:avLst/>
          </a:prstGeom>
        </p:spPr>
        <p:txBody>
          <a:bodyPr wrap="square">
            <a:spAutoFit/>
          </a:bodyPr>
          <a:lstStyle/>
          <a:p>
            <a:r>
              <a:rPr lang="ar-DZ" sz="2800" b="1" dirty="0">
                <a:solidFill>
                  <a:srgbClr val="0070C0"/>
                </a:solidFill>
                <a:latin typeface="Calibri" panose="020F0502020204030204" pitchFamily="34" charset="0"/>
                <a:ea typeface="SimSun" panose="02010600030101010101" pitchFamily="2" charset="-122"/>
                <a:cs typeface="Times New Roman" panose="02020603050405020304" pitchFamily="18" charset="0"/>
              </a:rPr>
              <a:t>المنسوجات الإلكترونية</a:t>
            </a:r>
            <a:r>
              <a:rPr lang="ar-DZ" sz="2800" dirty="0">
                <a:latin typeface="Calibri" panose="020F0502020204030204" pitchFamily="34" charset="0"/>
                <a:ea typeface="SimSun" panose="02010600030101010101" pitchFamily="2" charset="-122"/>
                <a:cs typeface="Times New Roman" panose="02020603050405020304" pitchFamily="18" charset="0"/>
              </a:rPr>
              <a:t> هي جزء مما نسميه «المنسوجات الذكية».</a:t>
            </a:r>
            <a:endParaRPr lang="en-US" sz="2800" dirty="0"/>
          </a:p>
        </p:txBody>
      </p:sp>
      <p:sp>
        <p:nvSpPr>
          <p:cNvPr id="7" name="Rectangle 6"/>
          <p:cNvSpPr/>
          <p:nvPr/>
        </p:nvSpPr>
        <p:spPr>
          <a:xfrm>
            <a:off x="3306349" y="5238397"/>
            <a:ext cx="8624191" cy="830997"/>
          </a:xfrm>
          <a:prstGeom prst="rect">
            <a:avLst/>
          </a:prstGeom>
        </p:spPr>
        <p:txBody>
          <a:bodyPr wrap="square">
            <a:spAutoFit/>
          </a:bodyPr>
          <a:lstStyle/>
          <a:p>
            <a:r>
              <a:rPr lang="ar-EG" dirty="0">
                <a:latin typeface="Calibri" panose="020F0502020204030204" pitchFamily="34" charset="0"/>
                <a:ea typeface="SimSun" panose="02010600030101010101" pitchFamily="2" charset="-122"/>
                <a:cs typeface="Times New Roman" panose="02020603050405020304" pitchFamily="18" charset="0"/>
              </a:rPr>
              <a:t> </a:t>
            </a:r>
            <a:r>
              <a:rPr lang="ar-EG" sz="2400" dirty="0">
                <a:latin typeface="Calibri" panose="020F0502020204030204" pitchFamily="34" charset="0"/>
                <a:ea typeface="SimSun" panose="02010600030101010101" pitchFamily="2" charset="-122"/>
                <a:cs typeface="Times New Roman" panose="02020603050405020304" pitchFamily="18" charset="0"/>
              </a:rPr>
              <a:t>فهونسيج ذو خصائص الكترونيه او مكونات الكترونيه مدمجه داخل النسيج تسمح بالاستشعار عن بعد او تقوم بتفعيل بعد الوظائف </a:t>
            </a:r>
            <a:endParaRPr lang="en-US" sz="2400" dirty="0"/>
          </a:p>
        </p:txBody>
      </p:sp>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472612" y="624778"/>
            <a:ext cx="9470572" cy="1792798"/>
          </a:xfrm>
          <a:prstGeom prst="rect">
            <a:avLst/>
          </a:prstGeom>
        </p:spPr>
        <p:txBody>
          <a:bodyPr wrap="square">
            <a:spAutoFit/>
          </a:bodyPr>
          <a:lstStyle/>
          <a:p>
            <a:pPr>
              <a:spcBef>
                <a:spcPts val="100"/>
              </a:spcBef>
            </a:pPr>
            <a:r>
              <a:rPr lang="ar-DZ" sz="2400" b="1" u="sng" dirty="0">
                <a:solidFill>
                  <a:srgbClr val="FF0000"/>
                </a:solidFill>
                <a:latin typeface="Calibri" panose="020F0502020204030204" pitchFamily="34" charset="0"/>
                <a:ea typeface="SimSun" panose="02010600030101010101" pitchFamily="2" charset="-122"/>
                <a:cs typeface="Times New Roman" panose="02020603050405020304" pitchFamily="18" charset="0"/>
              </a:rPr>
              <a:t>ويوجد </a:t>
            </a:r>
            <a:r>
              <a:rPr lang="ar-EG"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اثنين من</a:t>
            </a:r>
            <a:r>
              <a:rPr lang="ar-DZ"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 </a:t>
            </a:r>
            <a:r>
              <a:rPr lang="ar-EG"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ال</a:t>
            </a:r>
            <a:r>
              <a:rPr lang="ar-DZ"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أجيال </a:t>
            </a:r>
            <a:r>
              <a:rPr lang="ar-EG"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ال</a:t>
            </a:r>
            <a:r>
              <a:rPr lang="ar-DZ" sz="2400" b="1" u="sng" dirty="0" smtClean="0">
                <a:solidFill>
                  <a:srgbClr val="FF0000"/>
                </a:solidFill>
                <a:latin typeface="Calibri" panose="020F0502020204030204" pitchFamily="34" charset="0"/>
                <a:ea typeface="SimSun" panose="02010600030101010101" pitchFamily="2" charset="-122"/>
                <a:cs typeface="Times New Roman" panose="02020603050405020304" pitchFamily="18" charset="0"/>
              </a:rPr>
              <a:t>متميزة </a:t>
            </a:r>
            <a:r>
              <a:rPr lang="ar-DZ" sz="2400" b="1" u="sng" dirty="0">
                <a:solidFill>
                  <a:srgbClr val="FF0000"/>
                </a:solidFill>
                <a:latin typeface="Calibri" panose="020F0502020204030204" pitchFamily="34" charset="0"/>
                <a:ea typeface="SimSun" panose="02010600030101010101" pitchFamily="2" charset="-122"/>
                <a:cs typeface="Times New Roman" panose="02020603050405020304" pitchFamily="18" charset="0"/>
              </a:rPr>
              <a:t>من تقنيات النسيج الالكترونى القابلة للارتداء:</a:t>
            </a:r>
            <a:endParaRPr lang="en-US" sz="2400" b="1" u="sng" dirty="0">
              <a:latin typeface="Calibri" panose="020F0502020204030204" pitchFamily="34" charset="0"/>
              <a:ea typeface="SimSun" panose="02010600030101010101" pitchFamily="2" charset="-122"/>
              <a:cs typeface="Times New Roman" panose="02020603050405020304" pitchFamily="18" charset="0"/>
            </a:endParaRPr>
          </a:p>
          <a:p>
            <a:pPr>
              <a:spcBef>
                <a:spcPts val="100"/>
              </a:spcBef>
            </a:pPr>
            <a:r>
              <a:rPr lang="ar-DZ" sz="2000" b="1" dirty="0">
                <a:solidFill>
                  <a:srgbClr val="00B0F0"/>
                </a:solidFill>
                <a:latin typeface="Calibri" panose="020F0502020204030204" pitchFamily="34" charset="0"/>
                <a:ea typeface="SimSun" panose="02010600030101010101" pitchFamily="2" charset="-122"/>
                <a:cs typeface="Times New Roman" panose="02020603050405020304" pitchFamily="18" charset="0"/>
              </a:rPr>
              <a:t>"</a:t>
            </a:r>
            <a:r>
              <a:rPr lang="ar-DZ" sz="2400" b="1" dirty="0">
                <a:solidFill>
                  <a:srgbClr val="00B0F0"/>
                </a:solidFill>
                <a:latin typeface="Calibri" panose="020F0502020204030204" pitchFamily="34" charset="0"/>
                <a:ea typeface="SimSun" panose="02010600030101010101" pitchFamily="2" charset="-122"/>
                <a:cs typeface="Times New Roman" panose="02020603050405020304" pitchFamily="18" charset="0"/>
              </a:rPr>
              <a:t>الجيل </a:t>
            </a:r>
            <a:r>
              <a:rPr lang="ar-DZ" sz="2400" b="1" dirty="0" smtClean="0">
                <a:solidFill>
                  <a:srgbClr val="00B0F0"/>
                </a:solidFill>
                <a:latin typeface="Calibri" panose="020F0502020204030204" pitchFamily="34" charset="0"/>
                <a:ea typeface="SimSun" panose="02010600030101010101" pitchFamily="2" charset="-122"/>
                <a:cs typeface="Times New Roman" panose="02020603050405020304" pitchFamily="18" charset="0"/>
              </a:rPr>
              <a:t>الأول«</a:t>
            </a:r>
            <a:endParaRPr lang="ar-EG" sz="2400" b="1" dirty="0" smtClean="0">
              <a:solidFill>
                <a:srgbClr val="00B0F0"/>
              </a:solidFill>
              <a:latin typeface="Calibri" panose="020F0502020204030204" pitchFamily="34" charset="0"/>
              <a:ea typeface="SimSun" panose="02010600030101010101" pitchFamily="2" charset="-122"/>
              <a:cs typeface="Times New Roman" panose="02020603050405020304" pitchFamily="18" charset="0"/>
            </a:endParaRPr>
          </a:p>
          <a:p>
            <a:pPr>
              <a:spcBef>
                <a:spcPts val="100"/>
              </a:spcBef>
            </a:pPr>
            <a:endParaRPr lang="en-US" sz="2000" b="1" dirty="0">
              <a:latin typeface="Calibri" panose="020F0502020204030204" pitchFamily="34" charset="0"/>
              <a:ea typeface="SimSun" panose="02010600030101010101" pitchFamily="2" charset="-122"/>
              <a:cs typeface="Times New Roman" panose="02020603050405020304" pitchFamily="18" charset="0"/>
            </a:endParaRPr>
          </a:p>
          <a:p>
            <a:pPr>
              <a:spcBef>
                <a:spcPts val="100"/>
              </a:spcBef>
            </a:pPr>
            <a:r>
              <a:rPr lang="ar-DZ" sz="2000" b="1" dirty="0">
                <a:latin typeface="Calibri" panose="020F0502020204030204" pitchFamily="34" charset="0"/>
                <a:ea typeface="SimSun" panose="02010600030101010101" pitchFamily="2" charset="-122"/>
                <a:cs typeface="Times New Roman" panose="02020603050405020304" pitchFamily="18" charset="0"/>
              </a:rPr>
              <a:t>يُرفق جهاز استشعار للملابس .</a:t>
            </a:r>
            <a:endParaRPr lang="en-US" sz="2000" b="1" dirty="0">
              <a:latin typeface="Calibri" panose="020F0502020204030204" pitchFamily="34" charset="0"/>
              <a:ea typeface="SimSun" panose="02010600030101010101" pitchFamily="2" charset="-122"/>
              <a:cs typeface="Times New Roman" panose="02020603050405020304" pitchFamily="18" charset="0"/>
            </a:endParaRPr>
          </a:p>
          <a:p>
            <a:r>
              <a:rPr lang="ar-DZ" sz="2000" b="1" dirty="0">
                <a:latin typeface="Calibri" panose="020F0502020204030204" pitchFamily="34" charset="0"/>
                <a:ea typeface="SimSun" panose="02010600030101010101" pitchFamily="2" charset="-122"/>
                <a:cs typeface="Times New Roman" panose="02020603050405020304" pitchFamily="18" charset="0"/>
              </a:rPr>
              <a:t> يتم اتباع هذا النهج حاليًا من قبل العلامات التجارية للملابس الرياضية مثل Adidas و Nike و Under Armour</a:t>
            </a:r>
            <a:endParaRPr lang="en-US" sz="2000" b="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8030" y="2417576"/>
            <a:ext cx="3142376" cy="3927240"/>
          </a:xfrm>
          <a:prstGeom prst="rect">
            <a:avLst/>
          </a:prstGeom>
          <a:noFill/>
          <a:ln>
            <a:noFill/>
          </a:ln>
        </p:spPr>
      </p:pic>
      <p:sp>
        <p:nvSpPr>
          <p:cNvPr id="3" name="Rectangle 2"/>
          <p:cNvSpPr/>
          <p:nvPr/>
        </p:nvSpPr>
        <p:spPr>
          <a:xfrm>
            <a:off x="9775603" y="2646395"/>
            <a:ext cx="2167581" cy="400110"/>
          </a:xfrm>
          <a:prstGeom prst="rect">
            <a:avLst/>
          </a:prstGeom>
        </p:spPr>
        <p:txBody>
          <a:bodyPr wrap="none">
            <a:spAutoFit/>
          </a:bodyPr>
          <a:lstStyle/>
          <a:p>
            <a:r>
              <a:rPr lang="ar-DZ" sz="2000" b="1" dirty="0">
                <a:solidFill>
                  <a:srgbClr val="00B0F0"/>
                </a:solidFill>
                <a:latin typeface="Calibri" panose="020F0502020204030204" pitchFamily="34" charset="0"/>
                <a:ea typeface="SimSun" panose="02010600030101010101" pitchFamily="2" charset="-122"/>
                <a:cs typeface="Times New Roman" panose="02020603050405020304" pitchFamily="18" charset="0"/>
              </a:rPr>
              <a:t>منتجات "الجيل الثاني"</a:t>
            </a:r>
            <a:r>
              <a:rPr lang="ar-DZ" sz="2000" b="1" dirty="0">
                <a:latin typeface="Calibri" panose="020F0502020204030204" pitchFamily="34" charset="0"/>
                <a:ea typeface="SimSun" panose="02010600030101010101" pitchFamily="2" charset="-122"/>
                <a:cs typeface="Times New Roman" panose="02020603050405020304" pitchFamily="18" charset="0"/>
              </a:rPr>
              <a:t> </a:t>
            </a:r>
            <a:endParaRPr lang="en-US" sz="2000" b="1"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4889241" y="2984537"/>
            <a:ext cx="7302759" cy="1384995"/>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 </a:t>
            </a:r>
            <a:r>
              <a:rPr lang="ar-DZ" sz="2800" dirty="0">
                <a:latin typeface="Times New Roman" panose="02020603050405020304" pitchFamily="18" charset="0"/>
                <a:ea typeface="SimSun" panose="02010600030101010101" pitchFamily="2" charset="-122"/>
              </a:rPr>
              <a:t>تقوم بتضمين جهازالاستشعارمنسوج داخل الملابس ، كما يتضح من المنتجات الحالية من Samsung و Alphabet و Ralph Lauren و Flex.</a:t>
            </a:r>
            <a:endParaRPr lang="en-US" sz="2800"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171" y="3960961"/>
            <a:ext cx="4973217" cy="2776345"/>
          </a:xfrm>
          <a:prstGeom prst="rect">
            <a:avLst/>
          </a:prstGeom>
          <a:noFill/>
          <a:ln>
            <a:noFill/>
          </a:ln>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6279141" y="725069"/>
            <a:ext cx="5702203" cy="461665"/>
          </a:xfrm>
          <a:prstGeom prst="rect">
            <a:avLst/>
          </a:prstGeom>
        </p:spPr>
        <p:txBody>
          <a:bodyPr wrap="none">
            <a:spAutoFit/>
          </a:bodyPr>
          <a:lstStyle/>
          <a:p>
            <a:r>
              <a:rPr lang="ar-DZ" sz="2400" b="1" dirty="0">
                <a:solidFill>
                  <a:srgbClr val="C00000"/>
                </a:solidFill>
                <a:latin typeface="Calibri" panose="020F0502020204030204" pitchFamily="34" charset="0"/>
                <a:ea typeface="SimSun" panose="02010600030101010101" pitchFamily="2" charset="-122"/>
                <a:cs typeface="Times New Roman" panose="02020603050405020304" pitchFamily="18" charset="0"/>
              </a:rPr>
              <a:t>تقسيم مجال المنسوجات الإلكترونية إلى فئتين رئيسيتين:</a:t>
            </a:r>
            <a:endParaRPr lang="en-US" sz="2400" b="1"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Rectangle 2"/>
          <p:cNvSpPr/>
          <p:nvPr/>
        </p:nvSpPr>
        <p:spPr>
          <a:xfrm>
            <a:off x="7324254" y="1266244"/>
            <a:ext cx="4742004" cy="369332"/>
          </a:xfrm>
          <a:prstGeom prst="rect">
            <a:avLst/>
          </a:prstGeom>
        </p:spPr>
        <p:txBody>
          <a:bodyPr wrap="none">
            <a:spAutoFit/>
          </a:bodyPr>
          <a:lstStyle/>
          <a:p>
            <a:r>
              <a:rPr lang="ar-EG" u="sng"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1</a:t>
            </a:r>
            <a:r>
              <a:rPr lang="ar-DZ" b="1" u="sng"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)المنسوجات </a:t>
            </a:r>
            <a:r>
              <a:rPr lang="ar-DZ" b="1" u="sng" dirty="0">
                <a:solidFill>
                  <a:srgbClr val="0070C0"/>
                </a:solidFill>
                <a:latin typeface="Calibri" panose="020F0502020204030204" pitchFamily="34" charset="0"/>
                <a:ea typeface="SimSun" panose="02010600030101010101" pitchFamily="2" charset="-122"/>
                <a:cs typeface="Times New Roman" panose="02020603050405020304" pitchFamily="18" charset="0"/>
              </a:rPr>
              <a:t>الإلكترونية مع الأجهزة الإلكترونية الكلاسيكية :</a:t>
            </a:r>
            <a:endParaRPr lang="en-US" b="1" u="sng" dirty="0"/>
          </a:p>
        </p:txBody>
      </p:sp>
      <p:sp>
        <p:nvSpPr>
          <p:cNvPr id="5" name="Rectangle 4"/>
          <p:cNvSpPr/>
          <p:nvPr/>
        </p:nvSpPr>
        <p:spPr>
          <a:xfrm>
            <a:off x="9295564" y="1622753"/>
            <a:ext cx="2595582" cy="369332"/>
          </a:xfrm>
          <a:prstGeom prst="rect">
            <a:avLst/>
          </a:prstGeom>
        </p:spPr>
        <p:txBody>
          <a:bodyPr wrap="none">
            <a:spAutoFit/>
          </a:bodyPr>
          <a:lstStyle/>
          <a:p>
            <a:r>
              <a:rPr lang="ar-DZ" dirty="0">
                <a:latin typeface="Calibri" panose="020F0502020204030204" pitchFamily="34" charset="0"/>
                <a:ea typeface="SimSun" panose="02010600030101010101" pitchFamily="2" charset="-122"/>
                <a:cs typeface="Times New Roman" panose="02020603050405020304" pitchFamily="18" charset="0"/>
              </a:rPr>
              <a:t>المصابيح ، الشاشات والبطاريات </a:t>
            </a:r>
            <a:endParaRPr lang="en-US" dirty="0"/>
          </a:p>
        </p:txBody>
      </p:sp>
      <p:sp>
        <p:nvSpPr>
          <p:cNvPr id="8" name="Rectangle 7"/>
          <p:cNvSpPr/>
          <p:nvPr/>
        </p:nvSpPr>
        <p:spPr>
          <a:xfrm>
            <a:off x="7111432" y="1622753"/>
            <a:ext cx="2263761" cy="369332"/>
          </a:xfrm>
          <a:prstGeom prst="rect">
            <a:avLst/>
          </a:prstGeom>
        </p:spPr>
        <p:txBody>
          <a:bodyPr wrap="none">
            <a:spAutoFit/>
          </a:bodyPr>
          <a:lstStyle/>
          <a:p>
            <a:r>
              <a:rPr lang="ar-DZ" dirty="0">
                <a:latin typeface="Calibri" panose="020F0502020204030204" pitchFamily="34" charset="0"/>
                <a:ea typeface="SimSun" panose="02010600030101010101" pitchFamily="2" charset="-122"/>
                <a:cs typeface="Times New Roman" panose="02020603050405020304" pitchFamily="18" charset="0"/>
              </a:rPr>
              <a:t>الموصلات، الدوائر </a:t>
            </a:r>
            <a:r>
              <a:rPr lang="ar-DZ" dirty="0" smtClean="0">
                <a:latin typeface="Calibri" panose="020F0502020204030204" pitchFamily="34" charset="0"/>
                <a:ea typeface="SimSun" panose="02010600030101010101" pitchFamily="2" charset="-122"/>
                <a:cs typeface="Times New Roman" panose="02020603050405020304" pitchFamily="18" charset="0"/>
              </a:rPr>
              <a:t>المتكاملة</a:t>
            </a:r>
            <a:endParaRPr lang="en-US" dirty="0"/>
          </a:p>
        </p:txBody>
      </p:sp>
      <p:sp>
        <p:nvSpPr>
          <p:cNvPr id="9" name="Rectangle 8"/>
          <p:cNvSpPr/>
          <p:nvPr/>
        </p:nvSpPr>
        <p:spPr>
          <a:xfrm>
            <a:off x="4972518" y="1622753"/>
            <a:ext cx="2289408" cy="369332"/>
          </a:xfrm>
          <a:prstGeom prst="rect">
            <a:avLst/>
          </a:prstGeom>
        </p:spPr>
        <p:txBody>
          <a:bodyPr wrap="none">
            <a:spAutoFit/>
          </a:bodyPr>
          <a:lstStyle/>
          <a:p>
            <a:r>
              <a:rPr lang="ar-DZ" dirty="0">
                <a:latin typeface="Calibri" panose="020F0502020204030204" pitchFamily="34" charset="0"/>
                <a:ea typeface="SimSun" panose="02010600030101010101" pitchFamily="2" charset="-122"/>
                <a:cs typeface="Times New Roman" panose="02020603050405020304" pitchFamily="18" charset="0"/>
              </a:rPr>
              <a:t>التقليدية المدمجة في الملابس.</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235004" y="536149"/>
            <a:ext cx="2855212" cy="2542540"/>
          </a:xfrm>
          <a:prstGeom prst="rect">
            <a:avLst/>
          </a:prstGeom>
          <a:noFill/>
          <a:ln>
            <a:noFill/>
          </a:ln>
        </p:spPr>
      </p:pic>
      <p:sp>
        <p:nvSpPr>
          <p:cNvPr id="10" name="Rectangle 9"/>
          <p:cNvSpPr/>
          <p:nvPr/>
        </p:nvSpPr>
        <p:spPr>
          <a:xfrm>
            <a:off x="6213397" y="2168182"/>
            <a:ext cx="5589993" cy="369332"/>
          </a:xfrm>
          <a:prstGeom prst="rect">
            <a:avLst/>
          </a:prstGeom>
        </p:spPr>
        <p:txBody>
          <a:bodyPr wrap="none">
            <a:spAutoFit/>
          </a:bodyPr>
          <a:lstStyle/>
          <a:p>
            <a:r>
              <a:rPr lang="ar-EG" b="1" u="sng" dirty="0" smtClean="0">
                <a:solidFill>
                  <a:srgbClr val="3399FF"/>
                </a:solidFill>
                <a:latin typeface="Calibri" panose="020F0502020204030204" pitchFamily="34" charset="0"/>
                <a:ea typeface="SimSun" panose="02010600030101010101" pitchFamily="2" charset="-122"/>
                <a:cs typeface="Times New Roman" panose="02020603050405020304" pitchFamily="18" charset="0"/>
              </a:rPr>
              <a:t>2)</a:t>
            </a:r>
            <a:r>
              <a:rPr lang="ar-DZ" b="1" u="sng" dirty="0" smtClean="0">
                <a:solidFill>
                  <a:srgbClr val="3399FF"/>
                </a:solidFill>
                <a:latin typeface="Calibri" panose="020F0502020204030204" pitchFamily="34" charset="0"/>
                <a:ea typeface="SimSun" panose="02010600030101010101" pitchFamily="2" charset="-122"/>
                <a:cs typeface="Times New Roman" panose="02020603050405020304" pitchFamily="18" charset="0"/>
              </a:rPr>
              <a:t>الم</a:t>
            </a:r>
            <a:r>
              <a:rPr lang="ar-DZ" b="1" u="sng" dirty="0" smtClean="0">
                <a:solidFill>
                  <a:srgbClr val="0070C0"/>
                </a:solidFill>
                <a:latin typeface="Calibri" panose="020F0502020204030204" pitchFamily="34" charset="0"/>
                <a:ea typeface="SimSun" panose="02010600030101010101" pitchFamily="2" charset="-122"/>
                <a:cs typeface="Times New Roman" panose="02020603050405020304" pitchFamily="18" charset="0"/>
              </a:rPr>
              <a:t>نسوجات </a:t>
            </a:r>
            <a:r>
              <a:rPr lang="ar-DZ" b="1" u="sng" dirty="0">
                <a:solidFill>
                  <a:srgbClr val="0070C0"/>
                </a:solidFill>
                <a:latin typeface="Calibri" panose="020F0502020204030204" pitchFamily="34" charset="0"/>
                <a:ea typeface="SimSun" panose="02010600030101010101" pitchFamily="2" charset="-122"/>
                <a:cs typeface="Times New Roman" panose="02020603050405020304" pitchFamily="18" charset="0"/>
              </a:rPr>
              <a:t>الإلكترونية مع إلكترونيات مدمجة مباشرةً في مواد النسيج:</a:t>
            </a:r>
            <a:endParaRPr lang="en-US" b="1" u="sng" dirty="0"/>
          </a:p>
        </p:txBody>
      </p:sp>
      <p:sp>
        <p:nvSpPr>
          <p:cNvPr id="14" name="Rectangle 13"/>
          <p:cNvSpPr/>
          <p:nvPr/>
        </p:nvSpPr>
        <p:spPr>
          <a:xfrm>
            <a:off x="9913129" y="2537514"/>
            <a:ext cx="1890261" cy="369332"/>
          </a:xfrm>
          <a:prstGeom prst="rect">
            <a:avLst/>
          </a:prstGeom>
        </p:spPr>
        <p:txBody>
          <a:bodyPr wrap="none">
            <a:spAutoFit/>
          </a:bodyPr>
          <a:lstStyle/>
          <a:p>
            <a:r>
              <a:rPr lang="ar-DZ" dirty="0">
                <a:latin typeface="Calibri" panose="020F0502020204030204" pitchFamily="34" charset="0"/>
                <a:ea typeface="SimSun" panose="02010600030101010101" pitchFamily="2" charset="-122"/>
                <a:cs typeface="Times New Roman" panose="02020603050405020304" pitchFamily="18" charset="0"/>
              </a:rPr>
              <a:t>ويمكن أن يشمل ذلك إما</a:t>
            </a:r>
            <a:endParaRPr lang="en-US" dirty="0"/>
          </a:p>
        </p:txBody>
      </p:sp>
      <p:pic>
        <p:nvPicPr>
          <p:cNvPr id="17" name="Picture 16"/>
          <p:cNvPicPr/>
          <p:nvPr/>
        </p:nvPicPr>
        <p:blipFill>
          <a:blip r:embed="rId4">
            <a:extLst>
              <a:ext uri="{28A0092B-C50C-407E-A947-70E740481C1C}">
                <a14:useLocalDpi xmlns:a14="http://schemas.microsoft.com/office/drawing/2010/main" val="0"/>
              </a:ext>
            </a:extLst>
          </a:blip>
          <a:srcRect/>
          <a:stretch>
            <a:fillRect/>
          </a:stretch>
        </p:blipFill>
        <p:spPr bwMode="auto">
          <a:xfrm>
            <a:off x="522514" y="3356901"/>
            <a:ext cx="4267706" cy="2044065"/>
          </a:xfrm>
          <a:prstGeom prst="rect">
            <a:avLst/>
          </a:prstGeom>
          <a:noFill/>
          <a:ln>
            <a:noFill/>
          </a:ln>
        </p:spPr>
      </p:pic>
      <p:sp>
        <p:nvSpPr>
          <p:cNvPr id="15" name="Rectangle 14"/>
          <p:cNvSpPr/>
          <p:nvPr/>
        </p:nvSpPr>
        <p:spPr>
          <a:xfrm>
            <a:off x="5197151" y="2865298"/>
            <a:ext cx="6693995" cy="646331"/>
          </a:xfrm>
          <a:prstGeom prst="rect">
            <a:avLst/>
          </a:prstGeom>
        </p:spPr>
        <p:txBody>
          <a:bodyPr wrap="square">
            <a:spAutoFit/>
          </a:bodyPr>
          <a:lstStyle/>
          <a:p>
            <a:r>
              <a:rPr lang="ar-DZ" dirty="0">
                <a:latin typeface="Calibri" panose="020F0502020204030204" pitchFamily="34" charset="0"/>
                <a:ea typeface="SimSun" panose="02010600030101010101" pitchFamily="2" charset="-122"/>
                <a:cs typeface="Times New Roman" panose="02020603050405020304" pitchFamily="18" charset="0"/>
              </a:rPr>
              <a:t>الإلكترونيات الغير فعالة </a:t>
            </a:r>
            <a:r>
              <a:rPr lang="ar-DZ" dirty="0" smtClean="0">
                <a:latin typeface="Calibri" panose="020F0502020204030204" pitchFamily="34" charset="0"/>
                <a:ea typeface="SimSun" panose="02010600030101010101" pitchFamily="2" charset="-122"/>
                <a:cs typeface="Times New Roman" panose="02020603050405020304" pitchFamily="18" charset="0"/>
              </a:rPr>
              <a:t>مثل</a:t>
            </a:r>
            <a:r>
              <a:rPr lang="ar-EG" sz="800" dirty="0" smtClean="0">
                <a:latin typeface="Calibri" panose="020F0502020204030204" pitchFamily="34" charset="0"/>
                <a:ea typeface="SimSun" panose="02010600030101010101" pitchFamily="2" charset="-122"/>
                <a:cs typeface="Times New Roman" panose="02020603050405020304" pitchFamily="18" charset="0"/>
              </a:rPr>
              <a:t> </a:t>
            </a:r>
            <a:r>
              <a:rPr lang="ar-DZ" dirty="0" smtClean="0">
                <a:latin typeface="Calibri" panose="020F0502020204030204" pitchFamily="34" charset="0"/>
                <a:ea typeface="SimSun" panose="02010600030101010101" pitchFamily="2" charset="-122"/>
                <a:cs typeface="Times New Roman" panose="02020603050405020304" pitchFamily="18" charset="0"/>
              </a:rPr>
              <a:t>الموصلات </a:t>
            </a:r>
            <a:r>
              <a:rPr lang="ar-DZ" dirty="0">
                <a:latin typeface="Calibri" panose="020F0502020204030204" pitchFamily="34" charset="0"/>
                <a:ea typeface="SimSun" panose="02010600030101010101" pitchFamily="2" charset="-122"/>
                <a:cs typeface="Times New Roman" panose="02020603050405020304" pitchFamily="18" charset="0"/>
              </a:rPr>
              <a:t>والمقاومات أو المكونات النشطة مثل الترانزستور، والصمامات الثنائية، والخلايا الشمسية.</a:t>
            </a:r>
            <a:endParaRPr lang="en-US" dirty="0"/>
          </a:p>
        </p:txBody>
      </p:sp>
      <p:pic>
        <p:nvPicPr>
          <p:cNvPr id="19"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5297236" y="3511629"/>
            <a:ext cx="5367653" cy="2749200"/>
          </a:xfrm>
          <a:prstGeom prst="rect">
            <a:avLst/>
          </a:prstGeom>
          <a:noFill/>
          <a:ln>
            <a:noFill/>
          </a:ln>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4461380" y="407827"/>
            <a:ext cx="5195654" cy="584775"/>
          </a:xfrm>
          <a:prstGeom prst="rect">
            <a:avLst/>
          </a:prstGeom>
        </p:spPr>
        <p:txBody>
          <a:bodyPr wrap="none">
            <a:spAutoFit/>
          </a:bodyPr>
          <a:lstStyle/>
          <a:p>
            <a:r>
              <a:rPr lang="ar-DZ" sz="3200" b="1" u="sng" dirty="0">
                <a:solidFill>
                  <a:srgbClr val="FF0000"/>
                </a:solidFill>
                <a:latin typeface="Calibri" panose="020F0502020204030204" pitchFamily="34" charset="0"/>
                <a:ea typeface="SimSun" panose="02010600030101010101" pitchFamily="2" charset="-122"/>
                <a:cs typeface="Times New Roman" panose="02020603050405020304" pitchFamily="18" charset="0"/>
              </a:rPr>
              <a:t>بعض استخدامات الانسجة الالكترونية:</a:t>
            </a:r>
            <a:endParaRPr lang="en-US" sz="3200" u="sng"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3" name="Rectangle 2"/>
          <p:cNvSpPr/>
          <p:nvPr/>
        </p:nvSpPr>
        <p:spPr>
          <a:xfrm>
            <a:off x="5010539" y="1289285"/>
            <a:ext cx="7081934" cy="2554545"/>
          </a:xfrm>
          <a:prstGeom prst="rect">
            <a:avLst/>
          </a:prstGeom>
        </p:spPr>
        <p:txBody>
          <a:bodyPr wrap="square">
            <a:spAutoFit/>
          </a:bodyPr>
          <a:lstStyle/>
          <a:p>
            <a:r>
              <a:rPr lang="ar-DZ" sz="3200" dirty="0" smtClean="0">
                <a:latin typeface="Calibri" panose="020F0502020204030204" pitchFamily="34" charset="0"/>
                <a:ea typeface="SimSun" panose="02010600030101010101" pitchFamily="2" charset="-122"/>
                <a:cs typeface="Times New Roman" panose="02020603050405020304" pitchFamily="18" charset="0"/>
              </a:rPr>
              <a:t>- المراقبة </a:t>
            </a:r>
            <a:r>
              <a:rPr lang="ar-DZ" sz="3200" dirty="0">
                <a:latin typeface="Calibri" panose="020F0502020204030204" pitchFamily="34" charset="0"/>
                <a:ea typeface="SimSun" panose="02010600030101010101" pitchFamily="2" charset="-122"/>
                <a:cs typeface="Times New Roman" panose="02020603050405020304" pitchFamily="18" charset="0"/>
              </a:rPr>
              <a:t>الصحية للعلامات الحيوية مثل معدل ضربات القلب ومعدل التنفس ودرجة الحرارة والنشاط والحالة النفسية</a:t>
            </a:r>
            <a:r>
              <a:rPr lang="ar-DZ" sz="3200" dirty="0" smtClean="0">
                <a:latin typeface="Calibri" panose="020F0502020204030204" pitchFamily="34" charset="0"/>
                <a:ea typeface="SimSun" panose="02010600030101010101" pitchFamily="2" charset="-122"/>
                <a:cs typeface="Times New Roman" panose="02020603050405020304" pitchFamily="18" charset="0"/>
              </a:rPr>
              <a:t>.</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الحصول على بيانات التدريب الرياضي.</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مراقبة العاملين الذين يتعاملون مع المواد الخطرة.</a:t>
            </a:r>
            <a:endParaRPr lang="en-US" sz="3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00260" y="3041571"/>
            <a:ext cx="4636388" cy="2197883"/>
          </a:xfrm>
          <a:prstGeom prst="rect">
            <a:avLst/>
          </a:prstGeom>
          <a:noFill/>
          <a:ln>
            <a:noFill/>
          </a:ln>
        </p:spPr>
      </p:pic>
      <p:sp>
        <p:nvSpPr>
          <p:cNvPr id="6" name="Rectangle 5"/>
          <p:cNvSpPr/>
          <p:nvPr/>
        </p:nvSpPr>
        <p:spPr>
          <a:xfrm>
            <a:off x="5589037" y="3950741"/>
            <a:ext cx="6309053" cy="584775"/>
          </a:xfrm>
          <a:prstGeom prst="rect">
            <a:avLst/>
          </a:prstGeom>
        </p:spPr>
        <p:txBody>
          <a:bodyPr wrap="square">
            <a:spAutoFit/>
          </a:bodyPr>
          <a:lstStyle/>
          <a:p>
            <a:r>
              <a:rPr lang="ar-DZ" sz="3200" dirty="0">
                <a:latin typeface="Calibri" panose="020F0502020204030204" pitchFamily="34" charset="0"/>
                <a:ea typeface="SimSun" panose="02010600030101010101" pitchFamily="2" charset="-122"/>
                <a:cs typeface="Times New Roman" panose="02020603050405020304" pitchFamily="18" charset="0"/>
              </a:rPr>
              <a:t>- تعقب موقع وحالة الجنود في العمل.</a:t>
            </a:r>
            <a:endParaRPr lang="en-US" sz="3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313992" y="901779"/>
            <a:ext cx="9414588" cy="4031873"/>
          </a:xfrm>
          <a:prstGeom prst="rect">
            <a:avLst/>
          </a:prstGeom>
        </p:spPr>
        <p:txBody>
          <a:bodyPr wrap="square">
            <a:spAutoFit/>
          </a:bodyPr>
          <a:lstStyle/>
          <a:p>
            <a:r>
              <a:rPr lang="ar-DZ" sz="3200" dirty="0">
                <a:latin typeface="Calibri" panose="020F0502020204030204" pitchFamily="34" charset="0"/>
                <a:ea typeface="SimSun" panose="02010600030101010101" pitchFamily="2" charset="-122"/>
                <a:cs typeface="Times New Roman" panose="02020603050405020304" pitchFamily="18" charset="0"/>
              </a:rPr>
              <a:t>- التطبيق العسكري : سترة كيفلار الواقية من الرصاص؛ إذا أُطلق الرصاص على مرتدي الثياب، يمكن أن تستشعر المادة تأثير الرصاصة ويرسل رسالة راديوية إلى القاعدة.</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مراقبة إجهاد قائد الطائرة أو سائق الشاحنة.</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تشخيص عدم ارتياح مبتوري الأطراف.</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الموضة المبتكرة (تقنية قابلة للارتداء).</a:t>
            </a:r>
            <a:endParaRPr lang="en-US" sz="3200" dirty="0">
              <a:latin typeface="Calibri" panose="020F0502020204030204" pitchFamily="34" charset="0"/>
              <a:ea typeface="SimSun" panose="02010600030101010101" pitchFamily="2" charset="-122"/>
              <a:cs typeface="Times New Roman" panose="02020603050405020304" pitchFamily="18" charset="0"/>
            </a:endParaRPr>
          </a:p>
          <a:p>
            <a:r>
              <a:rPr lang="ar-DZ" sz="3200" dirty="0">
                <a:latin typeface="Calibri" panose="020F0502020204030204" pitchFamily="34" charset="0"/>
                <a:ea typeface="SimSun" panose="02010600030101010101" pitchFamily="2" charset="-122"/>
                <a:cs typeface="Times New Roman" panose="02020603050405020304" pitchFamily="18" charset="0"/>
              </a:rPr>
              <a:t>- استعادة الإدراك الحسي الذي فُقد في السابق عن طريق حادث أو منذ الولادة.</a:t>
            </a:r>
            <a:endParaRPr lang="en-US" sz="3200" dirty="0"/>
          </a:p>
        </p:txBody>
      </p:sp>
    </p:spTree>
    <p:extLst>
      <p:ext uri="{BB962C8B-B14F-4D97-AF65-F5344CB8AC3E}">
        <p14:creationId xmlns:p14="http://schemas.microsoft.com/office/powerpoint/2010/main" val="15301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70"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sp>
        <p:nvSpPr>
          <p:cNvPr id="2" name="Rectangle 1"/>
          <p:cNvSpPr/>
          <p:nvPr/>
        </p:nvSpPr>
        <p:spPr>
          <a:xfrm>
            <a:off x="4436198" y="184587"/>
            <a:ext cx="7849354" cy="4445128"/>
          </a:xfrm>
          <a:prstGeom prst="rect">
            <a:avLst/>
          </a:prstGeom>
        </p:spPr>
        <p:txBody>
          <a:bodyPr wrap="square">
            <a:spAutoFit/>
          </a:bodyPr>
          <a:lstStyle/>
          <a:p>
            <a:pPr>
              <a:lnSpc>
                <a:spcPct val="115000"/>
              </a:lnSpc>
              <a:spcAft>
                <a:spcPts val="1000"/>
              </a:spcAft>
            </a:pPr>
            <a:r>
              <a:rPr lang="ar-EG" sz="2000" b="1" dirty="0">
                <a:latin typeface="Calibri" panose="020F0502020204030204" pitchFamily="34" charset="0"/>
                <a:ea typeface="Calibri" panose="020F0502020204030204" pitchFamily="34" charset="0"/>
              </a:rPr>
              <a:t>يمكن تعريف التكنولوجيا القابلة للارتداء على أنها أدوات أو أجهزة ترتديها وتتضمن أجهزة استشعار أو تعليقات. تتكون معظم التقنيات القابلة للارتداء اليوم من مكونات الأجهزة مثل الساعات أو النظارات أو سماعات الرأس. يمكن ارتداء معظم التقنيات القابلة للارتداء على معصم ولكنها لا تقتصر عليها. الساعات الذكية وأجهزة تتبع اللياقة البدنية هي الشكل الأكثر شيوعًا للتكنولوجيا القابلة للارتداء. تعتبر الساعة الرقمية رائعة ولكن لا تعتبر بالضرورة تقنية يمكن ارتداؤها. الفرق هو أن التكنولوجيا القابلة للارتداء متصلة بك أو بهاتفك الذكي ، وتوفر ملاحظات من خلال أجهزة الاستشعار.</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ar-EG" sz="2000" b="1" dirty="0">
                <a:latin typeface="Calibri" panose="020F0502020204030204" pitchFamily="34" charset="0"/>
                <a:ea typeface="Calibri" panose="020F0502020204030204" pitchFamily="34" charset="0"/>
              </a:rPr>
              <a:t>النسيج الإلكتروني هو نسيج تم تطويره مزودًا بإلكترونيات لتمكين الموصلية واستخدام التقنيات المختلفة. قد يتم تضمين المنسوجات الإلكترونية بأجهزة استشعار وبطاريات ومصابيح </a:t>
            </a:r>
            <a:r>
              <a:rPr lang="en-US" sz="2000" b="1" dirty="0">
                <a:latin typeface="Calibri" panose="020F0502020204030204" pitchFamily="34" charset="0"/>
                <a:ea typeface="Calibri" panose="020F0502020204030204" pitchFamily="34" charset="0"/>
                <a:cs typeface="Arial" panose="020B0604020202020204" pitchFamily="34" charset="0"/>
              </a:rPr>
              <a:t>LED</a:t>
            </a:r>
            <a:r>
              <a:rPr lang="en-US" sz="2000" b="1" dirty="0">
                <a:latin typeface="Arial" panose="020B0604020202020204" pitchFamily="34" charset="0"/>
                <a:ea typeface="Calibri" panose="020F0502020204030204" pitchFamily="34" charset="0"/>
                <a:cs typeface="Arial" panose="020B0604020202020204" pitchFamily="34" charset="0"/>
              </a:rPr>
              <a:t> </a:t>
            </a:r>
            <a:r>
              <a:rPr lang="ar-EG" sz="2000" b="1" dirty="0">
                <a:latin typeface="Arial" panose="020B0604020202020204" pitchFamily="34" charset="0"/>
                <a:ea typeface="Calibri" panose="020F0502020204030204" pitchFamily="34" charset="0"/>
              </a:rPr>
              <a:t>وأجهزة حاسوب بدون استخدام اليدين ، اعتمادًا على الغرض من النسيج. عادة ما يتم إنشاء النسيج الإلكتروني عن طريق تضمين المواد الموصلة في النسيج ، على سبيل المثال ، نسج خيط فضي في القماش.</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صورة 5" descr="D:\New folder (22)\Messenger_Lite\electronic-shirt.jpg"/>
          <p:cNvPicPr/>
          <p:nvPr/>
        </p:nvPicPr>
        <p:blipFill>
          <a:blip r:embed="rId3">
            <a:extLst>
              <a:ext uri="{28A0092B-C50C-407E-A947-70E740481C1C}">
                <a14:useLocalDpi xmlns:a14="http://schemas.microsoft.com/office/drawing/2010/main" val="0"/>
              </a:ext>
            </a:extLst>
          </a:blip>
          <a:srcRect/>
          <a:stretch>
            <a:fillRect/>
          </a:stretch>
        </p:blipFill>
        <p:spPr bwMode="auto">
          <a:xfrm>
            <a:off x="235811" y="2661720"/>
            <a:ext cx="4281868" cy="4074060"/>
          </a:xfrm>
          <a:prstGeom prst="rect">
            <a:avLst/>
          </a:prstGeom>
          <a:noFill/>
          <a:ln>
            <a:noFill/>
          </a:ln>
        </p:spPr>
      </p:pic>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498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SimSun</vt:lpstr>
      <vt:lpstr>Arial</vt:lpstr>
      <vt:lpstr>Calibri</vt:lpstr>
      <vt:lpstr>Calibri Light</vt:lpstr>
      <vt:lpstr>Times New Roman</vt:lpstr>
      <vt:lpstr>Office Theme</vt:lpstr>
      <vt:lpstr>تك الملابس الذكية (1)  الفرقة الرابعة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16</cp:revision>
  <dcterms:created xsi:type="dcterms:W3CDTF">2020-03-17T20:43:53Z</dcterms:created>
  <dcterms:modified xsi:type="dcterms:W3CDTF">2020-04-04T14:05:41Z</dcterms:modified>
</cp:coreProperties>
</file>