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84" r:id="rId4"/>
    <p:sldId id="286" r:id="rId5"/>
    <p:sldId id="287" r:id="rId6"/>
    <p:sldId id="288" r:id="rId7"/>
    <p:sldId id="299" r:id="rId8"/>
    <p:sldId id="300" r:id="rId9"/>
    <p:sldId id="301" r:id="rId10"/>
    <p:sldId id="276" r:id="rId11"/>
    <p:sldId id="289" r:id="rId12"/>
    <p:sldId id="290" r:id="rId13"/>
    <p:sldId id="302" r:id="rId14"/>
    <p:sldId id="303" r:id="rId15"/>
    <p:sldId id="283" r:id="rId16"/>
    <p:sldId id="292" r:id="rId17"/>
    <p:sldId id="291" r:id="rId18"/>
    <p:sldId id="293" r:id="rId19"/>
    <p:sldId id="294" r:id="rId20"/>
    <p:sldId id="304" r:id="rId21"/>
    <p:sldId id="295" r:id="rId22"/>
    <p:sldId id="296" r:id="rId23"/>
    <p:sldId id="297" r:id="rId24"/>
    <p:sldId id="298" r:id="rId25"/>
    <p:sldId id="262" r:id="rId26"/>
    <p:sldId id="279" r:id="rId27"/>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2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30/07/1441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69960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30/07/1441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0488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30/07/1441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1469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30/07/1441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2454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30/07/1441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6094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30/07/1441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741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30/07/1441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91781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30/07/1441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81534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30/07/1441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94001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30/07/1441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73371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30/07/1441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53141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30/07/1441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1242071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med.elbarbary@fapa.bu.edu.e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7" y="0"/>
            <a:ext cx="13204359" cy="7258923"/>
          </a:xfrm>
          <a:prstGeom prst="rect">
            <a:avLst/>
          </a:prstGeom>
        </p:spPr>
      </p:pic>
      <p:sp>
        <p:nvSpPr>
          <p:cNvPr id="3" name="Subtitle 2"/>
          <p:cNvSpPr>
            <a:spLocks noGrp="1"/>
          </p:cNvSpPr>
          <p:nvPr>
            <p:ph type="subTitle" idx="1"/>
          </p:nvPr>
        </p:nvSpPr>
        <p:spPr>
          <a:xfrm>
            <a:off x="1893196" y="2498500"/>
            <a:ext cx="9374554" cy="3041445"/>
          </a:xfrm>
        </p:spPr>
        <p:txBody>
          <a:bodyPr>
            <a:normAutofit fontScale="62500" lnSpcReduction="20000"/>
          </a:bodyPr>
          <a:lstStyle/>
          <a:p>
            <a:pPr>
              <a:defRPr/>
            </a:pPr>
            <a:r>
              <a:rPr lang="ar-EG" sz="4300" b="1" dirty="0" smtClean="0">
                <a:latin typeface="Times New Roman" pitchFamily="18" charset="0"/>
                <a:cs typeface="Times New Roman" pitchFamily="18" charset="0"/>
              </a:rPr>
              <a:t>هندسة النماذج المسطحة للأطفال</a:t>
            </a:r>
          </a:p>
          <a:p>
            <a:pPr>
              <a:defRPr/>
            </a:pPr>
            <a:endParaRPr lang="ar-EG" sz="4300" b="1" dirty="0" smtClean="0">
              <a:latin typeface="Times New Roman" pitchFamily="18" charset="0"/>
              <a:cs typeface="Times New Roman" pitchFamily="18" charset="0"/>
            </a:endParaRPr>
          </a:p>
          <a:p>
            <a:pPr>
              <a:defRPr/>
            </a:pPr>
            <a:endParaRPr lang="ar-EG" sz="4300" b="1" dirty="0">
              <a:latin typeface="Times New Roman" pitchFamily="18" charset="0"/>
              <a:cs typeface="Times New Roman" pitchFamily="18" charset="0"/>
            </a:endParaRPr>
          </a:p>
          <a:p>
            <a:pPr>
              <a:defRPr/>
            </a:pPr>
            <a:r>
              <a:rPr lang="ar-EG" sz="4300" b="1" dirty="0" smtClean="0">
                <a:latin typeface="Times New Roman" pitchFamily="18" charset="0"/>
                <a:cs typeface="Times New Roman" pitchFamily="18" charset="0"/>
              </a:rPr>
              <a:t>"</a:t>
            </a:r>
            <a:r>
              <a:rPr lang="ar-EG" sz="4300" b="1" dirty="0">
                <a:latin typeface="Times New Roman" pitchFamily="18" charset="0"/>
                <a:cs typeface="Times New Roman" pitchFamily="18" charset="0"/>
              </a:rPr>
              <a:t>الفرقة </a:t>
            </a:r>
            <a:r>
              <a:rPr lang="ar-EG" sz="4300" b="1" dirty="0" smtClean="0">
                <a:latin typeface="Times New Roman" pitchFamily="18" charset="0"/>
                <a:cs typeface="Times New Roman" pitchFamily="18" charset="0"/>
              </a:rPr>
              <a:t>الاولى « المستوى الثانى»</a:t>
            </a:r>
            <a:endParaRPr lang="ar-EG" sz="4300" b="1" dirty="0">
              <a:latin typeface="Times New Roman" pitchFamily="18" charset="0"/>
              <a:cs typeface="Times New Roman" pitchFamily="18" charset="0"/>
            </a:endParaRPr>
          </a:p>
          <a:p>
            <a:pPr>
              <a:defRPr/>
            </a:pPr>
            <a:endParaRPr lang="ar-EG" sz="4300" b="1" dirty="0" smtClean="0">
              <a:latin typeface="Times New Roman" pitchFamily="18" charset="0"/>
              <a:cs typeface="Times New Roman" pitchFamily="18" charset="0"/>
            </a:endParaRPr>
          </a:p>
          <a:p>
            <a:pPr>
              <a:defRPr/>
            </a:pPr>
            <a:r>
              <a:rPr lang="ar-EG" sz="4300" b="1" dirty="0" smtClean="0">
                <a:latin typeface="Times New Roman" pitchFamily="18" charset="0"/>
                <a:cs typeface="Times New Roman" pitchFamily="18" charset="0"/>
              </a:rPr>
              <a:t>إعــــــــــــــــــداد</a:t>
            </a:r>
            <a:endParaRPr lang="ar-EG" sz="4300" b="1" dirty="0">
              <a:latin typeface="Times New Roman" pitchFamily="18" charset="0"/>
              <a:cs typeface="Times New Roman" pitchFamily="18" charset="0"/>
            </a:endParaRPr>
          </a:p>
          <a:p>
            <a:pPr>
              <a:defRPr/>
            </a:pPr>
            <a:r>
              <a:rPr lang="ar-EG" sz="4300" b="1" dirty="0">
                <a:solidFill>
                  <a:schemeClr val="bg1"/>
                </a:solidFill>
                <a:latin typeface="Times New Roman" pitchFamily="18" charset="0"/>
                <a:cs typeface="Times New Roman" pitchFamily="18" charset="0"/>
              </a:rPr>
              <a:t>د/ أحمد فهيم البربرى </a:t>
            </a:r>
          </a:p>
          <a:p>
            <a:endParaRPr lang="ar-EG" dirty="0">
              <a:solidFill>
                <a:schemeClr val="bg1"/>
              </a:solidFill>
            </a:endParaRPr>
          </a:p>
        </p:txBody>
      </p:sp>
      <p:sp>
        <p:nvSpPr>
          <p:cNvPr id="4" name="TextBox 3"/>
          <p:cNvSpPr txBox="1"/>
          <p:nvPr/>
        </p:nvSpPr>
        <p:spPr>
          <a:xfrm>
            <a:off x="2598057" y="5486404"/>
            <a:ext cx="690123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fontAlgn="auto">
              <a:spcAft>
                <a:spcPts val="0"/>
              </a:spcAft>
              <a:buFont typeface="Wingdings 2"/>
              <a:buNone/>
              <a:defRPr/>
            </a:pPr>
            <a:r>
              <a:rPr lang="en-US" sz="2800" b="1" u="sng" dirty="0">
                <a:hlinkClick r:id="rId3"/>
              </a:rPr>
              <a:t>Ahmed.elbarbary@fapa.bu.edu.eg</a:t>
            </a:r>
            <a:endParaRPr lang="en-US" sz="2800" b="1" u="sng" dirty="0"/>
          </a:p>
        </p:txBody>
      </p:sp>
      <p:pic>
        <p:nvPicPr>
          <p:cNvPr id="6" name="Picture 5" descr="images.jpg"/>
          <p:cNvPicPr>
            <a:picLocks noChangeAspect="1"/>
          </p:cNvPicPr>
          <p:nvPr/>
        </p:nvPicPr>
        <p:blipFill>
          <a:blip r:embed="rId4"/>
          <a:stretch>
            <a:fillRect/>
          </a:stretch>
        </p:blipFill>
        <p:spPr>
          <a:xfrm>
            <a:off x="10290629" y="631993"/>
            <a:ext cx="977121" cy="1007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3228771"/>
      </p:ext>
    </p:extLst>
  </p:cSld>
  <p:clrMapOvr>
    <a:masterClrMapping/>
  </p:clrMapOvr>
  <mc:AlternateContent xmlns:mc="http://schemas.openxmlformats.org/markup-compatibility/2006" xmlns:p14="http://schemas.microsoft.com/office/powerpoint/2010/main">
    <mc:Choice Requires="p14">
      <p:transition spd="slow" p14:dur="2000" advTm="8451"/>
    </mc:Choice>
    <mc:Fallback xmlns="">
      <p:transition spd="slow" advTm="84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4709" y="2272488"/>
            <a:ext cx="9010357" cy="3416320"/>
          </a:xfrm>
          <a:prstGeom prst="rect">
            <a:avLst/>
          </a:prstGeom>
          <a:noFill/>
        </p:spPr>
        <p:txBody>
          <a:bodyPr wrap="square" lIns="91440" tIns="45720" rIns="91440" bIns="45720">
            <a:spAutoFit/>
          </a:bodyPr>
          <a:lstStyle/>
          <a:p>
            <a:pPr algn="ctr">
              <a:buFont typeface="Georgia" panose="02040502050405020303" pitchFamily="18" charset="0"/>
              <a:buNone/>
              <a:defRPr/>
            </a:pPr>
            <a:r>
              <a:rPr lang="ar-EG" sz="5400" b="1" dirty="0">
                <a:ln w="13462">
                  <a:solidFill>
                    <a:schemeClr val="bg1"/>
                  </a:solidFill>
                  <a:prstDash val="solid"/>
                </a:ln>
                <a:solidFill>
                  <a:schemeClr val="tx1">
                    <a:lumMod val="65000"/>
                    <a:lumOff val="35000"/>
                  </a:schemeClr>
                </a:solidFill>
                <a:effectLst>
                  <a:outerShdw dist="38100" dir="2700000" algn="bl" rotWithShape="0">
                    <a:schemeClr val="accent5"/>
                  </a:outerShdw>
                </a:effectLst>
              </a:rPr>
              <a:t>المحاضرة </a:t>
            </a:r>
            <a:r>
              <a:rPr lang="ar-EG" sz="54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الثانية </a:t>
            </a:r>
          </a:p>
          <a:p>
            <a:pPr algn="ctr">
              <a:buFont typeface="Georgia" panose="02040502050405020303" pitchFamily="18" charset="0"/>
              <a:buNone/>
              <a:defRPr/>
            </a:pPr>
            <a:r>
              <a:rPr lang="ar-EG" sz="54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جدول المقاسات</a:t>
            </a:r>
          </a:p>
          <a:p>
            <a:pPr algn="ctr">
              <a:buFont typeface="Georgia" panose="02040502050405020303" pitchFamily="18" charset="0"/>
              <a:buNone/>
              <a:defRPr/>
            </a:pPr>
            <a:r>
              <a:rPr lang="ar-EG" sz="54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وطريقة رسم الباترون الاساسى «الجونلة» </a:t>
            </a:r>
          </a:p>
        </p:txBody>
      </p:sp>
      <p:pic>
        <p:nvPicPr>
          <p:cNvPr id="4" name="Picture 3" descr="images.jpg"/>
          <p:cNvPicPr>
            <a:picLocks noChangeAspect="1"/>
          </p:cNvPicPr>
          <p:nvPr/>
        </p:nvPicPr>
        <p:blipFill>
          <a:blip r:embed="rId2"/>
          <a:stretch>
            <a:fillRect/>
          </a:stretch>
        </p:blipFill>
        <p:spPr>
          <a:xfrm>
            <a:off x="10160001" y="631992"/>
            <a:ext cx="1107750" cy="1142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9795624"/>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309"/>
            <a:ext cx="5280896" cy="521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82994" y="-106292"/>
            <a:ext cx="5171028" cy="657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46064"/>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77265" y="579248"/>
            <a:ext cx="5529932" cy="64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3426"/>
            <a:ext cx="5280896" cy="521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55324" y="296214"/>
            <a:ext cx="5460642" cy="523220"/>
          </a:xfrm>
          <a:prstGeom prst="rect">
            <a:avLst/>
          </a:prstGeom>
          <a:noFill/>
        </p:spPr>
        <p:txBody>
          <a:bodyPr wrap="square" rtlCol="1">
            <a:spAutoFit/>
          </a:bodyPr>
          <a:lstStyle/>
          <a:p>
            <a:pPr algn="ctr"/>
            <a:r>
              <a:rPr lang="ar-EG" sz="2800" b="1" dirty="0" smtClean="0">
                <a:solidFill>
                  <a:srgbClr val="FF0000"/>
                </a:solidFill>
              </a:rPr>
              <a:t>طريقة اخذ المقاسات </a:t>
            </a:r>
            <a:endParaRPr lang="ar-EG" sz="2800" b="1" dirty="0">
              <a:solidFill>
                <a:srgbClr val="FF0000"/>
              </a:solidFill>
            </a:endParaRPr>
          </a:p>
        </p:txBody>
      </p:sp>
    </p:spTree>
    <p:extLst>
      <p:ext uri="{BB962C8B-B14F-4D97-AF65-F5344CB8AC3E}">
        <p14:creationId xmlns:p14="http://schemas.microsoft.com/office/powerpoint/2010/main" val="1280753056"/>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00657" y="-1057330"/>
            <a:ext cx="5434013" cy="754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4498" y="3198450"/>
            <a:ext cx="6096000" cy="2862322"/>
          </a:xfrm>
          <a:prstGeom prst="rect">
            <a:avLst/>
          </a:prstGeom>
        </p:spPr>
        <p:txBody>
          <a:bodyPr>
            <a:spAutoFit/>
          </a:bodyPr>
          <a:lstStyle/>
          <a:p>
            <a:pPr algn="l" rtl="0">
              <a:lnSpc>
                <a:spcPct val="150000"/>
              </a:lnSpc>
              <a:spcAft>
                <a:spcPts val="0"/>
              </a:spcAft>
            </a:pPr>
            <a:r>
              <a:rPr lang="en-US" sz="2400" i="1" dirty="0"/>
              <a:t>Measurements required to draft the </a:t>
            </a:r>
            <a:r>
              <a:rPr lang="en-US" sz="2400" i="1" dirty="0" smtClean="0"/>
              <a:t>blocks</a:t>
            </a:r>
          </a:p>
          <a:p>
            <a:pPr algn="l" rtl="0">
              <a:lnSpc>
                <a:spcPct val="150000"/>
              </a:lnSpc>
              <a:spcAft>
                <a:spcPts val="0"/>
              </a:spcAft>
            </a:pPr>
            <a:r>
              <a:rPr lang="en-US" sz="2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waist </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52cm</a:t>
            </a:r>
            <a:endParaRPr lang="en-US"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hip/seat 56cm</a:t>
            </a:r>
            <a:endParaRPr lang="en-US"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waist to hip 12.3cm</a:t>
            </a:r>
            <a:endParaRPr lang="en-US"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waist to knee 34cm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723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86" y="489396"/>
            <a:ext cx="9453093" cy="6027314"/>
          </a:xfrm>
          <a:prstGeom prst="rect">
            <a:avLst/>
          </a:prstGeom>
        </p:spPr>
        <p:txBody>
          <a:bodyPr wrap="square">
            <a:spAutoFit/>
          </a:bodyPr>
          <a:lstStyle/>
          <a:p>
            <a:pPr algn="l" rtl="0">
              <a:lnSpc>
                <a:spcPct val="115000"/>
              </a:lnSpc>
              <a:spcAft>
                <a:spcPts val="0"/>
              </a:spcAf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Back</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Square both ways from 0.</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0–1 skirt length plus 1cm; square across.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0–2 waist to hip plus 1cm; square across.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2–3 1/4 hip plus 1.5cm; square up to 4 and down to 5.</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0–6 1/4 waist plus 1cm.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0–7 1cm; join 6–7 with a curve.</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5–8 2.5cm; draw in side seam 6, 3, 8; curve hipline outwards 0.25cm,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curve hemline up 0.25cm at 8.</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Front</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Square both ways from 9.</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9–10 skirt length plus 1cm; square across.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9–11 waist to hip plus 1cm; square across.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11–12 1/4 hip plus 2cm; square up to 13, down to 14.</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9–15 1/4 waist plus 1.5cm.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9–16 0.5cm; join 15–16 with a curve.</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14–17 2.5cm; draw in side seam 15, 12, 17; curve hipline outwards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0.25cm, curve hemline 0.25cm at 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18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0315" y="2915819"/>
            <a:ext cx="8834908" cy="2585323"/>
          </a:xfrm>
          <a:prstGeom prst="rect">
            <a:avLst/>
          </a:prstGeom>
          <a:noFill/>
        </p:spPr>
        <p:txBody>
          <a:bodyPr wrap="square" lIns="91440" tIns="45720" rIns="91440" bIns="45720">
            <a:spAutoFit/>
          </a:bodyPr>
          <a:lstStyle/>
          <a:p>
            <a:pPr algn="ctr">
              <a:buFont typeface="Georgia" panose="02040502050405020303" pitchFamily="18" charset="0"/>
              <a:buNone/>
              <a:defRPr/>
            </a:pPr>
            <a:r>
              <a:rPr lang="ar-EG" sz="5400" b="1" dirty="0">
                <a:ln w="13462">
                  <a:solidFill>
                    <a:schemeClr val="bg1"/>
                  </a:solidFill>
                  <a:prstDash val="solid"/>
                </a:ln>
                <a:solidFill>
                  <a:schemeClr val="tx1">
                    <a:lumMod val="65000"/>
                    <a:lumOff val="35000"/>
                  </a:schemeClr>
                </a:solidFill>
                <a:effectLst>
                  <a:outerShdw dist="38100" dir="2700000" algn="bl" rotWithShape="0">
                    <a:schemeClr val="accent5"/>
                  </a:outerShdw>
                </a:effectLst>
              </a:rPr>
              <a:t>المحاضرة </a:t>
            </a:r>
            <a:r>
              <a:rPr lang="ar-EG" sz="54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الثالثة</a:t>
            </a:r>
          </a:p>
          <a:p>
            <a:pPr algn="ctr">
              <a:buFont typeface="Georgia" panose="02040502050405020303" pitchFamily="18" charset="0"/>
              <a:buNone/>
              <a:defRPr/>
            </a:pPr>
            <a:r>
              <a:rPr lang="ar-EG" sz="54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طريقة رسم الباترون الاساسى للكوساج الاطفال </a:t>
            </a:r>
          </a:p>
        </p:txBody>
      </p:sp>
      <p:pic>
        <p:nvPicPr>
          <p:cNvPr id="3" name="Picture 2" descr="images.jpg"/>
          <p:cNvPicPr>
            <a:picLocks noChangeAspect="1"/>
          </p:cNvPicPr>
          <p:nvPr/>
        </p:nvPicPr>
        <p:blipFill>
          <a:blip r:embed="rId2"/>
          <a:stretch>
            <a:fillRect/>
          </a:stretch>
        </p:blipFill>
        <p:spPr>
          <a:xfrm>
            <a:off x="10072915" y="631992"/>
            <a:ext cx="1194836" cy="1232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3353997"/>
      </p:ext>
    </p:extLst>
  </p:cSld>
  <p:clrMapOvr>
    <a:masterClrMapping/>
  </p:clrMapOvr>
  <mc:AlternateContent xmlns:mc="http://schemas.openxmlformats.org/markup-compatibility/2006" xmlns:p14="http://schemas.microsoft.com/office/powerpoint/2010/main">
    <mc:Choice Requires="p14">
      <p:transition spd="slow" p14:dur="2000" advTm="56837"/>
    </mc:Choice>
    <mc:Fallback xmlns="">
      <p:transition spd="slow" advTm="5683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4803" y="-1952069"/>
            <a:ext cx="6820129" cy="1072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84028"/>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2390" y="-2527691"/>
            <a:ext cx="6891919" cy="1194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641688"/>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shirt vector illustration flat sketches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266" y="577290"/>
            <a:ext cx="6368558" cy="616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059210"/>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251" y="179055"/>
            <a:ext cx="6272010" cy="6594372"/>
          </a:xfrm>
          <a:prstGeom prst="rect">
            <a:avLst/>
          </a:prstGeom>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pic>
      <p:sp>
        <p:nvSpPr>
          <p:cNvPr id="2" name="Rectangle 1"/>
          <p:cNvSpPr/>
          <p:nvPr/>
        </p:nvSpPr>
        <p:spPr>
          <a:xfrm>
            <a:off x="163132" y="553305"/>
            <a:ext cx="6096000" cy="5033557"/>
          </a:xfrm>
          <a:prstGeom prst="rect">
            <a:avLst/>
          </a:prstGeom>
        </p:spPr>
        <p:txBody>
          <a:bodyPr>
            <a:spAutoFit/>
          </a:bodyPr>
          <a:lstStyle/>
          <a:p>
            <a:pPr algn="l" rtl="0">
              <a:lnSpc>
                <a:spcPct val="150000"/>
              </a:lnSpc>
              <a:spcAft>
                <a:spcPts val="0"/>
              </a:spcAft>
            </a:pPr>
            <a:r>
              <a:rPr lang="en-US" dirty="0">
                <a:solidFill>
                  <a:srgbClr val="FF0000"/>
                </a:solidFill>
                <a:latin typeface="TimesNewRoman"/>
                <a:ea typeface="Calibri" panose="020F0502020204030204" pitchFamily="34" charset="0"/>
                <a:cs typeface="Arial" panose="020B0604020202020204" pitchFamily="34" charset="0"/>
              </a:rPr>
              <a:t>(example: 110cm height, girls </a:t>
            </a:r>
            <a:r>
              <a:rPr lang="en-US" dirty="0">
                <a:solidFill>
                  <a:srgbClr val="FF0000"/>
                </a:solidFill>
                <a:latin typeface="TimesNewRoman,Bold"/>
                <a:ea typeface="Calibri" panose="020F0502020204030204" pitchFamily="34" charset="0"/>
                <a:cs typeface="TimesNewRoman"/>
              </a:rPr>
              <a:t>–</a:t>
            </a:r>
            <a:r>
              <a:rPr lang="en-US" dirty="0">
                <a:solidFill>
                  <a:srgbClr val="FF0000"/>
                </a:solidFill>
                <a:latin typeface="TimesNewRoman"/>
                <a:ea typeface="Calibri" panose="020F0502020204030204" pitchFamily="34" charset="0"/>
                <a:cs typeface="Arial" panose="020B0604020202020204" pitchFamily="34" charset="0"/>
              </a:rPr>
              <a:t> approx. age 5 years) taken from the size</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dirty="0">
                <a:solidFill>
                  <a:srgbClr val="FF0000"/>
                </a:solidFill>
                <a:latin typeface="TimesNewRoman"/>
                <a:ea typeface="Calibri" panose="020F0502020204030204" pitchFamily="34" charset="0"/>
                <a:cs typeface="Arial" panose="020B0604020202020204" pitchFamily="34" charset="0"/>
              </a:rPr>
              <a:t>chart.</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dirty="0">
                <a:solidFill>
                  <a:srgbClr val="FF0000"/>
                </a:solidFill>
                <a:latin typeface="TimesNewRoman"/>
                <a:ea typeface="Calibri" panose="020F0502020204030204" pitchFamily="34" charset="0"/>
                <a:cs typeface="Arial" panose="020B0604020202020204" pitchFamily="34" charset="0"/>
              </a:rPr>
              <a:t>Refer to the size charts for girls</a:t>
            </a:r>
            <a:r>
              <a:rPr lang="en-US" dirty="0">
                <a:solidFill>
                  <a:srgbClr val="FF0000"/>
                </a:solidFill>
                <a:latin typeface="TimesNewRoman,Bold"/>
                <a:ea typeface="Calibri" panose="020F0502020204030204" pitchFamily="34" charset="0"/>
                <a:cs typeface="TimesNewRoman"/>
              </a:rPr>
              <a:t>’</a:t>
            </a:r>
            <a:r>
              <a:rPr lang="en-US" dirty="0">
                <a:solidFill>
                  <a:srgbClr val="FF0000"/>
                </a:solidFill>
                <a:latin typeface="TimesNewRoman"/>
                <a:ea typeface="Calibri" panose="020F0502020204030204" pitchFamily="34" charset="0"/>
                <a:cs typeface="Arial" panose="020B0604020202020204" pitchFamily="34" charset="0"/>
              </a:rPr>
              <a:t> standard measurements (6cm height</a:t>
            </a:r>
            <a:endParaRPr lang="en-US"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dirty="0">
                <a:latin typeface="TimesNewRoman"/>
                <a:ea typeface="Calibri" panose="020F0502020204030204" pitchFamily="34" charset="0"/>
                <a:cs typeface="Arial" panose="020B0604020202020204" pitchFamily="34" charset="0"/>
              </a:rPr>
              <a:t>intervals).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smtClean="0">
                <a:latin typeface="TimesNewRoman"/>
                <a:ea typeface="Calibri" panose="020F0502020204030204" pitchFamily="34" charset="0"/>
                <a:cs typeface="Arial" panose="020B0604020202020204" pitchFamily="34" charset="0"/>
              </a:rPr>
              <a:t>Chest                          </a:t>
            </a:r>
            <a:r>
              <a:rPr lang="en-US" b="1" dirty="0">
                <a:latin typeface="TimesNewRoman"/>
                <a:ea typeface="Calibri" panose="020F0502020204030204" pitchFamily="34" charset="0"/>
                <a:cs typeface="Arial" panose="020B0604020202020204" pitchFamily="34" charset="0"/>
              </a:rPr>
              <a:t>59cm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a:latin typeface="TimesNewRoman"/>
                <a:ea typeface="Calibri" panose="020F0502020204030204" pitchFamily="34" charset="0"/>
                <a:cs typeface="Arial" panose="020B0604020202020204" pitchFamily="34" charset="0"/>
              </a:rPr>
              <a:t>across </a:t>
            </a:r>
            <a:r>
              <a:rPr lang="en-US" b="1" dirty="0" smtClean="0">
                <a:latin typeface="TimesNewRoman"/>
                <a:ea typeface="Calibri" panose="020F0502020204030204" pitchFamily="34" charset="0"/>
                <a:cs typeface="Arial" panose="020B0604020202020204" pitchFamily="34" charset="0"/>
              </a:rPr>
              <a:t>back              </a:t>
            </a:r>
            <a:r>
              <a:rPr lang="en-US" b="1" dirty="0">
                <a:latin typeface="TimesNewRoman"/>
                <a:ea typeface="Calibri" panose="020F0502020204030204" pitchFamily="34" charset="0"/>
                <a:cs typeface="Arial" panose="020B0604020202020204" pitchFamily="34" charset="0"/>
              </a:rPr>
              <a:t>24.4cm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a:latin typeface="TimesNewRoman"/>
                <a:ea typeface="Calibri" panose="020F0502020204030204" pitchFamily="34" charset="0"/>
                <a:cs typeface="Arial" panose="020B0604020202020204" pitchFamily="34" charset="0"/>
              </a:rPr>
              <a:t>neck </a:t>
            </a:r>
            <a:r>
              <a:rPr lang="en-US" b="1" dirty="0" smtClean="0">
                <a:latin typeface="TimesNewRoman"/>
                <a:ea typeface="Calibri" panose="020F0502020204030204" pitchFamily="34" charset="0"/>
                <a:cs typeface="Arial" panose="020B0604020202020204" pitchFamily="34" charset="0"/>
              </a:rPr>
              <a:t>size                   </a:t>
            </a:r>
            <a:r>
              <a:rPr lang="en-US" b="1" dirty="0">
                <a:latin typeface="TimesNewRoman"/>
                <a:ea typeface="Calibri" panose="020F0502020204030204" pitchFamily="34" charset="0"/>
                <a:cs typeface="Arial" panose="020B0604020202020204" pitchFamily="34" charset="0"/>
              </a:rPr>
              <a:t>27.8cm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smtClean="0">
                <a:latin typeface="TimesNewRoman"/>
                <a:ea typeface="Calibri" panose="020F0502020204030204" pitchFamily="34" charset="0"/>
                <a:cs typeface="Arial" panose="020B0604020202020204" pitchFamily="34" charset="0"/>
              </a:rPr>
              <a:t>Shoulder                     </a:t>
            </a:r>
            <a:r>
              <a:rPr lang="en-US" b="1" dirty="0">
                <a:latin typeface="TimesNewRoman"/>
                <a:ea typeface="Calibri" panose="020F0502020204030204" pitchFamily="34" charset="0"/>
                <a:cs typeface="Arial" panose="020B0604020202020204" pitchFamily="34" charset="0"/>
              </a:rPr>
              <a:t>8.2cm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err="1">
                <a:latin typeface="TimesNewRoman"/>
                <a:ea typeface="Calibri" panose="020F0502020204030204" pitchFamily="34" charset="0"/>
                <a:cs typeface="Arial" panose="020B0604020202020204" pitchFamily="34" charset="0"/>
              </a:rPr>
              <a:t>scye</a:t>
            </a:r>
            <a:r>
              <a:rPr lang="en-US" b="1" dirty="0">
                <a:latin typeface="TimesNewRoman"/>
                <a:ea typeface="Calibri" panose="020F0502020204030204" pitchFamily="34" charset="0"/>
                <a:cs typeface="Arial" panose="020B0604020202020204" pitchFamily="34" charset="0"/>
              </a:rPr>
              <a:t> depth </a:t>
            </a:r>
            <a:r>
              <a:rPr lang="en-US" b="1" dirty="0" smtClean="0">
                <a:latin typeface="TimesNewRoman"/>
                <a:ea typeface="Calibri" panose="020F0502020204030204" pitchFamily="34" charset="0"/>
                <a:cs typeface="Arial" panose="020B0604020202020204" pitchFamily="34" charset="0"/>
              </a:rPr>
              <a:t>                  14.4cm</a:t>
            </a: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b="1" dirty="0">
                <a:latin typeface="TimesNewRoman"/>
                <a:ea typeface="Calibri" panose="020F0502020204030204" pitchFamily="34" charset="0"/>
                <a:cs typeface="Arial" panose="020B0604020202020204" pitchFamily="34" charset="0"/>
              </a:rPr>
              <a:t>back neck to </a:t>
            </a:r>
            <a:r>
              <a:rPr lang="en-US" b="1" dirty="0" smtClean="0">
                <a:latin typeface="TimesNewRoman"/>
                <a:ea typeface="Calibri" panose="020F0502020204030204" pitchFamily="34" charset="0"/>
                <a:cs typeface="Arial" panose="020B0604020202020204" pitchFamily="34" charset="0"/>
              </a:rPr>
              <a:t>waist       26.6cm</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0029550"/>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bomb.wav"/>
          </p:stSnd>
        </p:sndAc>
      </p:transition>
    </mc:Choice>
    <mc:Fallback xmlns="">
      <p:transition spd="slow">
        <p:sndAc>
          <p:stSnd>
            <p:snd r:embed="rId4"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922" y="2593847"/>
            <a:ext cx="10867077" cy="2585323"/>
          </a:xfrm>
          <a:prstGeom prst="rect">
            <a:avLst/>
          </a:prstGeom>
          <a:noFill/>
        </p:spPr>
        <p:txBody>
          <a:bodyPr wrap="none" lIns="91440" tIns="45720" rIns="91440" bIns="45720">
            <a:spAutoFit/>
          </a:bodyPr>
          <a:lstStyle/>
          <a:p>
            <a:pPr algn="ctr">
              <a:buFont typeface="Georgia" panose="02040502050405020303" pitchFamily="18" charset="0"/>
              <a:buNone/>
              <a:defRPr/>
            </a:pPr>
            <a:r>
              <a:rPr lang="ar-EG"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المحاضرة </a:t>
            </a:r>
            <a:r>
              <a:rPr lang="ar-EG"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الاولى</a:t>
            </a:r>
          </a:p>
          <a:p>
            <a:pPr algn="ctr">
              <a:buFont typeface="Georgia" panose="02040502050405020303" pitchFamily="18" charset="0"/>
              <a:buNone/>
              <a:defRPr/>
            </a:pPr>
            <a:r>
              <a:rPr lang="ar-EG"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معلومات عن هندسة النماذج المسطحة للاطفال  </a:t>
            </a:r>
          </a:p>
          <a:p>
            <a:pPr algn="ctr">
              <a:buFont typeface="Georgia" panose="02040502050405020303" pitchFamily="18" charset="0"/>
              <a:buNone/>
              <a:defRPr/>
            </a:pPr>
            <a:endParaRPr lang="ar-EG"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descr="images.jpg"/>
          <p:cNvPicPr>
            <a:picLocks noChangeAspect="1"/>
          </p:cNvPicPr>
          <p:nvPr/>
        </p:nvPicPr>
        <p:blipFill>
          <a:blip r:embed="rId2"/>
          <a:stretch>
            <a:fillRect/>
          </a:stretch>
        </p:blipFill>
        <p:spPr>
          <a:xfrm>
            <a:off x="10406743" y="486851"/>
            <a:ext cx="977121" cy="1007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9925439"/>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1235" y="2871989"/>
            <a:ext cx="6812924" cy="1938992"/>
          </a:xfrm>
          <a:prstGeom prst="rect">
            <a:avLst/>
          </a:prstGeom>
          <a:noFill/>
        </p:spPr>
        <p:txBody>
          <a:bodyPr wrap="square" rtlCol="1">
            <a:spAutoFit/>
          </a:bodyPr>
          <a:lstStyle/>
          <a:p>
            <a:pPr algn="ctr"/>
            <a:r>
              <a:rPr lang="ar-EG"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المحاضرة الرابعة</a:t>
            </a:r>
          </a:p>
          <a:p>
            <a:pPr algn="ctr"/>
            <a:r>
              <a:rPr lang="ar-EG" sz="4000" b="1" dirty="0">
                <a:ln w="13462">
                  <a:solidFill>
                    <a:schemeClr val="bg1"/>
                  </a:solidFill>
                  <a:prstDash val="solid"/>
                </a:ln>
                <a:solidFill>
                  <a:schemeClr val="tx1">
                    <a:lumMod val="65000"/>
                    <a:lumOff val="35000"/>
                  </a:schemeClr>
                </a:solidFill>
                <a:effectLst>
                  <a:outerShdw dist="38100" dir="2700000" algn="bl" rotWithShape="0">
                    <a:schemeClr val="accent5"/>
                  </a:outerShdw>
                </a:effectLst>
              </a:rPr>
              <a:t>طريقة رسم الباترون </a:t>
            </a:r>
            <a:r>
              <a:rPr lang="ar-EG" sz="4000" b="1"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الاساسى للبنطلون الاطفال </a:t>
            </a:r>
            <a:r>
              <a:rPr lang="ar-EG"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ar-EG"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2455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6728783" y="1462178"/>
            <a:ext cx="6710745" cy="3786388"/>
          </a:xfrm>
          <a:prstGeom prst="rect">
            <a:avLst/>
          </a:prstGeom>
        </p:spPr>
      </p:pic>
      <p:sp>
        <p:nvSpPr>
          <p:cNvPr id="3" name="Rectangle 2"/>
          <p:cNvSpPr/>
          <p:nvPr/>
        </p:nvSpPr>
        <p:spPr>
          <a:xfrm>
            <a:off x="1107584" y="147253"/>
            <a:ext cx="5044225" cy="1119665"/>
          </a:xfrm>
          <a:prstGeom prst="rect">
            <a:avLst/>
          </a:prstGeom>
        </p:spPr>
        <p:txBody>
          <a:bodyPr wrap="square">
            <a:spAutoFit/>
          </a:bodyPr>
          <a:lstStyle/>
          <a:p>
            <a:pPr algn="ctr" rtl="0">
              <a:lnSpc>
                <a:spcPct val="107000"/>
              </a:lnSpc>
              <a:spcAft>
                <a:spcPts val="0"/>
              </a:spcAft>
            </a:pPr>
            <a:r>
              <a:rPr lang="en-US" sz="3200" b="1" dirty="0">
                <a:solidFill>
                  <a:schemeClr val="bg1"/>
                </a:solidFill>
                <a:latin typeface="TimesNewRoman,Bold"/>
                <a:ea typeface="Calibri" panose="020F0502020204030204" pitchFamily="34" charset="0"/>
                <a:cs typeface="TimesNewRoman,Bold"/>
              </a:rPr>
              <a:t>The two-piece trouser block</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0"/>
            <a:ext cx="7688688"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lnSpc>
                <a:spcPct val="150000"/>
              </a:lnSpc>
              <a:spcAft>
                <a:spcPts val="0"/>
              </a:spcAft>
            </a:pPr>
            <a:r>
              <a:rPr lang="en-US" sz="2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Measurements required to draft the blocks </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(example: 64cm height,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approx. age 3 months) Taken from the </a:t>
            </a:r>
            <a:r>
              <a:rPr lang="en-US" sz="2400" dirty="0">
                <a:solidFill>
                  <a:srgbClr val="0000FF"/>
                </a:solidFill>
                <a:latin typeface="Times New Roman" panose="02020603050405020304" pitchFamily="18" charset="0"/>
                <a:ea typeface="Calibri" panose="020F0502020204030204" pitchFamily="34" charset="0"/>
                <a:cs typeface="Arial" panose="020B0604020202020204" pitchFamily="34" charset="0"/>
              </a:rPr>
              <a:t>size chart </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for standard</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measurements (8cm and 6cm height intervals).</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Hip/seat 44cm</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Body rise 11.5cm</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Aft>
                <a:spcPts val="0"/>
              </a:spcAft>
            </a:pP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Inside leg 21cm</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056846" y="3970317"/>
            <a:ext cx="2601532" cy="2656417"/>
          </a:xfrm>
          <a:prstGeom prst="rect">
            <a:avLst/>
          </a:prstGeom>
        </p:spPr>
      </p:pic>
    </p:spTree>
    <p:extLst>
      <p:ext uri="{BB962C8B-B14F-4D97-AF65-F5344CB8AC3E}">
        <p14:creationId xmlns:p14="http://schemas.microsoft.com/office/powerpoint/2010/main" val="4161395785"/>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6709893" cy="7294305"/>
          </a:xfrm>
          <a:prstGeom prst="rect">
            <a:avLst/>
          </a:prstGeom>
        </p:spPr>
        <p:style>
          <a:lnRef idx="3">
            <a:schemeClr val="lt1"/>
          </a:lnRef>
          <a:fillRef idx="1">
            <a:schemeClr val="accent5"/>
          </a:fillRef>
          <a:effectRef idx="1">
            <a:schemeClr val="accent5"/>
          </a:effectRef>
          <a:fontRef idx="minor">
            <a:schemeClr val="lt1"/>
          </a:fontRef>
        </p:style>
        <p:txBody>
          <a:bodyPr wrap="square" rtlCol="1">
            <a:spAutoFit/>
          </a:bodyPr>
          <a:lstStyle/>
          <a:p>
            <a:pPr algn="l" rtl="0">
              <a:lnSpc>
                <a:spcPct val="200000"/>
              </a:lnSpc>
            </a:pPr>
            <a:r>
              <a:rPr lang="en-US" dirty="0"/>
              <a:t>Square both ways from 0.</a:t>
            </a:r>
          </a:p>
          <a:p>
            <a:pPr algn="l" rtl="0">
              <a:lnSpc>
                <a:spcPct val="200000"/>
              </a:lnSpc>
            </a:pPr>
            <a:r>
              <a:rPr lang="en-US" b="1" dirty="0"/>
              <a:t>0–1 </a:t>
            </a:r>
            <a:r>
              <a:rPr lang="en-US" dirty="0"/>
              <a:t>body rise plus 4.5cm; square across.</a:t>
            </a:r>
          </a:p>
          <a:p>
            <a:pPr algn="l" rtl="0">
              <a:lnSpc>
                <a:spcPct val="200000"/>
              </a:lnSpc>
            </a:pPr>
            <a:r>
              <a:rPr lang="en-US" b="1" dirty="0"/>
              <a:t>1–2 </a:t>
            </a:r>
            <a:r>
              <a:rPr lang="en-US" dirty="0"/>
              <a:t>inside leg measurement minus 2cm; square across.</a:t>
            </a:r>
          </a:p>
          <a:p>
            <a:pPr algn="l" rtl="0">
              <a:lnSpc>
                <a:spcPct val="200000"/>
              </a:lnSpc>
            </a:pPr>
            <a:r>
              <a:rPr lang="en-US" b="1" dirty="0"/>
              <a:t>1–3 </a:t>
            </a:r>
            <a:r>
              <a:rPr lang="en-US" dirty="0"/>
              <a:t>1/2 the measurement 1–2; square across.</a:t>
            </a:r>
          </a:p>
          <a:p>
            <a:pPr algn="l" rtl="0">
              <a:lnSpc>
                <a:spcPct val="200000"/>
              </a:lnSpc>
            </a:pPr>
            <a:r>
              <a:rPr lang="en-US" b="1" dirty="0"/>
              <a:t>1–4 </a:t>
            </a:r>
            <a:r>
              <a:rPr lang="en-US" dirty="0"/>
              <a:t>1/4 hip/seat plus 5cm; square up to 5.</a:t>
            </a:r>
          </a:p>
          <a:p>
            <a:pPr algn="l" rtl="0">
              <a:lnSpc>
                <a:spcPct val="200000"/>
              </a:lnSpc>
            </a:pPr>
            <a:r>
              <a:rPr lang="en-US" b="1" dirty="0"/>
              <a:t>4–6 </a:t>
            </a:r>
            <a:r>
              <a:rPr lang="en-US" dirty="0"/>
              <a:t>1/3 the measurement 4–5.</a:t>
            </a:r>
          </a:p>
          <a:p>
            <a:pPr algn="l" rtl="0">
              <a:lnSpc>
                <a:spcPct val="200000"/>
              </a:lnSpc>
            </a:pPr>
            <a:r>
              <a:rPr lang="en-US" b="1" dirty="0"/>
              <a:t>4–7 </a:t>
            </a:r>
            <a:r>
              <a:rPr lang="en-US" dirty="0"/>
              <a:t>1/4 the measurement 1–4 minus 1cm.</a:t>
            </a:r>
          </a:p>
          <a:p>
            <a:pPr algn="l" rtl="0">
              <a:lnSpc>
                <a:spcPct val="200000"/>
              </a:lnSpc>
            </a:pPr>
            <a:r>
              <a:rPr lang="en-US" dirty="0"/>
              <a:t>Join 5–6 and 6–7 with a curve to touch a point 1.75cm from 4.</a:t>
            </a:r>
          </a:p>
          <a:p>
            <a:pPr algn="l" rtl="0">
              <a:lnSpc>
                <a:spcPct val="200000"/>
              </a:lnSpc>
            </a:pPr>
            <a:r>
              <a:rPr lang="en-US" b="1" dirty="0"/>
              <a:t>4–8 </a:t>
            </a:r>
            <a:r>
              <a:rPr lang="en-US" dirty="0"/>
              <a:t>1/2 measurement 1–4 minus 0.5cm; square down to 9 and 10</a:t>
            </a:r>
            <a:r>
              <a:rPr lang="en-US" dirty="0" smtClean="0"/>
              <a:t>.</a:t>
            </a:r>
          </a:p>
          <a:p>
            <a:pPr algn="l" rtl="0">
              <a:lnSpc>
                <a:spcPct val="200000"/>
              </a:lnSpc>
            </a:pPr>
            <a:r>
              <a:rPr lang="en-US" b="1" dirty="0"/>
              <a:t>10–11 </a:t>
            </a:r>
            <a:r>
              <a:rPr lang="en-US" dirty="0"/>
              <a:t>1/3 measurement 1–4 plus 1cm</a:t>
            </a:r>
            <a:r>
              <a:rPr lang="en-US" dirty="0" smtClean="0"/>
              <a:t>.</a:t>
            </a:r>
          </a:p>
          <a:p>
            <a:pPr algn="l" rtl="0">
              <a:lnSpc>
                <a:spcPct val="200000"/>
              </a:lnSpc>
            </a:pPr>
            <a:r>
              <a:rPr lang="en-US" dirty="0"/>
              <a:t>Join 1–11 with a curve; mark point 12 on knee line.</a:t>
            </a:r>
          </a:p>
          <a:p>
            <a:pPr algn="l" rtl="0">
              <a:lnSpc>
                <a:spcPct val="200000"/>
              </a:lnSpc>
            </a:pPr>
            <a:endParaRPr lang="en-US" dirty="0"/>
          </a:p>
          <a:p>
            <a:pPr algn="l" rtl="0">
              <a:lnSpc>
                <a:spcPct val="200000"/>
              </a:lnSpc>
            </a:pPr>
            <a:endParaRPr lang="en-US" dirty="0"/>
          </a:p>
        </p:txBody>
      </p:sp>
      <p:sp>
        <p:nvSpPr>
          <p:cNvPr id="4" name="TextBox 3"/>
          <p:cNvSpPr txBox="1"/>
          <p:nvPr/>
        </p:nvSpPr>
        <p:spPr>
          <a:xfrm>
            <a:off x="5937161" y="0"/>
            <a:ext cx="6344992"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l" rtl="0">
              <a:lnSpc>
                <a:spcPct val="200000"/>
              </a:lnSpc>
            </a:pPr>
            <a:r>
              <a:rPr lang="en-US" dirty="0" smtClean="0"/>
              <a:t>Straighten </a:t>
            </a:r>
            <a:r>
              <a:rPr lang="en-US" dirty="0"/>
              <a:t>the line 4cm above point 11.</a:t>
            </a:r>
          </a:p>
          <a:p>
            <a:pPr algn="l" rtl="0">
              <a:lnSpc>
                <a:spcPct val="200000"/>
              </a:lnSpc>
            </a:pPr>
            <a:r>
              <a:rPr lang="en-US" b="1" dirty="0"/>
              <a:t>10–13 </a:t>
            </a:r>
            <a:r>
              <a:rPr lang="en-US" dirty="0"/>
              <a:t>the measurement 10–11.</a:t>
            </a:r>
          </a:p>
          <a:p>
            <a:pPr algn="l" rtl="0">
              <a:lnSpc>
                <a:spcPct val="200000"/>
              </a:lnSpc>
            </a:pPr>
            <a:r>
              <a:rPr lang="en-US" b="1" dirty="0"/>
              <a:t>9–14 </a:t>
            </a:r>
            <a:r>
              <a:rPr lang="en-US" dirty="0"/>
              <a:t>the measurement 9–12. Join 7–14.</a:t>
            </a:r>
          </a:p>
          <a:p>
            <a:pPr algn="l" rtl="0">
              <a:lnSpc>
                <a:spcPct val="200000"/>
              </a:lnSpc>
            </a:pPr>
            <a:r>
              <a:rPr lang="en-US" dirty="0"/>
              <a:t>Draw front inside leg seam; curve the line inwards 0.25cm from 7–14;</a:t>
            </a:r>
          </a:p>
          <a:p>
            <a:pPr algn="l" rtl="0">
              <a:lnSpc>
                <a:spcPct val="200000"/>
              </a:lnSpc>
            </a:pPr>
            <a:r>
              <a:rPr lang="en-US" dirty="0"/>
              <a:t>continue the curve to point 13.</a:t>
            </a:r>
          </a:p>
          <a:p>
            <a:pPr algn="l">
              <a:lnSpc>
                <a:spcPct val="200000"/>
              </a:lnSpc>
            </a:pPr>
            <a:r>
              <a:rPr lang="en-US" dirty="0"/>
              <a:t>Straighten the line 4cm above point 13.</a:t>
            </a:r>
          </a:p>
          <a:p>
            <a:pPr algn="l"/>
            <a:endParaRPr lang="ar-EG" dirty="0"/>
          </a:p>
        </p:txBody>
      </p:sp>
      <p:sp>
        <p:nvSpPr>
          <p:cNvPr id="5" name="TextBox 4"/>
          <p:cNvSpPr txBox="1"/>
          <p:nvPr/>
        </p:nvSpPr>
        <p:spPr>
          <a:xfrm>
            <a:off x="7534141" y="4778062"/>
            <a:ext cx="4211391" cy="707886"/>
          </a:xfrm>
          <a:prstGeom prst="rect">
            <a:avLst/>
          </a:prstGeom>
          <a:noFill/>
        </p:spPr>
        <p:txBody>
          <a:bodyPr wrap="square" rtlCol="1">
            <a:spAutoFit/>
          </a:bodyPr>
          <a:lstStyle/>
          <a:p>
            <a:pPr algn="ctr"/>
            <a:r>
              <a:rPr lang="ar-EG" sz="4000" b="1" dirty="0" smtClean="0">
                <a:solidFill>
                  <a:srgbClr val="FF0000"/>
                </a:solidFill>
              </a:rPr>
              <a:t>رسم باترون الامام</a:t>
            </a:r>
            <a:endParaRPr lang="ar-EG" sz="4000" b="1" dirty="0">
              <a:solidFill>
                <a:srgbClr val="FF0000"/>
              </a:solidFill>
            </a:endParaRPr>
          </a:p>
        </p:txBody>
      </p:sp>
    </p:spTree>
    <p:extLst>
      <p:ext uri="{BB962C8B-B14F-4D97-AF65-F5344CB8AC3E}">
        <p14:creationId xmlns:p14="http://schemas.microsoft.com/office/powerpoint/2010/main" val="3935131414"/>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03" y="231820"/>
            <a:ext cx="7109139" cy="628005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lnSpc>
                <a:spcPct val="150000"/>
              </a:lnSpc>
            </a:pPr>
            <a:r>
              <a:rPr lang="en-US" b="1" dirty="0"/>
              <a:t>Back section</a:t>
            </a:r>
            <a:endParaRPr lang="en-US" dirty="0"/>
          </a:p>
          <a:p>
            <a:pPr algn="l" rtl="0">
              <a:lnSpc>
                <a:spcPct val="150000"/>
              </a:lnSpc>
            </a:pPr>
            <a:r>
              <a:rPr lang="en-US" b="1" dirty="0"/>
              <a:t>5–15 </a:t>
            </a:r>
            <a:r>
              <a:rPr lang="en-US" dirty="0"/>
              <a:t>2cm; square up 2cm to 16.</a:t>
            </a:r>
          </a:p>
          <a:p>
            <a:pPr algn="l" rtl="0">
              <a:lnSpc>
                <a:spcPct val="150000"/>
              </a:lnSpc>
            </a:pPr>
            <a:r>
              <a:rPr lang="en-US" b="1" dirty="0"/>
              <a:t>0–17 </a:t>
            </a:r>
            <a:r>
              <a:rPr lang="en-US" dirty="0"/>
              <a:t>1.5cm; join 16–17.</a:t>
            </a:r>
          </a:p>
          <a:p>
            <a:pPr algn="l" rtl="0">
              <a:lnSpc>
                <a:spcPct val="150000"/>
              </a:lnSpc>
            </a:pPr>
            <a:r>
              <a:rPr lang="en-US" b="1" dirty="0"/>
              <a:t>4–18 </a:t>
            </a:r>
            <a:r>
              <a:rPr lang="en-US" dirty="0"/>
              <a:t>1/2 the measurement 4–5.</a:t>
            </a:r>
          </a:p>
          <a:p>
            <a:pPr algn="l" rtl="0">
              <a:lnSpc>
                <a:spcPct val="150000"/>
              </a:lnSpc>
            </a:pPr>
            <a:r>
              <a:rPr lang="en-US" b="1" dirty="0"/>
              <a:t>7–19 </a:t>
            </a:r>
            <a:r>
              <a:rPr lang="en-US" dirty="0"/>
              <a:t>the measurement 4–7 minus 0.5cm.</a:t>
            </a:r>
          </a:p>
          <a:p>
            <a:pPr algn="l" rtl="0">
              <a:lnSpc>
                <a:spcPct val="150000"/>
              </a:lnSpc>
            </a:pPr>
            <a:r>
              <a:rPr lang="en-US" b="1" dirty="0"/>
              <a:t>19–20 </a:t>
            </a:r>
            <a:r>
              <a:rPr lang="en-US" dirty="0"/>
              <a:t>0.5cm.</a:t>
            </a:r>
          </a:p>
          <a:p>
            <a:pPr algn="l" rtl="0">
              <a:lnSpc>
                <a:spcPct val="150000"/>
              </a:lnSpc>
            </a:pPr>
            <a:r>
              <a:rPr lang="en-US" dirty="0"/>
              <a:t>Join 16–18 and 18–20 with a curve to touch a point 2.75cm from 4.</a:t>
            </a:r>
          </a:p>
          <a:p>
            <a:pPr algn="l" rtl="0">
              <a:lnSpc>
                <a:spcPct val="150000"/>
              </a:lnSpc>
            </a:pPr>
            <a:r>
              <a:rPr lang="en-US" b="1" dirty="0"/>
              <a:t>1–21 </a:t>
            </a:r>
            <a:r>
              <a:rPr lang="en-US" dirty="0"/>
              <a:t>0.7cm</a:t>
            </a:r>
          </a:p>
          <a:p>
            <a:pPr algn="l" rtl="0">
              <a:lnSpc>
                <a:spcPct val="150000"/>
              </a:lnSpc>
            </a:pPr>
            <a:r>
              <a:rPr lang="en-US" b="1" dirty="0"/>
              <a:t>3–22 </a:t>
            </a:r>
            <a:r>
              <a:rPr lang="en-US" dirty="0"/>
              <a:t>1/2 the measurement 3–12.</a:t>
            </a:r>
          </a:p>
          <a:p>
            <a:pPr algn="l" rtl="0">
              <a:lnSpc>
                <a:spcPct val="150000"/>
              </a:lnSpc>
            </a:pPr>
            <a:r>
              <a:rPr lang="en-US" dirty="0"/>
              <a:t>Draw a curved side seam from 17 through point 21 and 22 to point 11.</a:t>
            </a:r>
          </a:p>
          <a:p>
            <a:pPr algn="l" rtl="0">
              <a:lnSpc>
                <a:spcPct val="150000"/>
              </a:lnSpc>
            </a:pPr>
            <a:r>
              <a:rPr lang="en-US" dirty="0"/>
              <a:t>Straighten the line 4cm above point 11.</a:t>
            </a:r>
          </a:p>
          <a:p>
            <a:pPr algn="l" rtl="0">
              <a:lnSpc>
                <a:spcPct val="150000"/>
              </a:lnSpc>
            </a:pPr>
            <a:r>
              <a:rPr lang="en-US" b="1" dirty="0"/>
              <a:t>9–23 </a:t>
            </a:r>
            <a:r>
              <a:rPr lang="en-US" dirty="0"/>
              <a:t>the measurement 9–22. Join 20–23.</a:t>
            </a:r>
          </a:p>
          <a:p>
            <a:pPr algn="l" rtl="0">
              <a:lnSpc>
                <a:spcPct val="150000"/>
              </a:lnSpc>
            </a:pPr>
            <a:r>
              <a:rPr lang="en-US" dirty="0"/>
              <a:t>Draw back inside leg seam; curve the line inwards 0.4cm from 20–23;</a:t>
            </a:r>
          </a:p>
          <a:p>
            <a:pPr algn="l" rtl="0">
              <a:lnSpc>
                <a:spcPct val="150000"/>
              </a:lnSpc>
            </a:pPr>
            <a:r>
              <a:rPr lang="en-US" dirty="0"/>
              <a:t>continue the curve to point 13.</a:t>
            </a:r>
          </a:p>
          <a:p>
            <a:pPr algn="l">
              <a:lnSpc>
                <a:spcPct val="150000"/>
              </a:lnSpc>
            </a:pPr>
            <a:r>
              <a:rPr lang="en-US" dirty="0"/>
              <a:t>Straighten the line 4cm above point 13</a:t>
            </a:r>
            <a:endParaRPr lang="ar-EG" dirty="0"/>
          </a:p>
        </p:txBody>
      </p:sp>
      <p:sp>
        <p:nvSpPr>
          <p:cNvPr id="3" name="TextBox 2"/>
          <p:cNvSpPr txBox="1"/>
          <p:nvPr/>
        </p:nvSpPr>
        <p:spPr>
          <a:xfrm>
            <a:off x="7791718" y="2021984"/>
            <a:ext cx="3760631" cy="769441"/>
          </a:xfrm>
          <a:prstGeom prst="rect">
            <a:avLst/>
          </a:prstGeom>
          <a:noFill/>
        </p:spPr>
        <p:txBody>
          <a:bodyPr wrap="square" rtlCol="1">
            <a:spAutoFit/>
          </a:bodyPr>
          <a:lstStyle/>
          <a:p>
            <a:r>
              <a:rPr lang="ar-EG" sz="4400" dirty="0" smtClean="0">
                <a:solidFill>
                  <a:schemeClr val="accent1"/>
                </a:solidFill>
              </a:rPr>
              <a:t>رسم باترون الخلف </a:t>
            </a:r>
            <a:endParaRPr lang="ar-EG" sz="4400" dirty="0">
              <a:solidFill>
                <a:schemeClr val="accent1"/>
              </a:solidFill>
            </a:endParaRPr>
          </a:p>
        </p:txBody>
      </p:sp>
    </p:spTree>
    <p:extLst>
      <p:ext uri="{BB962C8B-B14F-4D97-AF65-F5344CB8AC3E}">
        <p14:creationId xmlns:p14="http://schemas.microsoft.com/office/powerpoint/2010/main" val="721835171"/>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48052" y="-1205618"/>
            <a:ext cx="6758253" cy="916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24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mc:AlternateContent xmlns:mc="http://schemas.openxmlformats.org/markup-compatibility/2006" xmlns:p14="http://schemas.microsoft.com/office/powerpoint/2010/main">
    <mc:Choice Requires="p14">
      <p:transition spd="slow" p14:dur="2000" advTm="3756"/>
    </mc:Choice>
    <mc:Fallback xmlns="">
      <p:transition spd="slow" advTm="375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882526"/>
      </p:ext>
    </p:extLst>
  </p:cSld>
  <p:clrMapOvr>
    <a:masterClrMapping/>
  </p:clrMapOvr>
  <mc:AlternateContent xmlns:mc="http://schemas.openxmlformats.org/markup-compatibility/2006" xmlns:p14="http://schemas.microsoft.com/office/powerpoint/2010/main">
    <mc:Choice Requires="p14">
      <p:transition spd="slow" p14:dur="2000" advTm="2702"/>
    </mc:Choice>
    <mc:Fallback xmlns="">
      <p:transition spd="slow" advTm="27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214" y="0"/>
            <a:ext cx="11423561" cy="2949525"/>
          </a:xfrm>
          <a:prstGeom prst="rect">
            <a:avLst/>
          </a:prstGeom>
        </p:spPr>
        <p:txBody>
          <a:bodyPr wrap="square">
            <a:spAutoFit/>
          </a:bodyPr>
          <a:lstStyle/>
          <a:p>
            <a:pPr marR="17780" algn="justLow">
              <a:lnSpc>
                <a:spcPct val="150000"/>
              </a:lnSpc>
              <a:spcAft>
                <a:spcPts val="800"/>
              </a:spcAft>
              <a:tabLst>
                <a:tab pos="108585" algn="l"/>
              </a:tabLst>
            </a:pPr>
            <a:r>
              <a:rPr lang="ar-SA" sz="2000" b="1" dirty="0">
                <a:latin typeface="Calibri" panose="020F0502020204030204" pitchFamily="34" charset="0"/>
                <a:ea typeface="Calibri" panose="020F0502020204030204" pitchFamily="34" charset="0"/>
              </a:rPr>
              <a:t>أولاً: تعريف النموذج (</a:t>
            </a:r>
            <a:r>
              <a:rPr lang="en-US" sz="2000" b="1" dirty="0">
                <a:latin typeface="Calibri" panose="020F0502020204030204" pitchFamily="34" charset="0"/>
                <a:ea typeface="Calibri" panose="020F0502020204030204" pitchFamily="34" charset="0"/>
                <a:cs typeface="Arial" panose="020B0604020202020204" pitchFamily="34" charset="0"/>
              </a:rPr>
              <a:t>pattern</a:t>
            </a:r>
            <a:r>
              <a:rPr lang="ar-SA" sz="2000" b="1" dirty="0">
                <a:latin typeface="Calibri" panose="020F0502020204030204" pitchFamily="34" charset="0"/>
                <a:ea typeface="Calibri" panose="020F050202020403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5080" marR="17780" indent="8890" algn="justLow">
              <a:lnSpc>
                <a:spcPct val="150000"/>
              </a:lnSpc>
              <a:spcAft>
                <a:spcPts val="800"/>
              </a:spcAft>
              <a:tabLst>
                <a:tab pos="108585" algn="l"/>
              </a:tabLst>
            </a:pPr>
            <a:r>
              <a:rPr lang="ar-SA" b="1" dirty="0">
                <a:latin typeface="Calibri" panose="020F0502020204030204" pitchFamily="34" charset="0"/>
                <a:ea typeface="Calibri" panose="020F0502020204030204" pitchFamily="34" charset="0"/>
              </a:rPr>
              <a:t>كلمة نموذج تعنى الباترون وتوجد هذه الكلمة في المعاجم بمعانى متعددة وهى: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5080" marR="17780" indent="8890" algn="ctr">
              <a:lnSpc>
                <a:spcPct val="150000"/>
              </a:lnSpc>
              <a:spcAft>
                <a:spcPts val="800"/>
              </a:spcAft>
              <a:tabLst>
                <a:tab pos="108585" algn="l"/>
              </a:tabLst>
            </a:pPr>
            <a:r>
              <a:rPr lang="ar-SA" b="1" dirty="0">
                <a:latin typeface="Calibri" panose="020F0502020204030204" pitchFamily="34" charset="0"/>
                <a:ea typeface="Calibri" panose="020F0502020204030204" pitchFamily="34" charset="0"/>
              </a:rPr>
              <a:t>(نموذج – قالب – </a:t>
            </a:r>
            <a:r>
              <a:rPr lang="ar-SA" b="1" dirty="0" smtClean="0">
                <a:latin typeface="Calibri" panose="020F0502020204030204" pitchFamily="34" charset="0"/>
                <a:ea typeface="Calibri" panose="020F0502020204030204" pitchFamily="34" charset="0"/>
              </a:rPr>
              <a:t>نمط)</a:t>
            </a:r>
            <a:endParaRPr lang="ar-EG" b="1" dirty="0" smtClean="0">
              <a:latin typeface="Calibri" panose="020F0502020204030204" pitchFamily="34" charset="0"/>
              <a:ea typeface="Calibri" panose="020F0502020204030204" pitchFamily="34" charset="0"/>
            </a:endParaRPr>
          </a:p>
          <a:p>
            <a:pPr marL="5080" marR="17780" indent="8890" algn="ctr">
              <a:lnSpc>
                <a:spcPct val="150000"/>
              </a:lnSpc>
              <a:spcAft>
                <a:spcPts val="800"/>
              </a:spcAft>
              <a:tabLst>
                <a:tab pos="108585" algn="l"/>
              </a:tabLst>
            </a:pPr>
            <a:endParaRPr lang="en-US" sz="1400" dirty="0">
              <a:latin typeface="Calibri" panose="020F0502020204030204" pitchFamily="34" charset="0"/>
              <a:ea typeface="Calibri" panose="020F0502020204030204" pitchFamily="34" charset="0"/>
              <a:cs typeface="Arial" panose="020B0604020202020204" pitchFamily="34" charset="0"/>
            </a:endParaRPr>
          </a:p>
          <a:p>
            <a:pPr marL="5080" marR="17780" indent="8890" algn="justLow">
              <a:lnSpc>
                <a:spcPct val="150000"/>
              </a:lnSpc>
              <a:spcAft>
                <a:spcPts val="800"/>
              </a:spcAft>
              <a:tabLst>
                <a:tab pos="108585" algn="l"/>
              </a:tabLst>
            </a:pPr>
            <a:r>
              <a:rPr lang="ar-SA" b="1" dirty="0">
                <a:solidFill>
                  <a:srgbClr val="FF0000"/>
                </a:solidFill>
                <a:latin typeface="Calibri" panose="020F0502020204030204" pitchFamily="34" charset="0"/>
                <a:ea typeface="Calibri" panose="020F0502020204030204" pitchFamily="34" charset="0"/>
              </a:rPr>
              <a:t>وكلمة نموذج في اللغة الفرنسية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pattern</a:t>
            </a:r>
            <a:r>
              <a:rPr lang="ar-SA" b="1" dirty="0">
                <a:solidFill>
                  <a:srgbClr val="FF0000"/>
                </a:solidFill>
                <a:latin typeface="Calibri" panose="020F0502020204030204" pitchFamily="34" charset="0"/>
                <a:ea typeface="Calibri" panose="020F0502020204030204" pitchFamily="34" charset="0"/>
              </a:rPr>
              <a:t>) تعنى رسم وتخطيط على الورق </a:t>
            </a:r>
            <a:r>
              <a:rPr lang="ar-SA" b="1" dirty="0" smtClean="0">
                <a:solidFill>
                  <a:srgbClr val="FF0000"/>
                </a:solidFill>
                <a:latin typeface="Calibri" panose="020F0502020204030204" pitchFamily="34" charset="0"/>
                <a:ea typeface="Calibri" panose="020F0502020204030204" pitchFamily="34" charset="0"/>
              </a:rPr>
              <a:t>المربعات </a:t>
            </a:r>
            <a:r>
              <a:rPr lang="ar-SA" b="1" dirty="0">
                <a:solidFill>
                  <a:srgbClr val="FF0000"/>
                </a:solidFill>
                <a:latin typeface="Calibri" panose="020F0502020204030204" pitchFamily="34" charset="0"/>
                <a:ea typeface="Calibri" panose="020F0502020204030204" pitchFamily="34" charset="0"/>
              </a:rPr>
              <a:t>لعمل خطوط النموذج المطلوبة بناءاً على مجموعة قياسات الجسم ويستخدم الورق الخفيف </a:t>
            </a:r>
            <a:r>
              <a:rPr lang="ar-SA" b="1" dirty="0" smtClean="0">
                <a:solidFill>
                  <a:srgbClr val="FF0000"/>
                </a:solidFill>
                <a:latin typeface="Calibri" panose="020F0502020204030204" pitchFamily="34" charset="0"/>
                <a:ea typeface="Calibri" panose="020F0502020204030204" pitchFamily="34" charset="0"/>
              </a:rPr>
              <a:t>أو </a:t>
            </a:r>
            <a:r>
              <a:rPr lang="ar-SA" b="1" dirty="0">
                <a:solidFill>
                  <a:srgbClr val="FF0000"/>
                </a:solidFill>
                <a:latin typeface="Calibri" panose="020F0502020204030204" pitchFamily="34" charset="0"/>
                <a:ea typeface="Calibri" panose="020F0502020204030204" pitchFamily="34" charset="0"/>
              </a:rPr>
              <a:t>المقوى أو القماش أو شرائح من البلاستيك الرقيق في مجال الصناعة.</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105965" y="3686483"/>
            <a:ext cx="3613810" cy="410882"/>
          </a:xfrm>
          <a:prstGeom prst="rect">
            <a:avLst/>
          </a:prstGeom>
        </p:spPr>
        <p:txBody>
          <a:bodyPr wrap="none">
            <a:spAutoFit/>
          </a:bodyPr>
          <a:lstStyle/>
          <a:p>
            <a:pPr marL="342900" marR="17780" lvl="0" indent="-342900" algn="justLow">
              <a:lnSpc>
                <a:spcPct val="115000"/>
              </a:lnSpc>
              <a:spcAft>
                <a:spcPts val="800"/>
              </a:spcAft>
              <a:buFont typeface="Simplified Arabic" panose="02010000000000000000" pitchFamily="2" charset="-78"/>
              <a:buChar char="-"/>
              <a:tabLst>
                <a:tab pos="108585" algn="l"/>
              </a:tabLst>
            </a:pPr>
            <a:r>
              <a:rPr lang="ar-SA" b="1" dirty="0">
                <a:latin typeface="Calibri" panose="020F0502020204030204" pitchFamily="34" charset="0"/>
                <a:ea typeface="Calibri" panose="020F0502020204030204" pitchFamily="34" charset="0"/>
              </a:rPr>
              <a:t>ثانياً: طرق إعداد والحصول على النماذج:</a:t>
            </a:r>
            <a:endParaRPr lang="en-US" sz="1200" dirty="0">
              <a:effectLst/>
              <a:latin typeface="Simplified Arabic" panose="02010000000000000000" pitchFamily="2" charset="-78"/>
              <a:ea typeface="Calibri" panose="020F050202020403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38" y="2949525"/>
            <a:ext cx="7081195" cy="39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200810"/>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453" y="0"/>
            <a:ext cx="7765961" cy="678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702626"/>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9" y="412123"/>
            <a:ext cx="11552348" cy="6239978"/>
          </a:xfrm>
          <a:prstGeom prst="rect">
            <a:avLst/>
          </a:prstGeom>
        </p:spPr>
        <p:txBody>
          <a:bodyPr wrap="square">
            <a:spAutoFit/>
          </a:bodyPr>
          <a:lstStyle/>
          <a:p>
            <a:pPr marL="5080" marR="17780" indent="8890" algn="just">
              <a:lnSpc>
                <a:spcPct val="150000"/>
              </a:lnSpc>
              <a:spcAft>
                <a:spcPts val="1000"/>
              </a:spcAft>
            </a:pPr>
            <a:r>
              <a:rPr lang="ar-EG" sz="2400" b="1" dirty="0">
                <a:latin typeface="Calibri" panose="020F0502020204030204" pitchFamily="34" charset="0"/>
                <a:ea typeface="Calibri" panose="020F0502020204030204" pitchFamily="34" charset="0"/>
                <a:cs typeface="Times New Roman" panose="02020603050405020304" pitchFamily="18" charset="0"/>
              </a:rPr>
              <a:t>دراسة عمل النموذج تتضمن ثلاثة عوامل أساسية مترابطة هى :-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17780" lvl="0" indent="-342900" algn="just">
              <a:lnSpc>
                <a:spcPct val="150000"/>
              </a:lnSpc>
              <a:spcAft>
                <a:spcPts val="1000"/>
              </a:spcAft>
              <a:buFont typeface="+mj-lt"/>
              <a:buAutoNum type="arabicPeriod"/>
              <a:tabLst>
                <a:tab pos="242570" algn="l"/>
              </a:tabLst>
            </a:pPr>
            <a:r>
              <a:rPr lang="ar-EG" sz="2400" b="1" dirty="0">
                <a:latin typeface="Calibri" panose="020F0502020204030204" pitchFamily="34" charset="0"/>
                <a:ea typeface="Calibri" panose="020F0502020204030204" pitchFamily="34" charset="0"/>
                <a:cs typeface="Times New Roman" panose="02020603050405020304" pitchFamily="18" charset="0"/>
              </a:rPr>
              <a:t>الأساليب الفنية : </a:t>
            </a:r>
            <a:endParaRPr lang="en-US" dirty="0">
              <a:latin typeface="Calibri" panose="020F0502020204030204" pitchFamily="34" charset="0"/>
              <a:ea typeface="Calibri" panose="020F0502020204030204" pitchFamily="34" charset="0"/>
              <a:cs typeface="Arial" panose="020B0604020202020204" pitchFamily="34" charset="0"/>
            </a:endParaRPr>
          </a:p>
          <a:p>
            <a:pPr marL="5080" marR="17780" indent="8890" algn="just">
              <a:lnSpc>
                <a:spcPct val="150000"/>
              </a:lnSpc>
              <a:spcAft>
                <a:spcPts val="800"/>
              </a:spcAft>
              <a:tabLst>
                <a:tab pos="1135380" algn="l"/>
              </a:tabLst>
            </a:pPr>
            <a:r>
              <a:rPr lang="ar-SA" sz="2400" dirty="0">
                <a:latin typeface="Calibri" panose="020F0502020204030204" pitchFamily="34" charset="0"/>
                <a:ea typeface="Calibri" panose="020F0502020204030204" pitchFamily="34" charset="0"/>
                <a:cs typeface="Times New Roman" panose="02020603050405020304" pitchFamily="18" charset="0"/>
              </a:rPr>
              <a:t>أستخدام أسلوب الكرتون المسمى (بلوك) (أسطمبة أو قالب ) وتطبق هذه الخطوات فى العمل بصفى عامة فى عمل كل النماذج تقريبا ً .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17780" lvl="0" indent="-342900" algn="just">
              <a:lnSpc>
                <a:spcPct val="150000"/>
              </a:lnSpc>
              <a:spcAft>
                <a:spcPts val="800"/>
              </a:spcAft>
              <a:buFont typeface="+mj-lt"/>
              <a:buAutoNum type="arabicPeriod"/>
              <a:tabLst>
                <a:tab pos="242570" algn="l"/>
                <a:tab pos="1135380" algn="l"/>
              </a:tabLst>
            </a:pPr>
            <a:r>
              <a:rPr lang="ar-EG" sz="2400" b="1" dirty="0">
                <a:latin typeface="Calibri" panose="020F0502020204030204" pitchFamily="34" charset="0"/>
                <a:ea typeface="Calibri" panose="020F0502020204030204" pitchFamily="34" charset="0"/>
                <a:cs typeface="Times New Roman" panose="02020603050405020304" pitchFamily="18" charset="0"/>
              </a:rPr>
              <a:t>الحرفية :</a:t>
            </a:r>
            <a:endParaRPr lang="en-US" dirty="0">
              <a:latin typeface="Calibri" panose="020F0502020204030204" pitchFamily="34" charset="0"/>
              <a:ea typeface="Calibri" panose="020F0502020204030204" pitchFamily="34" charset="0"/>
              <a:cs typeface="Arial" panose="020B0604020202020204" pitchFamily="34" charset="0"/>
            </a:endParaRPr>
          </a:p>
          <a:p>
            <a:pPr marL="13970" marR="17780" algn="just">
              <a:lnSpc>
                <a:spcPct val="150000"/>
              </a:lnSpc>
              <a:spcAft>
                <a:spcPts val="800"/>
              </a:spcAft>
              <a:tabLst>
                <a:tab pos="1135380" algn="l"/>
              </a:tabLst>
            </a:pPr>
            <a:r>
              <a:rPr lang="ar-SA" sz="2400" dirty="0">
                <a:latin typeface="Calibri" panose="020F0502020204030204" pitchFamily="34" charset="0"/>
                <a:ea typeface="Calibri" panose="020F0502020204030204" pitchFamily="34" charset="0"/>
                <a:cs typeface="Times New Roman" panose="02020603050405020304" pitchFamily="18" charset="0"/>
              </a:rPr>
              <a:t>وتتمثل فى القدرة على عمل شئ منظم (أى بعبارة أخرى استخدام اليدين بطريقة فعالة ) لإنتاج أى قطعة ويمكن أن تكتسب عن طريق الممارسة المستمرة </a:t>
            </a:r>
            <a:endParaRPr lang="en-US" dirty="0">
              <a:latin typeface="Calibri" panose="020F0502020204030204" pitchFamily="34" charset="0"/>
              <a:ea typeface="Calibri" panose="020F0502020204030204" pitchFamily="34" charset="0"/>
              <a:cs typeface="Arial" panose="020B0604020202020204" pitchFamily="34" charset="0"/>
            </a:endParaRPr>
          </a:p>
          <a:p>
            <a:pPr marL="5080" marR="17780" indent="8890" algn="just">
              <a:lnSpc>
                <a:spcPct val="150000"/>
              </a:lnSpc>
              <a:spcAft>
                <a:spcPts val="800"/>
              </a:spcAft>
            </a:pPr>
            <a:r>
              <a:rPr lang="ar-EG" sz="2400" b="1" dirty="0">
                <a:latin typeface="Calibri" panose="020F0502020204030204" pitchFamily="34" charset="0"/>
                <a:ea typeface="Calibri" panose="020F0502020204030204" pitchFamily="34" charset="0"/>
                <a:cs typeface="Times New Roman" panose="02020603050405020304" pitchFamily="18" charset="0"/>
              </a:rPr>
              <a:t>3- الناحية الفنية فى تصميم النماذج : </a:t>
            </a:r>
            <a:endParaRPr lang="en-US" dirty="0">
              <a:latin typeface="Calibri" panose="020F0502020204030204" pitchFamily="34" charset="0"/>
              <a:ea typeface="Calibri" panose="020F0502020204030204" pitchFamily="34" charset="0"/>
              <a:cs typeface="Arial" panose="020B0604020202020204" pitchFamily="34" charset="0"/>
            </a:endParaRPr>
          </a:p>
          <a:p>
            <a:pPr marL="5080" marR="17780" indent="8890" algn="just">
              <a:lnSpc>
                <a:spcPct val="150000"/>
              </a:lnSpc>
              <a:spcAft>
                <a:spcPts val="800"/>
              </a:spcAft>
              <a:tabLst>
                <a:tab pos="1135380" algn="l"/>
              </a:tabLst>
            </a:pPr>
            <a:r>
              <a:rPr lang="ar-SA" sz="2400" dirty="0">
                <a:latin typeface="Calibri" panose="020F0502020204030204" pitchFamily="34" charset="0"/>
                <a:ea typeface="Calibri" panose="020F0502020204030204" pitchFamily="34" charset="0"/>
                <a:cs typeface="Times New Roman" panose="02020603050405020304" pitchFamily="18" charset="0"/>
              </a:rPr>
              <a:t>وتظهر حاستة الفنية بوضوح فى الخطوط ذات التناسب الدقيق وفى البنسات الموضوعة فى إماكنها بعناية وفى المسافات بين الكسرات والثنيات (النموذج الصناعى)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7765971"/>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rrowheads="1"/>
          </p:cNvPicPr>
          <p:nvPr/>
        </p:nvPicPr>
        <p:blipFill>
          <a:blip r:embed="rId2">
            <a:extLst>
              <a:ext uri="{28A0092B-C50C-407E-A947-70E740481C1C}">
                <a14:useLocalDpi xmlns:a14="http://schemas.microsoft.com/office/drawing/2010/main" val="0"/>
              </a:ext>
            </a:extLst>
          </a:blip>
          <a:srcRect l="-14084" r="-14172"/>
          <a:stretch>
            <a:fillRect/>
          </a:stretch>
        </p:blipFill>
        <p:spPr bwMode="auto">
          <a:xfrm>
            <a:off x="2813945" y="674464"/>
            <a:ext cx="6973999" cy="506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177837"/>
      </p:ext>
    </p:extLst>
  </p:cSld>
  <p:clrMapOvr>
    <a:masterClrMapping/>
  </p:clrMapOvr>
  <mc:AlternateContent xmlns:mc="http://schemas.openxmlformats.org/markup-compatibility/2006" xmlns:p14="http://schemas.microsoft.com/office/powerpoint/2010/main">
    <mc:Choice Requires="p14">
      <p:transition spd="slow" p14:dur="2000" advTm="1010"/>
    </mc:Choice>
    <mc:Fallback xmlns="">
      <p:transition spd="slow" advTm="101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1262" y="234416"/>
            <a:ext cx="3975680" cy="310341"/>
          </a:xfrm>
          <a:prstGeom prst="rect">
            <a:avLst/>
          </a:prstGeom>
        </p:spPr>
        <p:txBody>
          <a:bodyPr wrap="square">
            <a:spAutoFit/>
          </a:bodyPr>
          <a:lstStyle/>
          <a:p>
            <a:pPr marL="342900" marR="17780" lvl="0" indent="-342900" algn="just">
              <a:lnSpc>
                <a:spcPts val="1700"/>
              </a:lnSpc>
              <a:spcAft>
                <a:spcPts val="800"/>
              </a:spcAft>
              <a:buFont typeface="Wingdings" panose="05000000000000000000" pitchFamily="2" charset="2"/>
              <a:buChar char=""/>
              <a:tabLst>
                <a:tab pos="245110" algn="l"/>
              </a:tabLst>
            </a:pPr>
            <a:r>
              <a:rPr lang="ar-SA" sz="3200" b="1" u="sng" dirty="0">
                <a:latin typeface="Calibri" panose="020F0502020204030204" pitchFamily="34" charset="0"/>
                <a:ea typeface="Calibri" panose="020F0502020204030204" pitchFamily="34" charset="0"/>
                <a:cs typeface="MCS Taybah S_U normal."/>
              </a:rPr>
              <a:t>سماحيات الحياكة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039374" y="1247741"/>
            <a:ext cx="10972800" cy="3749103"/>
          </a:xfrm>
          <a:prstGeom prst="rect">
            <a:avLst/>
          </a:prstGeom>
        </p:spPr>
        <p:txBody>
          <a:bodyPr wrap="square">
            <a:spAutoFit/>
          </a:bodyPr>
          <a:lstStyle/>
          <a:p>
            <a:pPr>
              <a:lnSpc>
                <a:spcPct val="150000"/>
              </a:lnSpc>
              <a:spcAft>
                <a:spcPts val="800"/>
              </a:spcAft>
            </a:pPr>
            <a:r>
              <a:rPr lang="ar-SA" sz="2400" dirty="0">
                <a:latin typeface="Calibri" panose="020F0502020204030204" pitchFamily="34" charset="0"/>
                <a:ea typeface="Calibri" panose="020F0502020204030204" pitchFamily="34" charset="0"/>
                <a:cs typeface="Times New Roman" panose="02020603050405020304" pitchFamily="18" charset="0"/>
              </a:rPr>
              <a:t>تعتبر الحياكات  والتشطيبات المختارة بعناية والمبنية بشكل جيد من الخطوات الهامة ، إنها الوسيلة التي يتم بها ربط قطعتين من القماش معاً ويوجد أنواع متعددة من السماحيات حيث يتم وضعها طبقا لنوعية المنتج المنفذ وايضا نوعية الماكينة التى سيتم تجميع القطع الباترون عليها منها كالتالى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en-US" b="1" spc="40" dirty="0" err="1">
                <a:solidFill>
                  <a:srgbClr val="333333"/>
                </a:solidFill>
                <a:latin typeface="Arial" panose="020B0604020202020204" pitchFamily="34" charset="0"/>
                <a:ea typeface="Times New Roman" panose="02020603050405020304" pitchFamily="18" charset="0"/>
                <a:cs typeface="Arial" panose="020B0604020202020204" pitchFamily="34" charset="0"/>
              </a:rPr>
              <a:t>Wovens</a:t>
            </a:r>
            <a:r>
              <a:rPr lang="en-US" b="1" spc="4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pc="40" dirty="0">
                <a:solidFill>
                  <a:srgbClr val="333333"/>
                </a:solidFill>
                <a:latin typeface="Arial" panose="020B0604020202020204" pitchFamily="34" charset="0"/>
                <a:ea typeface="Times New Roman" panose="02020603050405020304" pitchFamily="18" charset="0"/>
                <a:cs typeface="Arial" panose="020B0604020202020204" pitchFamily="34" charset="0"/>
              </a:rPr>
              <a:t> 1/2 inch (12mm)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en-US" b="1" spc="40" dirty="0">
                <a:solidFill>
                  <a:srgbClr val="333333"/>
                </a:solidFill>
                <a:latin typeface="Arial" panose="020B0604020202020204" pitchFamily="34" charset="0"/>
                <a:ea typeface="Times New Roman" panose="02020603050405020304" pitchFamily="18" charset="0"/>
                <a:cs typeface="Arial" panose="020B0604020202020204" pitchFamily="34" charset="0"/>
              </a:rPr>
              <a:t>Knits:</a:t>
            </a:r>
            <a:r>
              <a:rPr lang="en-US" spc="40" dirty="0">
                <a:solidFill>
                  <a:srgbClr val="333333"/>
                </a:solidFill>
                <a:latin typeface="Arial" panose="020B0604020202020204" pitchFamily="34" charset="0"/>
                <a:ea typeface="Times New Roman" panose="02020603050405020304" pitchFamily="18" charset="0"/>
                <a:cs typeface="Arial" panose="020B0604020202020204" pitchFamily="34" charset="0"/>
              </a:rPr>
              <a:t> 3/8 inch (1cm)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en-US" b="1" spc="40" dirty="0">
                <a:solidFill>
                  <a:srgbClr val="333333"/>
                </a:solidFill>
                <a:latin typeface="Arial" panose="020B0604020202020204" pitchFamily="34" charset="0"/>
                <a:ea typeface="Times New Roman" panose="02020603050405020304" pitchFamily="18" charset="0"/>
                <a:cs typeface="Arial" panose="020B0604020202020204" pitchFamily="34" charset="0"/>
              </a:rPr>
              <a:t>Leotards:</a:t>
            </a:r>
            <a:r>
              <a:rPr lang="en-US" spc="40" dirty="0">
                <a:solidFill>
                  <a:srgbClr val="333333"/>
                </a:solidFill>
                <a:latin typeface="Arial" panose="020B0604020202020204" pitchFamily="34" charset="0"/>
                <a:ea typeface="Times New Roman" panose="02020603050405020304" pitchFamily="18" charset="0"/>
                <a:cs typeface="Arial" panose="020B0604020202020204" pitchFamily="34" charset="0"/>
              </a:rPr>
              <a:t> 1/4 inch (12mm)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en-US" b="1" spc="40" dirty="0">
                <a:solidFill>
                  <a:srgbClr val="333333"/>
                </a:solidFill>
                <a:latin typeface="Arial" panose="020B0604020202020204" pitchFamily="34" charset="0"/>
                <a:ea typeface="Times New Roman" panose="02020603050405020304" pitchFamily="18" charset="0"/>
                <a:cs typeface="Arial" panose="020B0604020202020204" pitchFamily="34" charset="0"/>
              </a:rPr>
              <a:t>Doll’s clothing:</a:t>
            </a:r>
            <a:r>
              <a:rPr lang="en-US" spc="40" dirty="0">
                <a:solidFill>
                  <a:srgbClr val="333333"/>
                </a:solidFill>
                <a:latin typeface="Arial" panose="020B0604020202020204" pitchFamily="34" charset="0"/>
                <a:ea typeface="Times New Roman" panose="02020603050405020304" pitchFamily="18" charset="0"/>
                <a:cs typeface="Arial" panose="020B0604020202020204" pitchFamily="34" charset="0"/>
              </a:rPr>
              <a:t> 1/4 inch (6mm)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en-US" b="1" spc="40" dirty="0">
                <a:solidFill>
                  <a:srgbClr val="333333"/>
                </a:solidFill>
                <a:latin typeface="Arial" panose="020B0604020202020204" pitchFamily="34" charset="0"/>
                <a:ea typeface="Times New Roman" panose="02020603050405020304" pitchFamily="18" charset="0"/>
                <a:cs typeface="Arial" panose="020B0604020202020204" pitchFamily="34" charset="0"/>
              </a:rPr>
              <a:t>Clutches/Bags:</a:t>
            </a:r>
            <a:r>
              <a:rPr lang="en-US" spc="40" dirty="0">
                <a:solidFill>
                  <a:srgbClr val="333333"/>
                </a:solidFill>
                <a:latin typeface="Arial" panose="020B0604020202020204" pitchFamily="34" charset="0"/>
                <a:ea typeface="Times New Roman" panose="02020603050405020304" pitchFamily="18" charset="0"/>
                <a:cs typeface="Arial" panose="020B0604020202020204" pitchFamily="34" charset="0"/>
              </a:rPr>
              <a:t> 3/8 inch (1cm)</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707" y="3120816"/>
            <a:ext cx="4905515" cy="375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53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764" y="172188"/>
            <a:ext cx="6066286" cy="66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2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060" y="391130"/>
            <a:ext cx="7573113" cy="230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09" y="2889630"/>
            <a:ext cx="5432000" cy="20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009" y="5142715"/>
            <a:ext cx="5259392" cy="72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276" y="6089982"/>
            <a:ext cx="4048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43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839</Words>
  <Application>Microsoft Office PowerPoint</Application>
  <PresentationFormat>Widescreen</PresentationFormat>
  <Paragraphs>113</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Calibri Light</vt:lpstr>
      <vt:lpstr>Georgia</vt:lpstr>
      <vt:lpstr>MCS Taybah S_U normal.</vt:lpstr>
      <vt:lpstr>Simplified Arabic</vt:lpstr>
      <vt:lpstr>Symbol</vt:lpstr>
      <vt:lpstr>Times New Roman</vt:lpstr>
      <vt:lpstr>TimesNewRoman</vt:lpstr>
      <vt:lpstr>TimesNewRoman,Bold</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26</cp:revision>
  <dcterms:created xsi:type="dcterms:W3CDTF">2020-03-17T20:43:53Z</dcterms:created>
  <dcterms:modified xsi:type="dcterms:W3CDTF">2020-03-24T19:51:38Z</dcterms:modified>
</cp:coreProperties>
</file>