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EG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411FE7B0-3523-4AD1-A28C-0721980DBEC0}" type="datetimeFigureOut">
              <a:rPr lang="ar-EG" smtClean="0"/>
              <a:t>16/08/1441</a:t>
            </a:fld>
            <a:endParaRPr lang="ar-EG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EG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071E7546-8041-4327-AC4B-CA83EDDEC913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3664600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4/9/2020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4/9/2020</a:t>
            </a:fld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4/9/2020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4/9/2020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4/9/2020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600201"/>
            <a:ext cx="8458200" cy="1752599"/>
          </a:xfrm>
        </p:spPr>
        <p:txBody>
          <a:bodyPr>
            <a:normAutofit/>
          </a:bodyPr>
          <a:lstStyle/>
          <a:p>
            <a:pPr algn="ctr" rtl="1"/>
            <a:r>
              <a:rPr lang="ar-EG" sz="3200" b="1" dirty="0"/>
              <a:t>علوم وفنون</a:t>
            </a:r>
            <a:r>
              <a:rPr lang="en-US" sz="3200" dirty="0"/>
              <a:t> </a:t>
            </a:r>
            <a:r>
              <a:rPr lang="ar-EG" sz="3200" b="1" dirty="0"/>
              <a:t>التصوير </a:t>
            </a:r>
            <a:r>
              <a:rPr lang="ar-EG" sz="3200" b="1" dirty="0" smtClean="0"/>
              <a:t>الفوتوغرافي</a:t>
            </a:r>
            <a:br>
              <a:rPr lang="ar-EG" sz="3200" b="1" dirty="0" smtClean="0"/>
            </a:br>
            <a:r>
              <a:rPr lang="ar-EG" sz="3200" b="1" dirty="0" smtClean="0"/>
              <a:t>محاضرة 2 </a:t>
            </a:r>
            <a:r>
              <a:rPr lang="en-US" sz="3200" b="1" dirty="0" smtClean="0"/>
              <a:t>online</a:t>
            </a:r>
            <a:r>
              <a:rPr lang="ar-EG" sz="3200" b="1" smtClean="0"/>
              <a:t> 25/3/2020</a:t>
            </a:r>
            <a:endParaRPr lang="en-US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7162800" cy="2805662"/>
          </a:xfrm>
        </p:spPr>
        <p:txBody>
          <a:bodyPr>
            <a:normAutofit lnSpcReduction="10000"/>
          </a:bodyPr>
          <a:lstStyle/>
          <a:p>
            <a:pPr algn="ctr"/>
            <a:endParaRPr lang="ar-EG" b="1" dirty="0" smtClean="0">
              <a:solidFill>
                <a:schemeClr val="tx1"/>
              </a:solidFill>
            </a:endParaRPr>
          </a:p>
          <a:p>
            <a:pPr algn="ctr"/>
            <a:r>
              <a:rPr lang="ar-EG" b="1" dirty="0" smtClean="0">
                <a:solidFill>
                  <a:schemeClr val="tx1"/>
                </a:solidFill>
              </a:rPr>
              <a:t>ا.م.د/ منى ابراهيم عبد الرحيم    رئيس قسم الاعلان</a:t>
            </a:r>
            <a:endParaRPr lang="en-US" b="1" dirty="0">
              <a:solidFill>
                <a:schemeClr val="tx1"/>
              </a:solidFill>
            </a:endParaRPr>
          </a:p>
          <a:p>
            <a:pPr algn="ctr"/>
            <a:r>
              <a:rPr lang="ar-EG" b="1" dirty="0" smtClean="0">
                <a:solidFill>
                  <a:schemeClr val="tx1"/>
                </a:solidFill>
              </a:rPr>
              <a:t>د/ شيماء صلاح      مدرس </a:t>
            </a:r>
            <a:r>
              <a:rPr lang="ar-EG" b="1" dirty="0">
                <a:solidFill>
                  <a:schemeClr val="tx1"/>
                </a:solidFill>
              </a:rPr>
              <a:t>بقسم الإعلان </a:t>
            </a:r>
            <a:endParaRPr lang="en-US" b="1" dirty="0">
              <a:solidFill>
                <a:schemeClr val="tx1"/>
              </a:solidFill>
            </a:endParaRPr>
          </a:p>
          <a:p>
            <a:pPr algn="ctr"/>
            <a:r>
              <a:rPr lang="ar-EG" b="1" dirty="0" smtClean="0">
                <a:solidFill>
                  <a:schemeClr val="tx1"/>
                </a:solidFill>
              </a:rPr>
              <a:t>د/هاجر فهمى    مدرس بقسم الاعلان والطباعة والنشر</a:t>
            </a:r>
          </a:p>
          <a:p>
            <a:pPr algn="ctr"/>
            <a:r>
              <a:rPr lang="ar-EG" b="1" dirty="0" smtClean="0">
                <a:solidFill>
                  <a:schemeClr val="tx1"/>
                </a:solidFill>
              </a:rPr>
              <a:t>جــــــــــــــــــامعة بنها</a:t>
            </a:r>
            <a:endParaRPr lang="en-US" b="1" dirty="0">
              <a:solidFill>
                <a:schemeClr val="tx1"/>
              </a:solidFill>
            </a:endParaRPr>
          </a:p>
          <a:p>
            <a:pPr algn="ctr"/>
            <a:r>
              <a:rPr lang="en-US" b="1" dirty="0" smtClean="0">
                <a:solidFill>
                  <a:schemeClr val="tx1"/>
                </a:solidFill>
              </a:rPr>
              <a:t>2020</a:t>
            </a:r>
          </a:p>
          <a:p>
            <a:pPr algn="ctr"/>
            <a:r>
              <a:rPr lang="ar-EG" b="1" smtClean="0">
                <a:solidFill>
                  <a:schemeClr val="tx1"/>
                </a:solidFill>
              </a:rPr>
              <a:t>الأربعاء 8/4/2020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0567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 rtl="1"/>
            <a:r>
              <a:rPr lang="ar-EG" b="1" dirty="0">
                <a:latin typeface="Arial,Bold"/>
              </a:rPr>
              <a:t>مدارس التصوير الضوئى:</a:t>
            </a:r>
            <a:endParaRPr lang="ar-E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109728" indent="0" algn="just" rtl="1">
              <a:buNone/>
            </a:pPr>
            <a:r>
              <a:rPr lang="ar-EG" dirty="0" smtClean="0"/>
              <a:t>1- </a:t>
            </a:r>
            <a:r>
              <a:rPr lang="ar-EG" b="1" u="sng" dirty="0"/>
              <a:t>المدرسة الطبيعية :</a:t>
            </a:r>
          </a:p>
          <a:p>
            <a:pPr marL="109728" indent="0" algn="just" rtl="1">
              <a:lnSpc>
                <a:spcPct val="150000"/>
              </a:lnSpc>
              <a:buNone/>
            </a:pPr>
            <a:r>
              <a:rPr lang="ar-EG" dirty="0"/>
              <a:t>يتفق مع نهجها المصور الإنجليزى </a:t>
            </a:r>
            <a:r>
              <a:rPr lang="ar-EG" b="1" dirty="0"/>
              <a:t>بيتر ايمرسون </a:t>
            </a:r>
            <a:r>
              <a:rPr lang="ar-EG" dirty="0" smtClean="0"/>
              <a:t>( </a:t>
            </a:r>
            <a:r>
              <a:rPr lang="ar-EG" dirty="0"/>
              <a:t>1856 / 1936 ) </a:t>
            </a:r>
            <a:r>
              <a:rPr lang="ar-EG" dirty="0" smtClean="0"/>
              <a:t>وذلك </a:t>
            </a:r>
            <a:r>
              <a:rPr lang="ar-EG" dirty="0"/>
              <a:t>فى الربط بين التصوير الزيتى والضوئى، بينما </a:t>
            </a:r>
            <a:r>
              <a:rPr lang="ar-EG" dirty="0" smtClean="0"/>
              <a:t>فضل التصوير </a:t>
            </a:r>
            <a:r>
              <a:rPr lang="ar-EG" dirty="0"/>
              <a:t>المباشر للطبيعية وابراز النواحى الجمالية فيها وذلك من خلال </a:t>
            </a:r>
            <a:r>
              <a:rPr lang="ar-EG" dirty="0" smtClean="0"/>
              <a:t>التناسق فى </a:t>
            </a:r>
            <a:r>
              <a:rPr lang="ar-EG" dirty="0"/>
              <a:t>الظل والنور، </a:t>
            </a:r>
            <a:r>
              <a:rPr lang="ar-EG" dirty="0" smtClean="0"/>
              <a:t>أيضا </a:t>
            </a:r>
            <a:r>
              <a:rPr lang="ar-EG" dirty="0"/>
              <a:t>من أبرز المناهج التى اتبعتها هذه المدرسة هى </a:t>
            </a:r>
            <a:r>
              <a:rPr lang="ar-EG" dirty="0" smtClean="0"/>
              <a:t>فكرة جديدة </a:t>
            </a:r>
            <a:r>
              <a:rPr lang="ar-EG" dirty="0"/>
              <a:t>تدعو إلى العفوية واللقطة السريعة فى توثيق المناظر ومظاهر الحياة فيها .</a:t>
            </a:r>
          </a:p>
        </p:txBody>
      </p:sp>
    </p:spTree>
    <p:extLst>
      <p:ext uri="{BB962C8B-B14F-4D97-AF65-F5344CB8AC3E}">
        <p14:creationId xmlns:p14="http://schemas.microsoft.com/office/powerpoint/2010/main" val="35413211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19200"/>
            <a:ext cx="8229600" cy="1066800"/>
          </a:xfrm>
        </p:spPr>
        <p:txBody>
          <a:bodyPr/>
          <a:lstStyle/>
          <a:p>
            <a:pPr algn="r" rtl="1"/>
            <a:r>
              <a:rPr lang="ar-EG" b="1" dirty="0" smtClean="0"/>
              <a:t>2- </a:t>
            </a:r>
            <a:r>
              <a:rPr lang="ar-EG" b="1" dirty="0"/>
              <a:t>الحركة الانفصالية 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algn="just" rtl="1">
              <a:lnSpc>
                <a:spcPct val="150000"/>
              </a:lnSpc>
              <a:buNone/>
            </a:pPr>
            <a:r>
              <a:rPr lang="ar-EG" dirty="0"/>
              <a:t>فى نهاية القرن التاسع عشر ظهر إتجاه فنى يدعو إلى رفع مستوى </a:t>
            </a:r>
            <a:r>
              <a:rPr lang="ar-EG" dirty="0" smtClean="0"/>
              <a:t>التصوير الضوئى وتصنيفه فى الفنون الجميلة، حيث يدعو هذا الاتجاه لترك حرية معالجة الصورة </a:t>
            </a:r>
            <a:r>
              <a:rPr lang="ar-EG" dirty="0"/>
              <a:t>والتعامل معها للمصور، لتكون </a:t>
            </a:r>
            <a:r>
              <a:rPr lang="ar-EG" dirty="0" smtClean="0"/>
              <a:t>نظيراً </a:t>
            </a:r>
            <a:r>
              <a:rPr lang="ar-EG" dirty="0"/>
              <a:t>للوحات التى ينتجها </a:t>
            </a:r>
            <a:r>
              <a:rPr lang="ar-EG" dirty="0" smtClean="0"/>
              <a:t>الفنانين التشكليين</a:t>
            </a:r>
            <a:r>
              <a:rPr lang="ar-EG" dirty="0"/>
              <a:t>، وفى عام 1902 أسس </a:t>
            </a:r>
            <a:r>
              <a:rPr lang="ar-EG" b="1" dirty="0" smtClean="0"/>
              <a:t>شتيغلتز</a:t>
            </a:r>
            <a:r>
              <a:rPr lang="ar-EG" dirty="0" smtClean="0"/>
              <a:t> </a:t>
            </a:r>
            <a:r>
              <a:rPr lang="ar-EG" dirty="0"/>
              <a:t>"جماعة انفصاليو الصورة" </a:t>
            </a:r>
            <a:r>
              <a:rPr lang="ar-EG" dirty="0" smtClean="0"/>
              <a:t>فى نيويورك </a:t>
            </a:r>
            <a:r>
              <a:rPr lang="ar-EG" dirty="0"/>
              <a:t>وانضم إليها عدد من المصورين الشباب وأصدرو مجلة الكاميرا .</a:t>
            </a:r>
          </a:p>
        </p:txBody>
      </p:sp>
    </p:spTree>
    <p:extLst>
      <p:ext uri="{BB962C8B-B14F-4D97-AF65-F5344CB8AC3E}">
        <p14:creationId xmlns:p14="http://schemas.microsoft.com/office/powerpoint/2010/main" val="16117338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 rtl="1"/>
            <a:r>
              <a:rPr lang="ar-EG" b="1" dirty="0" smtClean="0"/>
              <a:t>3- المذهب </a:t>
            </a:r>
            <a:r>
              <a:rPr lang="ar-EG" b="1" dirty="0"/>
              <a:t>التقنى وثورات التصوير 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109728" indent="0" algn="just" rtl="1">
              <a:lnSpc>
                <a:spcPct val="150000"/>
              </a:lnSpc>
              <a:buNone/>
            </a:pPr>
            <a:r>
              <a:rPr lang="ar-EG" dirty="0"/>
              <a:t>ترك الإضطراب السياسى والفكرى الذى خلقته الحرب العالمية الأولى </a:t>
            </a:r>
            <a:r>
              <a:rPr lang="ar-EG" dirty="0" smtClean="0"/>
              <a:t>بصماته على </a:t>
            </a:r>
            <a:r>
              <a:rPr lang="ar-EG" dirty="0"/>
              <a:t>التصوير الضوئى الذى تحول الى تحريض ودخل فى تجارب تجريدية.</a:t>
            </a:r>
          </a:p>
          <a:p>
            <a:pPr marL="109728" indent="0" algn="just" rtl="1">
              <a:lnSpc>
                <a:spcPct val="150000"/>
              </a:lnSpc>
              <a:buNone/>
            </a:pPr>
            <a:r>
              <a:rPr lang="ar-EG" dirty="0"/>
              <a:t>واستخدم المصور الروسى </a:t>
            </a:r>
            <a:r>
              <a:rPr lang="ar-EG" b="1" dirty="0" smtClean="0"/>
              <a:t>إلكسندر </a:t>
            </a:r>
            <a:r>
              <a:rPr lang="ar-EG" b="1" dirty="0"/>
              <a:t>رودشنكو </a:t>
            </a:r>
            <a:r>
              <a:rPr lang="ar-EG" dirty="0"/>
              <a:t>الكاميرا كأداة للدعاية عن </a:t>
            </a:r>
            <a:r>
              <a:rPr lang="ar-EG" dirty="0" smtClean="0"/>
              <a:t>الثورة واستعمل </a:t>
            </a:r>
            <a:r>
              <a:rPr lang="ar-EG" dirty="0"/>
              <a:t>المصورالألمانى </a:t>
            </a:r>
            <a:r>
              <a:rPr lang="ar-EG" b="1" dirty="0"/>
              <a:t>ليزل موهولى </a:t>
            </a:r>
            <a:r>
              <a:rPr lang="ar-EG" dirty="0"/>
              <a:t>فن اللصق والتجريد والتلاعب </a:t>
            </a:r>
            <a:r>
              <a:rPr lang="ar-EG" dirty="0" smtClean="0"/>
              <a:t>بدرجات الضوء </a:t>
            </a:r>
            <a:r>
              <a:rPr lang="ar-EG" dirty="0"/>
              <a:t>والتباين فى خدمة الموضوعات لإبراز حماس الناشطين </a:t>
            </a:r>
            <a:r>
              <a:rPr lang="ar-EG" dirty="0" smtClean="0"/>
              <a:t>السياسيين .</a:t>
            </a:r>
            <a:endParaRPr lang="ar-EG" dirty="0"/>
          </a:p>
        </p:txBody>
      </p:sp>
    </p:spTree>
    <p:extLst>
      <p:ext uri="{BB962C8B-B14F-4D97-AF65-F5344CB8AC3E}">
        <p14:creationId xmlns:p14="http://schemas.microsoft.com/office/powerpoint/2010/main" val="3507897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ar-EG" b="1" dirty="0" smtClean="0"/>
              <a:t>4- </a:t>
            </a:r>
            <a:r>
              <a:rPr lang="ar-EG" b="1" dirty="0"/>
              <a:t>الصفائيون: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 algn="just" rtl="1">
              <a:lnSpc>
                <a:spcPct val="150000"/>
              </a:lnSpc>
              <a:buNone/>
            </a:pPr>
            <a:r>
              <a:rPr lang="ar-EG" dirty="0"/>
              <a:t>عارض مصورون كثيرون أعمال </a:t>
            </a:r>
            <a:r>
              <a:rPr lang="ar-EG" b="1" dirty="0" smtClean="0"/>
              <a:t>راى </a:t>
            </a:r>
            <a:r>
              <a:rPr lang="ar-EG" b="1" dirty="0"/>
              <a:t>ورودشتكو </a:t>
            </a:r>
            <a:r>
              <a:rPr lang="ar-EG" dirty="0"/>
              <a:t>وتمسكو بدور آلة </a:t>
            </a:r>
            <a:r>
              <a:rPr lang="ar-EG" dirty="0" smtClean="0"/>
              <a:t>التصوير الأساسى </a:t>
            </a:r>
            <a:r>
              <a:rPr lang="ar-EG" dirty="0"/>
              <a:t>الذى يقتصر فقط على تسجيل الحقيقية كما هى، وعدم إضفاء </a:t>
            </a:r>
            <a:r>
              <a:rPr lang="ar-EG" dirty="0" smtClean="0"/>
              <a:t>أى تأثيرات </a:t>
            </a:r>
            <a:r>
              <a:rPr lang="ar-EG" dirty="0"/>
              <a:t>أخرى أو اللجوء إلى الخدع أو أى تدخل يؤثر على تفاصيل </a:t>
            </a:r>
            <a:r>
              <a:rPr lang="ar-EG" dirty="0" smtClean="0"/>
              <a:t>الصورة وأطلقو </a:t>
            </a:r>
            <a:r>
              <a:rPr lang="ar-EG" dirty="0"/>
              <a:t>هذه الجماعة على أنفسهم اسم </a:t>
            </a:r>
            <a:r>
              <a:rPr lang="ar-EG" dirty="0" smtClean="0"/>
              <a:t>الصفائيون.</a:t>
            </a:r>
            <a:endParaRPr lang="ar-EG" dirty="0"/>
          </a:p>
        </p:txBody>
      </p:sp>
    </p:spTree>
    <p:extLst>
      <p:ext uri="{BB962C8B-B14F-4D97-AF65-F5344CB8AC3E}">
        <p14:creationId xmlns:p14="http://schemas.microsoft.com/office/powerpoint/2010/main" val="27271489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583936"/>
          </a:xfrm>
        </p:spPr>
        <p:txBody>
          <a:bodyPr>
            <a:normAutofit/>
          </a:bodyPr>
          <a:lstStyle/>
          <a:p>
            <a:pPr marL="109728" indent="0" algn="just" rtl="1">
              <a:lnSpc>
                <a:spcPct val="150000"/>
              </a:lnSpc>
              <a:buNone/>
            </a:pPr>
            <a:r>
              <a:rPr lang="ar-EG" dirty="0"/>
              <a:t>ومن بين المصورون الذى استخدم هذا المبدأ هو الأمريكى </a:t>
            </a:r>
            <a:r>
              <a:rPr lang="ar-EG" b="1" dirty="0"/>
              <a:t>إدوارد وستون</a:t>
            </a:r>
            <a:r>
              <a:rPr lang="ar-EG" dirty="0"/>
              <a:t>، </a:t>
            </a:r>
            <a:r>
              <a:rPr lang="ar-EG" dirty="0" smtClean="0"/>
              <a:t>حيث قام </a:t>
            </a:r>
            <a:r>
              <a:rPr lang="ar-EG" dirty="0"/>
              <a:t>بإستبدال عدسات كاميرته قليلة التباين إلى عدسة </a:t>
            </a:r>
            <a:r>
              <a:rPr lang="ar-EG" dirty="0" smtClean="0"/>
              <a:t>أخرى </a:t>
            </a:r>
            <a:r>
              <a:rPr lang="ar-EG" dirty="0"/>
              <a:t>شديدة الوضوح </a:t>
            </a:r>
            <a:r>
              <a:rPr lang="ar-EG" dirty="0" smtClean="0"/>
              <a:t>وذلك لإلتقاط </a:t>
            </a:r>
            <a:r>
              <a:rPr lang="ar-EG" dirty="0"/>
              <a:t>صور ذات تفاصيل عالية كما </a:t>
            </a:r>
            <a:r>
              <a:rPr lang="ar-EG" dirty="0" smtClean="0"/>
              <a:t>هى .</a:t>
            </a:r>
          </a:p>
          <a:p>
            <a:pPr marL="109728" indent="0" algn="just" rtl="1">
              <a:lnSpc>
                <a:spcPct val="150000"/>
              </a:lnSpc>
              <a:buNone/>
            </a:pPr>
            <a:endParaRPr lang="ar-EG" dirty="0"/>
          </a:p>
          <a:p>
            <a:pPr marL="109728" indent="0" algn="just" rtl="1">
              <a:lnSpc>
                <a:spcPct val="150000"/>
              </a:lnSpc>
              <a:buNone/>
            </a:pPr>
            <a:r>
              <a:rPr lang="ar-EG" dirty="0" smtClean="0"/>
              <a:t> </a:t>
            </a:r>
            <a:endParaRPr lang="ar-EG" dirty="0"/>
          </a:p>
        </p:txBody>
      </p:sp>
    </p:spTree>
    <p:extLst>
      <p:ext uri="{BB962C8B-B14F-4D97-AF65-F5344CB8AC3E}">
        <p14:creationId xmlns:p14="http://schemas.microsoft.com/office/powerpoint/2010/main" val="76688482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Essential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646</TotalTime>
  <Words>303</Words>
  <Application>Microsoft Office PowerPoint</Application>
  <PresentationFormat>On-screen Show (4:3)</PresentationFormat>
  <Paragraphs>21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4" baseType="lpstr">
      <vt:lpstr>Arial</vt:lpstr>
      <vt:lpstr>Arial,Bold</vt:lpstr>
      <vt:lpstr>Calibri</vt:lpstr>
      <vt:lpstr>Georgia</vt:lpstr>
      <vt:lpstr>Tahoma</vt:lpstr>
      <vt:lpstr>Trebuchet MS</vt:lpstr>
      <vt:lpstr>Wingdings 2</vt:lpstr>
      <vt:lpstr>Urban</vt:lpstr>
      <vt:lpstr>علوم وفنون التصوير الفوتوغرافي محاضرة 2 online 25/3/2020</vt:lpstr>
      <vt:lpstr>مدارس التصوير الضوئى:</vt:lpstr>
      <vt:lpstr>2- الحركة الانفصالية :</vt:lpstr>
      <vt:lpstr>3- المذهب التقنى وثورات التصوير :</vt:lpstr>
      <vt:lpstr>4- الصفائيون: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fady</dc:creator>
  <cp:lastModifiedBy>shosho</cp:lastModifiedBy>
  <cp:revision>53</cp:revision>
  <dcterms:created xsi:type="dcterms:W3CDTF">2006-08-16T00:00:00Z</dcterms:created>
  <dcterms:modified xsi:type="dcterms:W3CDTF">2020-04-09T08:42:58Z</dcterms:modified>
</cp:coreProperties>
</file>