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4" r:id="rId3"/>
    <p:sldId id="265" r:id="rId4"/>
    <p:sldId id="280" r:id="rId5"/>
    <p:sldId id="281" r:id="rId6"/>
    <p:sldId id="266" r:id="rId7"/>
    <p:sldId id="286" r:id="rId8"/>
    <p:sldId id="298" r:id="rId9"/>
    <p:sldId id="296" r:id="rId10"/>
    <p:sldId id="287" r:id="rId11"/>
    <p:sldId id="288" r:id="rId12"/>
    <p:sldId id="289" r:id="rId13"/>
    <p:sldId id="290" r:id="rId14"/>
    <p:sldId id="291" r:id="rId15"/>
    <p:sldId id="292" r:id="rId16"/>
    <p:sldId id="293" r:id="rId17"/>
    <p:sldId id="294" r:id="rId18"/>
    <p:sldId id="284" r:id="rId19"/>
    <p:sldId id="285" r:id="rId20"/>
    <p:sldId id="297" r:id="rId21"/>
    <p:sldId id="295" r:id="rId22"/>
    <p:sldId id="267" r:id="rId23"/>
    <p:sldId id="269" r:id="rId24"/>
    <p:sldId id="270" r:id="rId25"/>
    <p:sldId id="283" r:id="rId26"/>
    <p:sldId id="271" r:id="rId27"/>
    <p:sldId id="262" r:id="rId28"/>
    <p:sldId id="282" r:id="rId29"/>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00" autoAdjust="0"/>
    <p:restoredTop sz="94660"/>
  </p:normalViewPr>
  <p:slideViewPr>
    <p:cSldViewPr snapToGrid="0">
      <p:cViewPr varScale="1">
        <p:scale>
          <a:sx n="74" d="100"/>
          <a:sy n="74" d="100"/>
        </p:scale>
        <p:origin x="37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6110A9-50CC-4FC5-80DB-7C0B9773FAF8}" type="doc">
      <dgm:prSet loTypeId="urn:microsoft.com/office/officeart/2005/8/layout/radial5" loCatId="cycle" qsTypeId="urn:microsoft.com/office/officeart/2005/8/quickstyle/simple1" qsCatId="simple" csTypeId="urn:microsoft.com/office/officeart/2005/8/colors/colorful1" csCatId="colorful" phldr="1"/>
      <dgm:spPr/>
      <dgm:t>
        <a:bodyPr/>
        <a:lstStyle/>
        <a:p>
          <a:pPr rtl="1"/>
          <a:endParaRPr lang="ar-EG"/>
        </a:p>
      </dgm:t>
    </dgm:pt>
    <dgm:pt modelId="{6C2DCEC3-4B4C-4CFA-AE6F-035691C47103}">
      <dgm:prSet phldrT="[Text]"/>
      <dgm:spPr/>
      <dgm:t>
        <a:bodyPr/>
        <a:lstStyle/>
        <a:p>
          <a:pPr rtl="1"/>
          <a:r>
            <a:rPr lang="ar-EG" dirty="0" smtClean="0"/>
            <a:t>عوامل المؤثرة على تصميم النظم الانتاجية </a:t>
          </a:r>
          <a:endParaRPr lang="ar-EG" dirty="0"/>
        </a:p>
      </dgm:t>
    </dgm:pt>
    <dgm:pt modelId="{780E5669-C282-45B4-860C-997E2BC14637}" type="parTrans" cxnId="{5AEE71A6-6F18-421C-B4ED-49E39D95AE5B}">
      <dgm:prSet/>
      <dgm:spPr/>
      <dgm:t>
        <a:bodyPr/>
        <a:lstStyle/>
        <a:p>
          <a:pPr rtl="1"/>
          <a:endParaRPr lang="ar-EG"/>
        </a:p>
      </dgm:t>
    </dgm:pt>
    <dgm:pt modelId="{84F585EB-5602-4AB5-9FE6-D6CE062C8457}" type="sibTrans" cxnId="{5AEE71A6-6F18-421C-B4ED-49E39D95AE5B}">
      <dgm:prSet/>
      <dgm:spPr/>
      <dgm:t>
        <a:bodyPr/>
        <a:lstStyle/>
        <a:p>
          <a:pPr rtl="1"/>
          <a:endParaRPr lang="ar-EG"/>
        </a:p>
      </dgm:t>
    </dgm:pt>
    <dgm:pt modelId="{66B661F5-2E9A-4198-96F5-1AA4FB733094}">
      <dgm:prSet phldrT="[Text]"/>
      <dgm:spPr/>
      <dgm:t>
        <a:bodyPr/>
        <a:lstStyle/>
        <a:p>
          <a:pPr rtl="1"/>
          <a:r>
            <a:rPr lang="ar-EG" b="0" i="0" dirty="0" smtClean="0"/>
            <a:t>طبيعة المنتج ونمط الطلب</a:t>
          </a:r>
          <a:endParaRPr lang="ar-EG" dirty="0"/>
        </a:p>
      </dgm:t>
    </dgm:pt>
    <dgm:pt modelId="{B1AAB11A-BB35-45BE-8500-816AFF599AB8}" type="parTrans" cxnId="{C3635A5F-807F-418F-8D5F-59F788D1292F}">
      <dgm:prSet/>
      <dgm:spPr/>
      <dgm:t>
        <a:bodyPr/>
        <a:lstStyle/>
        <a:p>
          <a:pPr rtl="1"/>
          <a:endParaRPr lang="ar-EG"/>
        </a:p>
      </dgm:t>
    </dgm:pt>
    <dgm:pt modelId="{C121897A-3995-4ADC-B706-05BE4FADB40B}" type="sibTrans" cxnId="{C3635A5F-807F-418F-8D5F-59F788D1292F}">
      <dgm:prSet/>
      <dgm:spPr/>
      <dgm:t>
        <a:bodyPr/>
        <a:lstStyle/>
        <a:p>
          <a:pPr rtl="1"/>
          <a:endParaRPr lang="ar-EG"/>
        </a:p>
      </dgm:t>
    </dgm:pt>
    <dgm:pt modelId="{4A3B45C0-556B-4CD3-B655-C3391C7198C6}">
      <dgm:prSet phldrT="[Text]"/>
      <dgm:spPr/>
      <dgm:t>
        <a:bodyPr/>
        <a:lstStyle/>
        <a:p>
          <a:pPr rtl="1"/>
          <a:r>
            <a:rPr lang="ar-EG" b="0" i="0" dirty="0" smtClean="0"/>
            <a:t>درجة التكامل الرأسي</a:t>
          </a:r>
          <a:endParaRPr lang="ar-EG" dirty="0"/>
        </a:p>
      </dgm:t>
    </dgm:pt>
    <dgm:pt modelId="{5D62F24A-D294-4338-8C56-823067967325}" type="parTrans" cxnId="{C975FFFD-9032-431D-AF31-C1C058001210}">
      <dgm:prSet/>
      <dgm:spPr/>
      <dgm:t>
        <a:bodyPr/>
        <a:lstStyle/>
        <a:p>
          <a:pPr rtl="1"/>
          <a:endParaRPr lang="ar-EG"/>
        </a:p>
      </dgm:t>
    </dgm:pt>
    <dgm:pt modelId="{79CE4FF5-5B6D-4AE8-85DC-C867ED31DE28}" type="sibTrans" cxnId="{C975FFFD-9032-431D-AF31-C1C058001210}">
      <dgm:prSet/>
      <dgm:spPr/>
      <dgm:t>
        <a:bodyPr/>
        <a:lstStyle/>
        <a:p>
          <a:pPr rtl="1"/>
          <a:endParaRPr lang="ar-EG"/>
        </a:p>
      </dgm:t>
    </dgm:pt>
    <dgm:pt modelId="{8B44B8F9-311E-4B81-9AC2-63186AE90B46}">
      <dgm:prSet phldrT="[Text]"/>
      <dgm:spPr/>
      <dgm:t>
        <a:bodyPr/>
        <a:lstStyle/>
        <a:p>
          <a:pPr rtl="1"/>
          <a:r>
            <a:rPr lang="ar-EG" b="0" i="0" dirty="0" smtClean="0"/>
            <a:t>درجة المرونة</a:t>
          </a:r>
          <a:endParaRPr lang="ar-EG" dirty="0"/>
        </a:p>
      </dgm:t>
    </dgm:pt>
    <dgm:pt modelId="{846C00AE-8ABA-4438-8141-9FD87AD7744B}" type="parTrans" cxnId="{8C662FA8-561B-4F01-94C6-4BD15DEE6DF4}">
      <dgm:prSet/>
      <dgm:spPr/>
      <dgm:t>
        <a:bodyPr/>
        <a:lstStyle/>
        <a:p>
          <a:pPr rtl="1"/>
          <a:endParaRPr lang="ar-EG"/>
        </a:p>
      </dgm:t>
    </dgm:pt>
    <dgm:pt modelId="{1D80DE17-57C3-4747-B790-01A85C8DCCFE}" type="sibTrans" cxnId="{8C662FA8-561B-4F01-94C6-4BD15DEE6DF4}">
      <dgm:prSet/>
      <dgm:spPr/>
      <dgm:t>
        <a:bodyPr/>
        <a:lstStyle/>
        <a:p>
          <a:pPr rtl="1"/>
          <a:endParaRPr lang="ar-EG"/>
        </a:p>
      </dgm:t>
    </dgm:pt>
    <dgm:pt modelId="{21B3EC06-1057-4C4D-90F2-B2D1C7C39E12}">
      <dgm:prSet phldrT="[Text]"/>
      <dgm:spPr/>
      <dgm:t>
        <a:bodyPr/>
        <a:lstStyle/>
        <a:p>
          <a:pPr rtl="1"/>
          <a:r>
            <a:rPr lang="ar-EG" b="0" i="0" dirty="0" smtClean="0"/>
            <a:t>درجة الآلية </a:t>
          </a:r>
          <a:endParaRPr lang="ar-EG" dirty="0"/>
        </a:p>
      </dgm:t>
    </dgm:pt>
    <dgm:pt modelId="{7655A8B3-C7D6-42EA-B615-0D1EF8BD3903}" type="parTrans" cxnId="{F579BA57-29C8-414A-85F5-5CA446C21FBD}">
      <dgm:prSet/>
      <dgm:spPr/>
      <dgm:t>
        <a:bodyPr/>
        <a:lstStyle/>
        <a:p>
          <a:pPr rtl="1"/>
          <a:endParaRPr lang="ar-EG"/>
        </a:p>
      </dgm:t>
    </dgm:pt>
    <dgm:pt modelId="{60E248EF-30E9-4732-B63E-2674047405CE}" type="sibTrans" cxnId="{F579BA57-29C8-414A-85F5-5CA446C21FBD}">
      <dgm:prSet/>
      <dgm:spPr/>
      <dgm:t>
        <a:bodyPr/>
        <a:lstStyle/>
        <a:p>
          <a:pPr rtl="1"/>
          <a:endParaRPr lang="ar-EG"/>
        </a:p>
      </dgm:t>
    </dgm:pt>
    <dgm:pt modelId="{7DDD23F6-CE41-430A-B63B-C2C5CB0E20CB}">
      <dgm:prSet/>
      <dgm:spPr/>
      <dgm:t>
        <a:bodyPr/>
        <a:lstStyle/>
        <a:p>
          <a:pPr rtl="1"/>
          <a:r>
            <a:rPr lang="ar-EG" b="0" i="0" smtClean="0"/>
            <a:t>درجة الاتصال بالعميل</a:t>
          </a:r>
          <a:endParaRPr lang="ar-EG"/>
        </a:p>
      </dgm:t>
    </dgm:pt>
    <dgm:pt modelId="{824C459A-1AFC-46AF-A240-559B52A56833}" type="parTrans" cxnId="{1B083EF9-EC49-4F76-BA22-45752CBBF884}">
      <dgm:prSet/>
      <dgm:spPr/>
      <dgm:t>
        <a:bodyPr/>
        <a:lstStyle/>
        <a:p>
          <a:pPr rtl="1"/>
          <a:endParaRPr lang="ar-EG"/>
        </a:p>
      </dgm:t>
    </dgm:pt>
    <dgm:pt modelId="{57AC07FE-1054-4D60-97E1-FD2D1A0C92C9}" type="sibTrans" cxnId="{1B083EF9-EC49-4F76-BA22-45752CBBF884}">
      <dgm:prSet/>
      <dgm:spPr/>
      <dgm:t>
        <a:bodyPr/>
        <a:lstStyle/>
        <a:p>
          <a:pPr rtl="1"/>
          <a:endParaRPr lang="ar-EG"/>
        </a:p>
      </dgm:t>
    </dgm:pt>
    <dgm:pt modelId="{37F68727-C2BB-4A62-81AE-8FD919CF893C}" type="pres">
      <dgm:prSet presAssocID="{7E6110A9-50CC-4FC5-80DB-7C0B9773FAF8}" presName="Name0" presStyleCnt="0">
        <dgm:presLayoutVars>
          <dgm:chMax val="1"/>
          <dgm:dir/>
          <dgm:animLvl val="ctr"/>
          <dgm:resizeHandles val="exact"/>
        </dgm:presLayoutVars>
      </dgm:prSet>
      <dgm:spPr/>
      <dgm:t>
        <a:bodyPr/>
        <a:lstStyle/>
        <a:p>
          <a:pPr rtl="1"/>
          <a:endParaRPr lang="ar-EG"/>
        </a:p>
      </dgm:t>
    </dgm:pt>
    <dgm:pt modelId="{DB391494-3219-4B20-B19A-D183324A9863}" type="pres">
      <dgm:prSet presAssocID="{6C2DCEC3-4B4C-4CFA-AE6F-035691C47103}" presName="centerShape" presStyleLbl="node0" presStyleIdx="0" presStyleCnt="1"/>
      <dgm:spPr/>
      <dgm:t>
        <a:bodyPr/>
        <a:lstStyle/>
        <a:p>
          <a:pPr rtl="1"/>
          <a:endParaRPr lang="ar-EG"/>
        </a:p>
      </dgm:t>
    </dgm:pt>
    <dgm:pt modelId="{E6C9397B-15E7-4A33-86F4-2C7B8F818BC4}" type="pres">
      <dgm:prSet presAssocID="{B1AAB11A-BB35-45BE-8500-816AFF599AB8}" presName="parTrans" presStyleLbl="sibTrans2D1" presStyleIdx="0" presStyleCnt="5"/>
      <dgm:spPr/>
      <dgm:t>
        <a:bodyPr/>
        <a:lstStyle/>
        <a:p>
          <a:pPr rtl="1"/>
          <a:endParaRPr lang="ar-EG"/>
        </a:p>
      </dgm:t>
    </dgm:pt>
    <dgm:pt modelId="{D02E8A8A-D392-411A-90B8-C9BF82315ACA}" type="pres">
      <dgm:prSet presAssocID="{B1AAB11A-BB35-45BE-8500-816AFF599AB8}" presName="connectorText" presStyleLbl="sibTrans2D1" presStyleIdx="0" presStyleCnt="5"/>
      <dgm:spPr/>
      <dgm:t>
        <a:bodyPr/>
        <a:lstStyle/>
        <a:p>
          <a:pPr rtl="1"/>
          <a:endParaRPr lang="ar-EG"/>
        </a:p>
      </dgm:t>
    </dgm:pt>
    <dgm:pt modelId="{4B2DF00B-6EE9-4142-A7F8-B069424628B0}" type="pres">
      <dgm:prSet presAssocID="{66B661F5-2E9A-4198-96F5-1AA4FB733094}" presName="node" presStyleLbl="node1" presStyleIdx="0" presStyleCnt="5">
        <dgm:presLayoutVars>
          <dgm:bulletEnabled val="1"/>
        </dgm:presLayoutVars>
      </dgm:prSet>
      <dgm:spPr/>
      <dgm:t>
        <a:bodyPr/>
        <a:lstStyle/>
        <a:p>
          <a:pPr rtl="1"/>
          <a:endParaRPr lang="ar-EG"/>
        </a:p>
      </dgm:t>
    </dgm:pt>
    <dgm:pt modelId="{9FAABC96-AAF4-49BF-B0CD-AB19988EE56C}" type="pres">
      <dgm:prSet presAssocID="{5D62F24A-D294-4338-8C56-823067967325}" presName="parTrans" presStyleLbl="sibTrans2D1" presStyleIdx="1" presStyleCnt="5"/>
      <dgm:spPr/>
      <dgm:t>
        <a:bodyPr/>
        <a:lstStyle/>
        <a:p>
          <a:pPr rtl="1"/>
          <a:endParaRPr lang="ar-EG"/>
        </a:p>
      </dgm:t>
    </dgm:pt>
    <dgm:pt modelId="{1579AEBB-B26A-4FA4-B010-9ECD61EA9511}" type="pres">
      <dgm:prSet presAssocID="{5D62F24A-D294-4338-8C56-823067967325}" presName="connectorText" presStyleLbl="sibTrans2D1" presStyleIdx="1" presStyleCnt="5"/>
      <dgm:spPr/>
      <dgm:t>
        <a:bodyPr/>
        <a:lstStyle/>
        <a:p>
          <a:pPr rtl="1"/>
          <a:endParaRPr lang="ar-EG"/>
        </a:p>
      </dgm:t>
    </dgm:pt>
    <dgm:pt modelId="{E84C0D9C-7C54-4576-85B8-05B73DA845A6}" type="pres">
      <dgm:prSet presAssocID="{4A3B45C0-556B-4CD3-B655-C3391C7198C6}" presName="node" presStyleLbl="node1" presStyleIdx="1" presStyleCnt="5">
        <dgm:presLayoutVars>
          <dgm:bulletEnabled val="1"/>
        </dgm:presLayoutVars>
      </dgm:prSet>
      <dgm:spPr/>
      <dgm:t>
        <a:bodyPr/>
        <a:lstStyle/>
        <a:p>
          <a:pPr rtl="1"/>
          <a:endParaRPr lang="ar-EG"/>
        </a:p>
      </dgm:t>
    </dgm:pt>
    <dgm:pt modelId="{0A6F288D-B182-4E85-AF63-04579863ECB7}" type="pres">
      <dgm:prSet presAssocID="{846C00AE-8ABA-4438-8141-9FD87AD7744B}" presName="parTrans" presStyleLbl="sibTrans2D1" presStyleIdx="2" presStyleCnt="5"/>
      <dgm:spPr/>
      <dgm:t>
        <a:bodyPr/>
        <a:lstStyle/>
        <a:p>
          <a:pPr rtl="1"/>
          <a:endParaRPr lang="ar-EG"/>
        </a:p>
      </dgm:t>
    </dgm:pt>
    <dgm:pt modelId="{12E3342E-5522-4BC9-833C-40C9DBD09CEC}" type="pres">
      <dgm:prSet presAssocID="{846C00AE-8ABA-4438-8141-9FD87AD7744B}" presName="connectorText" presStyleLbl="sibTrans2D1" presStyleIdx="2" presStyleCnt="5"/>
      <dgm:spPr/>
      <dgm:t>
        <a:bodyPr/>
        <a:lstStyle/>
        <a:p>
          <a:pPr rtl="1"/>
          <a:endParaRPr lang="ar-EG"/>
        </a:p>
      </dgm:t>
    </dgm:pt>
    <dgm:pt modelId="{EB197515-1BC1-4582-99E3-17F7A28EE3BD}" type="pres">
      <dgm:prSet presAssocID="{8B44B8F9-311E-4B81-9AC2-63186AE90B46}" presName="node" presStyleLbl="node1" presStyleIdx="2" presStyleCnt="5">
        <dgm:presLayoutVars>
          <dgm:bulletEnabled val="1"/>
        </dgm:presLayoutVars>
      </dgm:prSet>
      <dgm:spPr/>
      <dgm:t>
        <a:bodyPr/>
        <a:lstStyle/>
        <a:p>
          <a:pPr rtl="1"/>
          <a:endParaRPr lang="ar-EG"/>
        </a:p>
      </dgm:t>
    </dgm:pt>
    <dgm:pt modelId="{E36E4EC7-50B5-4C01-89A6-EB0F7516529B}" type="pres">
      <dgm:prSet presAssocID="{7655A8B3-C7D6-42EA-B615-0D1EF8BD3903}" presName="parTrans" presStyleLbl="sibTrans2D1" presStyleIdx="3" presStyleCnt="5"/>
      <dgm:spPr/>
      <dgm:t>
        <a:bodyPr/>
        <a:lstStyle/>
        <a:p>
          <a:pPr rtl="1"/>
          <a:endParaRPr lang="ar-EG"/>
        </a:p>
      </dgm:t>
    </dgm:pt>
    <dgm:pt modelId="{749B8400-E70E-4344-BFA9-11200995E9DC}" type="pres">
      <dgm:prSet presAssocID="{7655A8B3-C7D6-42EA-B615-0D1EF8BD3903}" presName="connectorText" presStyleLbl="sibTrans2D1" presStyleIdx="3" presStyleCnt="5"/>
      <dgm:spPr/>
      <dgm:t>
        <a:bodyPr/>
        <a:lstStyle/>
        <a:p>
          <a:pPr rtl="1"/>
          <a:endParaRPr lang="ar-EG"/>
        </a:p>
      </dgm:t>
    </dgm:pt>
    <dgm:pt modelId="{12D2BF5C-1DE0-4348-A15D-8FC97368F45B}" type="pres">
      <dgm:prSet presAssocID="{21B3EC06-1057-4C4D-90F2-B2D1C7C39E12}" presName="node" presStyleLbl="node1" presStyleIdx="3" presStyleCnt="5">
        <dgm:presLayoutVars>
          <dgm:bulletEnabled val="1"/>
        </dgm:presLayoutVars>
      </dgm:prSet>
      <dgm:spPr/>
      <dgm:t>
        <a:bodyPr/>
        <a:lstStyle/>
        <a:p>
          <a:pPr rtl="1"/>
          <a:endParaRPr lang="ar-EG"/>
        </a:p>
      </dgm:t>
    </dgm:pt>
    <dgm:pt modelId="{C6D7F728-45B8-43DE-ABCA-32A591475C12}" type="pres">
      <dgm:prSet presAssocID="{824C459A-1AFC-46AF-A240-559B52A56833}" presName="parTrans" presStyleLbl="sibTrans2D1" presStyleIdx="4" presStyleCnt="5"/>
      <dgm:spPr/>
      <dgm:t>
        <a:bodyPr/>
        <a:lstStyle/>
        <a:p>
          <a:pPr rtl="1"/>
          <a:endParaRPr lang="ar-EG"/>
        </a:p>
      </dgm:t>
    </dgm:pt>
    <dgm:pt modelId="{B743A162-4FA4-41AB-9D13-3A6314BE96ED}" type="pres">
      <dgm:prSet presAssocID="{824C459A-1AFC-46AF-A240-559B52A56833}" presName="connectorText" presStyleLbl="sibTrans2D1" presStyleIdx="4" presStyleCnt="5"/>
      <dgm:spPr/>
      <dgm:t>
        <a:bodyPr/>
        <a:lstStyle/>
        <a:p>
          <a:pPr rtl="1"/>
          <a:endParaRPr lang="ar-EG"/>
        </a:p>
      </dgm:t>
    </dgm:pt>
    <dgm:pt modelId="{95246934-8D2A-48D8-9D1C-7088F6BA57B7}" type="pres">
      <dgm:prSet presAssocID="{7DDD23F6-CE41-430A-B63B-C2C5CB0E20CB}" presName="node" presStyleLbl="node1" presStyleIdx="4" presStyleCnt="5">
        <dgm:presLayoutVars>
          <dgm:bulletEnabled val="1"/>
        </dgm:presLayoutVars>
      </dgm:prSet>
      <dgm:spPr/>
      <dgm:t>
        <a:bodyPr/>
        <a:lstStyle/>
        <a:p>
          <a:pPr rtl="1"/>
          <a:endParaRPr lang="ar-EG"/>
        </a:p>
      </dgm:t>
    </dgm:pt>
  </dgm:ptLst>
  <dgm:cxnLst>
    <dgm:cxn modelId="{863A54EA-D8C4-4E6C-A102-9E69D0350F09}" type="presOf" srcId="{B1AAB11A-BB35-45BE-8500-816AFF599AB8}" destId="{D02E8A8A-D392-411A-90B8-C9BF82315ACA}" srcOrd="1" destOrd="0" presId="urn:microsoft.com/office/officeart/2005/8/layout/radial5"/>
    <dgm:cxn modelId="{5AEE71A6-6F18-421C-B4ED-49E39D95AE5B}" srcId="{7E6110A9-50CC-4FC5-80DB-7C0B9773FAF8}" destId="{6C2DCEC3-4B4C-4CFA-AE6F-035691C47103}" srcOrd="0" destOrd="0" parTransId="{780E5669-C282-45B4-860C-997E2BC14637}" sibTransId="{84F585EB-5602-4AB5-9FE6-D6CE062C8457}"/>
    <dgm:cxn modelId="{F579BA57-29C8-414A-85F5-5CA446C21FBD}" srcId="{6C2DCEC3-4B4C-4CFA-AE6F-035691C47103}" destId="{21B3EC06-1057-4C4D-90F2-B2D1C7C39E12}" srcOrd="3" destOrd="0" parTransId="{7655A8B3-C7D6-42EA-B615-0D1EF8BD3903}" sibTransId="{60E248EF-30E9-4732-B63E-2674047405CE}"/>
    <dgm:cxn modelId="{1C3E1B4C-BCA0-4509-BF1D-D187F34906F8}" type="presOf" srcId="{6C2DCEC3-4B4C-4CFA-AE6F-035691C47103}" destId="{DB391494-3219-4B20-B19A-D183324A9863}" srcOrd="0" destOrd="0" presId="urn:microsoft.com/office/officeart/2005/8/layout/radial5"/>
    <dgm:cxn modelId="{412481FB-FED0-41FA-9BEA-8678B2FFDE1F}" type="presOf" srcId="{7DDD23F6-CE41-430A-B63B-C2C5CB0E20CB}" destId="{95246934-8D2A-48D8-9D1C-7088F6BA57B7}" srcOrd="0" destOrd="0" presId="urn:microsoft.com/office/officeart/2005/8/layout/radial5"/>
    <dgm:cxn modelId="{071B0383-3632-4911-9393-7E8DDE9C63F4}" type="presOf" srcId="{846C00AE-8ABA-4438-8141-9FD87AD7744B}" destId="{0A6F288D-B182-4E85-AF63-04579863ECB7}" srcOrd="0" destOrd="0" presId="urn:microsoft.com/office/officeart/2005/8/layout/radial5"/>
    <dgm:cxn modelId="{FA062247-6A2A-49F6-BBCD-33B1F7AAA9E2}" type="presOf" srcId="{5D62F24A-D294-4338-8C56-823067967325}" destId="{1579AEBB-B26A-4FA4-B010-9ECD61EA9511}" srcOrd="1" destOrd="0" presId="urn:microsoft.com/office/officeart/2005/8/layout/radial5"/>
    <dgm:cxn modelId="{8C662FA8-561B-4F01-94C6-4BD15DEE6DF4}" srcId="{6C2DCEC3-4B4C-4CFA-AE6F-035691C47103}" destId="{8B44B8F9-311E-4B81-9AC2-63186AE90B46}" srcOrd="2" destOrd="0" parTransId="{846C00AE-8ABA-4438-8141-9FD87AD7744B}" sibTransId="{1D80DE17-57C3-4747-B790-01A85C8DCCFE}"/>
    <dgm:cxn modelId="{27FB5605-9A14-42C4-90F9-3C3C765CE9E9}" type="presOf" srcId="{7E6110A9-50CC-4FC5-80DB-7C0B9773FAF8}" destId="{37F68727-C2BB-4A62-81AE-8FD919CF893C}" srcOrd="0" destOrd="0" presId="urn:microsoft.com/office/officeart/2005/8/layout/radial5"/>
    <dgm:cxn modelId="{E1FAD0C2-B749-4206-9647-C4F79B3FDFCE}" type="presOf" srcId="{824C459A-1AFC-46AF-A240-559B52A56833}" destId="{C6D7F728-45B8-43DE-ABCA-32A591475C12}" srcOrd="0" destOrd="0" presId="urn:microsoft.com/office/officeart/2005/8/layout/radial5"/>
    <dgm:cxn modelId="{C698DCE2-6AC6-470D-A636-BE2B7F0B6258}" type="presOf" srcId="{B1AAB11A-BB35-45BE-8500-816AFF599AB8}" destId="{E6C9397B-15E7-4A33-86F4-2C7B8F818BC4}" srcOrd="0" destOrd="0" presId="urn:microsoft.com/office/officeart/2005/8/layout/radial5"/>
    <dgm:cxn modelId="{C50CBA16-A62A-434E-838A-9D416677F6CD}" type="presOf" srcId="{5D62F24A-D294-4338-8C56-823067967325}" destId="{9FAABC96-AAF4-49BF-B0CD-AB19988EE56C}" srcOrd="0" destOrd="0" presId="urn:microsoft.com/office/officeart/2005/8/layout/radial5"/>
    <dgm:cxn modelId="{A2941345-07E9-4220-AA99-45F5063B6BF5}" type="presOf" srcId="{8B44B8F9-311E-4B81-9AC2-63186AE90B46}" destId="{EB197515-1BC1-4582-99E3-17F7A28EE3BD}" srcOrd="0" destOrd="0" presId="urn:microsoft.com/office/officeart/2005/8/layout/radial5"/>
    <dgm:cxn modelId="{DAF3E988-A27C-4534-8A5B-5A89A154A258}" type="presOf" srcId="{66B661F5-2E9A-4198-96F5-1AA4FB733094}" destId="{4B2DF00B-6EE9-4142-A7F8-B069424628B0}" srcOrd="0" destOrd="0" presId="urn:microsoft.com/office/officeart/2005/8/layout/radial5"/>
    <dgm:cxn modelId="{6C65F597-6F13-482B-A168-EDE3ABEF1D55}" type="presOf" srcId="{7655A8B3-C7D6-42EA-B615-0D1EF8BD3903}" destId="{E36E4EC7-50B5-4C01-89A6-EB0F7516529B}" srcOrd="0" destOrd="0" presId="urn:microsoft.com/office/officeart/2005/8/layout/radial5"/>
    <dgm:cxn modelId="{C975FFFD-9032-431D-AF31-C1C058001210}" srcId="{6C2DCEC3-4B4C-4CFA-AE6F-035691C47103}" destId="{4A3B45C0-556B-4CD3-B655-C3391C7198C6}" srcOrd="1" destOrd="0" parTransId="{5D62F24A-D294-4338-8C56-823067967325}" sibTransId="{79CE4FF5-5B6D-4AE8-85DC-C867ED31DE28}"/>
    <dgm:cxn modelId="{1B083EF9-EC49-4F76-BA22-45752CBBF884}" srcId="{6C2DCEC3-4B4C-4CFA-AE6F-035691C47103}" destId="{7DDD23F6-CE41-430A-B63B-C2C5CB0E20CB}" srcOrd="4" destOrd="0" parTransId="{824C459A-1AFC-46AF-A240-559B52A56833}" sibTransId="{57AC07FE-1054-4D60-97E1-FD2D1A0C92C9}"/>
    <dgm:cxn modelId="{D4AF77ED-0A95-4B60-907D-73464A90B5FE}" type="presOf" srcId="{4A3B45C0-556B-4CD3-B655-C3391C7198C6}" destId="{E84C0D9C-7C54-4576-85B8-05B73DA845A6}" srcOrd="0" destOrd="0" presId="urn:microsoft.com/office/officeart/2005/8/layout/radial5"/>
    <dgm:cxn modelId="{11F6B063-88A7-4331-B0A3-645A094DDA90}" type="presOf" srcId="{846C00AE-8ABA-4438-8141-9FD87AD7744B}" destId="{12E3342E-5522-4BC9-833C-40C9DBD09CEC}" srcOrd="1" destOrd="0" presId="urn:microsoft.com/office/officeart/2005/8/layout/radial5"/>
    <dgm:cxn modelId="{EB2B88AB-6567-4227-B1B8-CFF7B9F6B42A}" type="presOf" srcId="{7655A8B3-C7D6-42EA-B615-0D1EF8BD3903}" destId="{749B8400-E70E-4344-BFA9-11200995E9DC}" srcOrd="1" destOrd="0" presId="urn:microsoft.com/office/officeart/2005/8/layout/radial5"/>
    <dgm:cxn modelId="{D188B646-0D87-406B-A197-B8FF82A417E2}" type="presOf" srcId="{21B3EC06-1057-4C4D-90F2-B2D1C7C39E12}" destId="{12D2BF5C-1DE0-4348-A15D-8FC97368F45B}" srcOrd="0" destOrd="0" presId="urn:microsoft.com/office/officeart/2005/8/layout/radial5"/>
    <dgm:cxn modelId="{C3635A5F-807F-418F-8D5F-59F788D1292F}" srcId="{6C2DCEC3-4B4C-4CFA-AE6F-035691C47103}" destId="{66B661F5-2E9A-4198-96F5-1AA4FB733094}" srcOrd="0" destOrd="0" parTransId="{B1AAB11A-BB35-45BE-8500-816AFF599AB8}" sibTransId="{C121897A-3995-4ADC-B706-05BE4FADB40B}"/>
    <dgm:cxn modelId="{06008231-0271-47E9-B1C2-485992C004B7}" type="presOf" srcId="{824C459A-1AFC-46AF-A240-559B52A56833}" destId="{B743A162-4FA4-41AB-9D13-3A6314BE96ED}" srcOrd="1" destOrd="0" presId="urn:microsoft.com/office/officeart/2005/8/layout/radial5"/>
    <dgm:cxn modelId="{72EC16C5-C163-47DA-916D-ABF5863EB53C}" type="presParOf" srcId="{37F68727-C2BB-4A62-81AE-8FD919CF893C}" destId="{DB391494-3219-4B20-B19A-D183324A9863}" srcOrd="0" destOrd="0" presId="urn:microsoft.com/office/officeart/2005/8/layout/radial5"/>
    <dgm:cxn modelId="{AA04ADEE-4913-49A3-936D-5CB82082264C}" type="presParOf" srcId="{37F68727-C2BB-4A62-81AE-8FD919CF893C}" destId="{E6C9397B-15E7-4A33-86F4-2C7B8F818BC4}" srcOrd="1" destOrd="0" presId="urn:microsoft.com/office/officeart/2005/8/layout/radial5"/>
    <dgm:cxn modelId="{5F8003DB-37E6-4F82-8ACC-E9602CB53E80}" type="presParOf" srcId="{E6C9397B-15E7-4A33-86F4-2C7B8F818BC4}" destId="{D02E8A8A-D392-411A-90B8-C9BF82315ACA}" srcOrd="0" destOrd="0" presId="urn:microsoft.com/office/officeart/2005/8/layout/radial5"/>
    <dgm:cxn modelId="{0F3FC7B1-9271-40D2-932F-13741BE3FCDD}" type="presParOf" srcId="{37F68727-C2BB-4A62-81AE-8FD919CF893C}" destId="{4B2DF00B-6EE9-4142-A7F8-B069424628B0}" srcOrd="2" destOrd="0" presId="urn:microsoft.com/office/officeart/2005/8/layout/radial5"/>
    <dgm:cxn modelId="{B8C4A6AC-BD7F-4AD4-90A8-35E6205DCC69}" type="presParOf" srcId="{37F68727-C2BB-4A62-81AE-8FD919CF893C}" destId="{9FAABC96-AAF4-49BF-B0CD-AB19988EE56C}" srcOrd="3" destOrd="0" presId="urn:microsoft.com/office/officeart/2005/8/layout/radial5"/>
    <dgm:cxn modelId="{969F0CC0-315A-4B55-9435-49408B9A00CE}" type="presParOf" srcId="{9FAABC96-AAF4-49BF-B0CD-AB19988EE56C}" destId="{1579AEBB-B26A-4FA4-B010-9ECD61EA9511}" srcOrd="0" destOrd="0" presId="urn:microsoft.com/office/officeart/2005/8/layout/radial5"/>
    <dgm:cxn modelId="{68E66641-3325-42D6-BA45-116526BFB2BD}" type="presParOf" srcId="{37F68727-C2BB-4A62-81AE-8FD919CF893C}" destId="{E84C0D9C-7C54-4576-85B8-05B73DA845A6}" srcOrd="4" destOrd="0" presId="urn:microsoft.com/office/officeart/2005/8/layout/radial5"/>
    <dgm:cxn modelId="{3E7949A4-7AB2-4606-A936-D85ECFE9C4E5}" type="presParOf" srcId="{37F68727-C2BB-4A62-81AE-8FD919CF893C}" destId="{0A6F288D-B182-4E85-AF63-04579863ECB7}" srcOrd="5" destOrd="0" presId="urn:microsoft.com/office/officeart/2005/8/layout/radial5"/>
    <dgm:cxn modelId="{D25FD3FC-A671-4CD1-8D32-8127ABEF13F1}" type="presParOf" srcId="{0A6F288D-B182-4E85-AF63-04579863ECB7}" destId="{12E3342E-5522-4BC9-833C-40C9DBD09CEC}" srcOrd="0" destOrd="0" presId="urn:microsoft.com/office/officeart/2005/8/layout/radial5"/>
    <dgm:cxn modelId="{E1201F7E-D96A-4ABC-B5EC-153AB2CC15CB}" type="presParOf" srcId="{37F68727-C2BB-4A62-81AE-8FD919CF893C}" destId="{EB197515-1BC1-4582-99E3-17F7A28EE3BD}" srcOrd="6" destOrd="0" presId="urn:microsoft.com/office/officeart/2005/8/layout/radial5"/>
    <dgm:cxn modelId="{1C2BDC32-D772-4957-854E-9E5D79AE5652}" type="presParOf" srcId="{37F68727-C2BB-4A62-81AE-8FD919CF893C}" destId="{E36E4EC7-50B5-4C01-89A6-EB0F7516529B}" srcOrd="7" destOrd="0" presId="urn:microsoft.com/office/officeart/2005/8/layout/radial5"/>
    <dgm:cxn modelId="{F6BBFE0A-6652-4884-A040-30C60CD4F18C}" type="presParOf" srcId="{E36E4EC7-50B5-4C01-89A6-EB0F7516529B}" destId="{749B8400-E70E-4344-BFA9-11200995E9DC}" srcOrd="0" destOrd="0" presId="urn:microsoft.com/office/officeart/2005/8/layout/radial5"/>
    <dgm:cxn modelId="{AFF55190-944D-4F8F-ADB1-3D976E6B7484}" type="presParOf" srcId="{37F68727-C2BB-4A62-81AE-8FD919CF893C}" destId="{12D2BF5C-1DE0-4348-A15D-8FC97368F45B}" srcOrd="8" destOrd="0" presId="urn:microsoft.com/office/officeart/2005/8/layout/radial5"/>
    <dgm:cxn modelId="{1089FD97-38AA-4ABF-AE04-2E175C171DAB}" type="presParOf" srcId="{37F68727-C2BB-4A62-81AE-8FD919CF893C}" destId="{C6D7F728-45B8-43DE-ABCA-32A591475C12}" srcOrd="9" destOrd="0" presId="urn:microsoft.com/office/officeart/2005/8/layout/radial5"/>
    <dgm:cxn modelId="{E71DE68F-50C7-4ED5-9709-41B6FF2BF0EB}" type="presParOf" srcId="{C6D7F728-45B8-43DE-ABCA-32A591475C12}" destId="{B743A162-4FA4-41AB-9D13-3A6314BE96ED}" srcOrd="0" destOrd="0" presId="urn:microsoft.com/office/officeart/2005/8/layout/radial5"/>
    <dgm:cxn modelId="{4C340D77-4F9F-465F-9C5A-B4C05DE95710}" type="presParOf" srcId="{37F68727-C2BB-4A62-81AE-8FD919CF893C}" destId="{95246934-8D2A-48D8-9D1C-7088F6BA57B7}"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69BABE-CE7B-4A9C-B767-C5F20E0FCF46}"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pPr rtl="1"/>
          <a:endParaRPr lang="ar-EG"/>
        </a:p>
      </dgm:t>
    </dgm:pt>
    <dgm:pt modelId="{01BB3ED5-36B1-456E-9BBD-17A6DA11D54E}">
      <dgm:prSet phldrT="[Text]"/>
      <dgm:spPr/>
      <dgm:t>
        <a:bodyPr/>
        <a:lstStyle/>
        <a:p>
          <a:pPr rtl="1"/>
          <a:r>
            <a:rPr lang="ar-EG" dirty="0" smtClean="0">
              <a:solidFill>
                <a:schemeClr val="tx1"/>
              </a:solidFill>
            </a:rPr>
            <a:t>عملية التصنيع المتكامل للملابس </a:t>
          </a:r>
          <a:endParaRPr lang="ar-EG" dirty="0">
            <a:solidFill>
              <a:schemeClr val="tx1"/>
            </a:solidFill>
          </a:endParaRPr>
        </a:p>
      </dgm:t>
    </dgm:pt>
    <dgm:pt modelId="{2B20E1E3-7029-4CB9-BE88-A030D992FE10}" type="parTrans" cxnId="{68BF419C-383D-4110-93C2-1407FFF17FFA}">
      <dgm:prSet/>
      <dgm:spPr/>
      <dgm:t>
        <a:bodyPr/>
        <a:lstStyle/>
        <a:p>
          <a:pPr rtl="1"/>
          <a:endParaRPr lang="ar-EG"/>
        </a:p>
      </dgm:t>
    </dgm:pt>
    <dgm:pt modelId="{FCDA5D8D-D2EB-4A99-8D70-093583DF2B3D}" type="sibTrans" cxnId="{68BF419C-383D-4110-93C2-1407FFF17FFA}">
      <dgm:prSet/>
      <dgm:spPr/>
      <dgm:t>
        <a:bodyPr/>
        <a:lstStyle/>
        <a:p>
          <a:pPr rtl="1"/>
          <a:endParaRPr lang="ar-EG"/>
        </a:p>
      </dgm:t>
    </dgm:pt>
    <dgm:pt modelId="{2C804948-D7FC-4A77-A309-CF35615A2CE4}">
      <dgm:prSet phldrT="[Text]"/>
      <dgm:spPr/>
      <dgm:t>
        <a:bodyPr/>
        <a:lstStyle/>
        <a:p>
          <a:pPr rtl="1"/>
          <a:r>
            <a:rPr lang="en-US" dirty="0" smtClean="0"/>
            <a:t>Computer Aided Manufacturing</a:t>
          </a:r>
          <a:r>
            <a:rPr lang="ar-EG" dirty="0" smtClean="0"/>
            <a:t>  </a:t>
          </a:r>
          <a:r>
            <a:rPr lang="en-US" dirty="0" smtClean="0"/>
            <a:t>CAM</a:t>
          </a:r>
          <a:endParaRPr lang="ar-EG" dirty="0"/>
        </a:p>
      </dgm:t>
    </dgm:pt>
    <dgm:pt modelId="{2AD30368-746C-4CC7-8393-3D40193A9117}" type="parTrans" cxnId="{87A6B879-CA48-4776-921E-2F261CBB102D}">
      <dgm:prSet/>
      <dgm:spPr/>
      <dgm:t>
        <a:bodyPr/>
        <a:lstStyle/>
        <a:p>
          <a:pPr rtl="1"/>
          <a:endParaRPr lang="ar-EG"/>
        </a:p>
      </dgm:t>
    </dgm:pt>
    <dgm:pt modelId="{E474B14C-AC45-4D35-BFDA-B496C20309AF}" type="sibTrans" cxnId="{87A6B879-CA48-4776-921E-2F261CBB102D}">
      <dgm:prSet/>
      <dgm:spPr/>
      <dgm:t>
        <a:bodyPr/>
        <a:lstStyle/>
        <a:p>
          <a:pPr rtl="1"/>
          <a:endParaRPr lang="ar-EG"/>
        </a:p>
      </dgm:t>
    </dgm:pt>
    <dgm:pt modelId="{EBC136C4-D349-49CC-B19A-667577F635D6}">
      <dgm:prSet phldrT="[Text]"/>
      <dgm:spPr/>
      <dgm:t>
        <a:bodyPr/>
        <a:lstStyle/>
        <a:p>
          <a:pPr rtl="1"/>
          <a:r>
            <a:rPr lang="en-US" dirty="0" smtClean="0"/>
            <a:t>CAD/ Computer Aided Design </a:t>
          </a:r>
          <a:endParaRPr lang="ar-EG" dirty="0"/>
        </a:p>
      </dgm:t>
    </dgm:pt>
    <dgm:pt modelId="{F9F4AD52-CA32-4585-AF47-A48B2D2B1B0A}" type="parTrans" cxnId="{29F7AA4D-58F4-4EB4-AD99-061188B630EB}">
      <dgm:prSet/>
      <dgm:spPr/>
      <dgm:t>
        <a:bodyPr/>
        <a:lstStyle/>
        <a:p>
          <a:pPr rtl="1"/>
          <a:endParaRPr lang="ar-EG"/>
        </a:p>
      </dgm:t>
    </dgm:pt>
    <dgm:pt modelId="{85851057-D735-401A-92E0-296B59EF79FB}" type="sibTrans" cxnId="{29F7AA4D-58F4-4EB4-AD99-061188B630EB}">
      <dgm:prSet/>
      <dgm:spPr/>
      <dgm:t>
        <a:bodyPr/>
        <a:lstStyle/>
        <a:p>
          <a:pPr rtl="1"/>
          <a:endParaRPr lang="ar-EG"/>
        </a:p>
      </dgm:t>
    </dgm:pt>
    <dgm:pt modelId="{09CD6099-8424-4B0E-ADBB-924F057111EC}" type="pres">
      <dgm:prSet presAssocID="{FF69BABE-CE7B-4A9C-B767-C5F20E0FCF46}" presName="Name0" presStyleCnt="0">
        <dgm:presLayoutVars>
          <dgm:chMax val="1"/>
          <dgm:chPref val="1"/>
          <dgm:dir/>
          <dgm:animOne val="branch"/>
          <dgm:animLvl val="lvl"/>
        </dgm:presLayoutVars>
      </dgm:prSet>
      <dgm:spPr/>
      <dgm:t>
        <a:bodyPr/>
        <a:lstStyle/>
        <a:p>
          <a:pPr rtl="1"/>
          <a:endParaRPr lang="ar-EG"/>
        </a:p>
      </dgm:t>
    </dgm:pt>
    <dgm:pt modelId="{87A8631E-E913-48D1-9D4F-C105B73B3944}" type="pres">
      <dgm:prSet presAssocID="{01BB3ED5-36B1-456E-9BBD-17A6DA11D54E}" presName="singleCycle" presStyleCnt="0"/>
      <dgm:spPr/>
    </dgm:pt>
    <dgm:pt modelId="{0CA5C5BA-C94A-498D-B110-15BB37F48116}" type="pres">
      <dgm:prSet presAssocID="{01BB3ED5-36B1-456E-9BBD-17A6DA11D54E}" presName="singleCenter" presStyleLbl="node1" presStyleIdx="0" presStyleCnt="3" custScaleX="148416">
        <dgm:presLayoutVars>
          <dgm:chMax val="7"/>
          <dgm:chPref val="7"/>
        </dgm:presLayoutVars>
      </dgm:prSet>
      <dgm:spPr/>
      <dgm:t>
        <a:bodyPr/>
        <a:lstStyle/>
        <a:p>
          <a:pPr rtl="1"/>
          <a:endParaRPr lang="ar-EG"/>
        </a:p>
      </dgm:t>
    </dgm:pt>
    <dgm:pt modelId="{3C4459EF-BF6C-4155-8F4D-7C9C3F7034AF}" type="pres">
      <dgm:prSet presAssocID="{2AD30368-746C-4CC7-8393-3D40193A9117}" presName="Name56" presStyleLbl="parChTrans1D2" presStyleIdx="0" presStyleCnt="2"/>
      <dgm:spPr/>
      <dgm:t>
        <a:bodyPr/>
        <a:lstStyle/>
        <a:p>
          <a:pPr rtl="1"/>
          <a:endParaRPr lang="ar-EG"/>
        </a:p>
      </dgm:t>
    </dgm:pt>
    <dgm:pt modelId="{A5F6F161-E856-4532-AAF9-AE517BF8F5BE}" type="pres">
      <dgm:prSet presAssocID="{2C804948-D7FC-4A77-A309-CF35615A2CE4}" presName="text0" presStyleLbl="node1" presStyleIdx="1" presStyleCnt="3" custScaleX="279851" custRadScaleRad="146144" custRadScaleInc="144812">
        <dgm:presLayoutVars>
          <dgm:bulletEnabled val="1"/>
        </dgm:presLayoutVars>
      </dgm:prSet>
      <dgm:spPr/>
      <dgm:t>
        <a:bodyPr/>
        <a:lstStyle/>
        <a:p>
          <a:pPr rtl="1"/>
          <a:endParaRPr lang="ar-EG"/>
        </a:p>
      </dgm:t>
    </dgm:pt>
    <dgm:pt modelId="{80A07B74-988A-49ED-B412-453BE52BCEB9}" type="pres">
      <dgm:prSet presAssocID="{F9F4AD52-CA32-4585-AF47-A48B2D2B1B0A}" presName="Name56" presStyleLbl="parChTrans1D2" presStyleIdx="1" presStyleCnt="2"/>
      <dgm:spPr/>
      <dgm:t>
        <a:bodyPr/>
        <a:lstStyle/>
        <a:p>
          <a:pPr rtl="1"/>
          <a:endParaRPr lang="ar-EG"/>
        </a:p>
      </dgm:t>
    </dgm:pt>
    <dgm:pt modelId="{51176DFD-0DB8-431C-91FD-51D868C293AC}" type="pres">
      <dgm:prSet presAssocID="{EBC136C4-D349-49CC-B19A-667577F635D6}" presName="text0" presStyleLbl="node1" presStyleIdx="2" presStyleCnt="3" custScaleX="265663" custRadScaleRad="145956" custRadScaleInc="54399">
        <dgm:presLayoutVars>
          <dgm:bulletEnabled val="1"/>
        </dgm:presLayoutVars>
      </dgm:prSet>
      <dgm:spPr/>
      <dgm:t>
        <a:bodyPr/>
        <a:lstStyle/>
        <a:p>
          <a:pPr rtl="1"/>
          <a:endParaRPr lang="ar-EG"/>
        </a:p>
      </dgm:t>
    </dgm:pt>
  </dgm:ptLst>
  <dgm:cxnLst>
    <dgm:cxn modelId="{5473C4E1-88A3-41B4-94D1-2DEC1A8DBDA8}" type="presOf" srcId="{FF69BABE-CE7B-4A9C-B767-C5F20E0FCF46}" destId="{09CD6099-8424-4B0E-ADBB-924F057111EC}" srcOrd="0" destOrd="0" presId="urn:microsoft.com/office/officeart/2008/layout/RadialCluster"/>
    <dgm:cxn modelId="{C29D0AC7-708D-4972-9942-F5EC18EC3161}" type="presOf" srcId="{F9F4AD52-CA32-4585-AF47-A48B2D2B1B0A}" destId="{80A07B74-988A-49ED-B412-453BE52BCEB9}" srcOrd="0" destOrd="0" presId="urn:microsoft.com/office/officeart/2008/layout/RadialCluster"/>
    <dgm:cxn modelId="{7D4BE781-C778-4E54-81E3-1F734D93CFF2}" type="presOf" srcId="{2C804948-D7FC-4A77-A309-CF35615A2CE4}" destId="{A5F6F161-E856-4532-AAF9-AE517BF8F5BE}" srcOrd="0" destOrd="0" presId="urn:microsoft.com/office/officeart/2008/layout/RadialCluster"/>
    <dgm:cxn modelId="{BCE16047-2BA2-4EFF-9D58-813CACD47F9A}" type="presOf" srcId="{EBC136C4-D349-49CC-B19A-667577F635D6}" destId="{51176DFD-0DB8-431C-91FD-51D868C293AC}" srcOrd="0" destOrd="0" presId="urn:microsoft.com/office/officeart/2008/layout/RadialCluster"/>
    <dgm:cxn modelId="{29F7AA4D-58F4-4EB4-AD99-061188B630EB}" srcId="{01BB3ED5-36B1-456E-9BBD-17A6DA11D54E}" destId="{EBC136C4-D349-49CC-B19A-667577F635D6}" srcOrd="1" destOrd="0" parTransId="{F9F4AD52-CA32-4585-AF47-A48B2D2B1B0A}" sibTransId="{85851057-D735-401A-92E0-296B59EF79FB}"/>
    <dgm:cxn modelId="{68BF419C-383D-4110-93C2-1407FFF17FFA}" srcId="{FF69BABE-CE7B-4A9C-B767-C5F20E0FCF46}" destId="{01BB3ED5-36B1-456E-9BBD-17A6DA11D54E}" srcOrd="0" destOrd="0" parTransId="{2B20E1E3-7029-4CB9-BE88-A030D992FE10}" sibTransId="{FCDA5D8D-D2EB-4A99-8D70-093583DF2B3D}"/>
    <dgm:cxn modelId="{87A6B879-CA48-4776-921E-2F261CBB102D}" srcId="{01BB3ED5-36B1-456E-9BBD-17A6DA11D54E}" destId="{2C804948-D7FC-4A77-A309-CF35615A2CE4}" srcOrd="0" destOrd="0" parTransId="{2AD30368-746C-4CC7-8393-3D40193A9117}" sibTransId="{E474B14C-AC45-4D35-BFDA-B496C20309AF}"/>
    <dgm:cxn modelId="{F739117A-709D-4825-906C-D9223B57AADF}" type="presOf" srcId="{2AD30368-746C-4CC7-8393-3D40193A9117}" destId="{3C4459EF-BF6C-4155-8F4D-7C9C3F7034AF}" srcOrd="0" destOrd="0" presId="urn:microsoft.com/office/officeart/2008/layout/RadialCluster"/>
    <dgm:cxn modelId="{3A081A0F-0D55-4B37-BA73-2BEB3A2FC710}" type="presOf" srcId="{01BB3ED5-36B1-456E-9BBD-17A6DA11D54E}" destId="{0CA5C5BA-C94A-498D-B110-15BB37F48116}" srcOrd="0" destOrd="0" presId="urn:microsoft.com/office/officeart/2008/layout/RadialCluster"/>
    <dgm:cxn modelId="{3CF1FDEF-84A6-474F-BD63-324B02BDE924}" type="presParOf" srcId="{09CD6099-8424-4B0E-ADBB-924F057111EC}" destId="{87A8631E-E913-48D1-9D4F-C105B73B3944}" srcOrd="0" destOrd="0" presId="urn:microsoft.com/office/officeart/2008/layout/RadialCluster"/>
    <dgm:cxn modelId="{D591B0B6-C880-4212-A88D-CEB168B9EA89}" type="presParOf" srcId="{87A8631E-E913-48D1-9D4F-C105B73B3944}" destId="{0CA5C5BA-C94A-498D-B110-15BB37F48116}" srcOrd="0" destOrd="0" presId="urn:microsoft.com/office/officeart/2008/layout/RadialCluster"/>
    <dgm:cxn modelId="{7F529F7B-38F1-4AC5-8BDE-5B4841F71D37}" type="presParOf" srcId="{87A8631E-E913-48D1-9D4F-C105B73B3944}" destId="{3C4459EF-BF6C-4155-8F4D-7C9C3F7034AF}" srcOrd="1" destOrd="0" presId="urn:microsoft.com/office/officeart/2008/layout/RadialCluster"/>
    <dgm:cxn modelId="{368DBA94-0118-41C8-A088-6B803B1797B0}" type="presParOf" srcId="{87A8631E-E913-48D1-9D4F-C105B73B3944}" destId="{A5F6F161-E856-4532-AAF9-AE517BF8F5BE}" srcOrd="2" destOrd="0" presId="urn:microsoft.com/office/officeart/2008/layout/RadialCluster"/>
    <dgm:cxn modelId="{62A58EC0-B726-4FE1-9A9C-017962B55C96}" type="presParOf" srcId="{87A8631E-E913-48D1-9D4F-C105B73B3944}" destId="{80A07B74-988A-49ED-B412-453BE52BCEB9}" srcOrd="3" destOrd="0" presId="urn:microsoft.com/office/officeart/2008/layout/RadialCluster"/>
    <dgm:cxn modelId="{AFFD89F4-A0BB-4466-8AD9-EF48716D51C7}" type="presParOf" srcId="{87A8631E-E913-48D1-9D4F-C105B73B3944}" destId="{51176DFD-0DB8-431C-91FD-51D868C293AC}" srcOrd="4"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708CAF-94F5-4044-986C-660C591DF44B}" type="doc">
      <dgm:prSet loTypeId="urn:microsoft.com/office/officeart/2005/8/layout/cycle8" loCatId="cycle" qsTypeId="urn:microsoft.com/office/officeart/2005/8/quickstyle/simple1" qsCatId="simple" csTypeId="urn:microsoft.com/office/officeart/2005/8/colors/colorful1" csCatId="colorful" phldr="1"/>
      <dgm:spPr/>
    </dgm:pt>
    <dgm:pt modelId="{C6E68B14-C1FA-416A-A9D4-C99A34314092}">
      <dgm:prSet phldrT="[Text]"/>
      <dgm:spPr/>
      <dgm:t>
        <a:bodyPr/>
        <a:lstStyle/>
        <a:p>
          <a:pPr rtl="1"/>
          <a:r>
            <a:rPr lang="en-US" b="0" dirty="0" smtClean="0">
              <a:solidFill>
                <a:schemeClr val="tx1"/>
              </a:solidFill>
            </a:rPr>
            <a:t>The special design</a:t>
          </a:r>
          <a:endParaRPr lang="ar-EG" b="0" dirty="0">
            <a:solidFill>
              <a:schemeClr val="tx1"/>
            </a:solidFill>
          </a:endParaRPr>
        </a:p>
      </dgm:t>
    </dgm:pt>
    <dgm:pt modelId="{14F12347-FC92-4BBA-BF7D-DACFF092C616}" type="parTrans" cxnId="{15D38223-7DB2-4059-8BB2-726471852340}">
      <dgm:prSet/>
      <dgm:spPr/>
      <dgm:t>
        <a:bodyPr/>
        <a:lstStyle/>
        <a:p>
          <a:pPr rtl="1"/>
          <a:endParaRPr lang="ar-EG"/>
        </a:p>
      </dgm:t>
    </dgm:pt>
    <dgm:pt modelId="{3678B94F-656B-4D9C-BF9D-FC4A8CF24D7D}" type="sibTrans" cxnId="{15D38223-7DB2-4059-8BB2-726471852340}">
      <dgm:prSet/>
      <dgm:spPr/>
      <dgm:t>
        <a:bodyPr/>
        <a:lstStyle/>
        <a:p>
          <a:pPr rtl="1"/>
          <a:endParaRPr lang="ar-EG"/>
        </a:p>
      </dgm:t>
    </dgm:pt>
    <dgm:pt modelId="{D9A9061F-A6D3-4763-851A-BBEACF07D447}">
      <dgm:prSet phldrT="[Text]"/>
      <dgm:spPr/>
      <dgm:t>
        <a:bodyPr/>
        <a:lstStyle/>
        <a:p>
          <a:pPr rtl="1"/>
          <a:r>
            <a:rPr lang="en-US" dirty="0" smtClean="0">
              <a:solidFill>
                <a:schemeClr val="tx1"/>
              </a:solidFill>
            </a:rPr>
            <a:t>function</a:t>
          </a:r>
          <a:endParaRPr lang="ar-EG" dirty="0">
            <a:solidFill>
              <a:schemeClr val="tx1"/>
            </a:solidFill>
          </a:endParaRPr>
        </a:p>
      </dgm:t>
    </dgm:pt>
    <dgm:pt modelId="{DE4529EC-F19B-4381-A8D3-D6D7FEF813E7}" type="parTrans" cxnId="{68FBB81C-4A55-4418-A66B-A07C2783A6A6}">
      <dgm:prSet/>
      <dgm:spPr/>
      <dgm:t>
        <a:bodyPr/>
        <a:lstStyle/>
        <a:p>
          <a:pPr rtl="1"/>
          <a:endParaRPr lang="ar-EG"/>
        </a:p>
      </dgm:t>
    </dgm:pt>
    <dgm:pt modelId="{A6273E79-8689-4D3E-9169-1BE95AEC7C0B}" type="sibTrans" cxnId="{68FBB81C-4A55-4418-A66B-A07C2783A6A6}">
      <dgm:prSet/>
      <dgm:spPr/>
      <dgm:t>
        <a:bodyPr/>
        <a:lstStyle/>
        <a:p>
          <a:pPr rtl="1"/>
          <a:endParaRPr lang="ar-EG"/>
        </a:p>
      </dgm:t>
    </dgm:pt>
    <dgm:pt modelId="{A28CE05A-AC89-44EF-88F8-28B4CA866FDC}">
      <dgm:prSet phldrT="[Text]"/>
      <dgm:spPr/>
      <dgm:t>
        <a:bodyPr/>
        <a:lstStyle/>
        <a:p>
          <a:pPr rtl="1"/>
          <a:r>
            <a:rPr lang="en-US" dirty="0" smtClean="0">
              <a:solidFill>
                <a:schemeClr val="tx1"/>
              </a:solidFill>
            </a:rPr>
            <a:t>sewing foot</a:t>
          </a:r>
          <a:endParaRPr lang="ar-EG" dirty="0">
            <a:solidFill>
              <a:schemeClr val="tx1"/>
            </a:solidFill>
          </a:endParaRPr>
        </a:p>
      </dgm:t>
    </dgm:pt>
    <dgm:pt modelId="{4B40A1B0-15AA-4AB0-8E54-A156C599679D}" type="parTrans" cxnId="{D7450D73-85D2-411F-962E-63A13BE26941}">
      <dgm:prSet/>
      <dgm:spPr/>
      <dgm:t>
        <a:bodyPr/>
        <a:lstStyle/>
        <a:p>
          <a:pPr rtl="1"/>
          <a:endParaRPr lang="ar-EG"/>
        </a:p>
      </dgm:t>
    </dgm:pt>
    <dgm:pt modelId="{CF8FFE75-0BD9-49EF-92B3-5A6048FD44D4}" type="sibTrans" cxnId="{D7450D73-85D2-411F-962E-63A13BE26941}">
      <dgm:prSet/>
      <dgm:spPr/>
      <dgm:t>
        <a:bodyPr/>
        <a:lstStyle/>
        <a:p>
          <a:pPr rtl="1"/>
          <a:endParaRPr lang="ar-EG"/>
        </a:p>
      </dgm:t>
    </dgm:pt>
    <dgm:pt modelId="{C7E404E1-77DB-41CB-AFAB-6BDCB7DF6B38}">
      <dgm:prSet/>
      <dgm:spPr/>
      <dgm:t>
        <a:bodyPr/>
        <a:lstStyle/>
        <a:p>
          <a:pPr rtl="1"/>
          <a:r>
            <a:rPr lang="en-US" dirty="0" smtClean="0">
              <a:solidFill>
                <a:schemeClr val="tx1"/>
              </a:solidFill>
            </a:rPr>
            <a:t>stitch plate are important</a:t>
          </a:r>
          <a:endParaRPr lang="ar-EG" dirty="0">
            <a:solidFill>
              <a:schemeClr val="tx1"/>
            </a:solidFill>
          </a:endParaRPr>
        </a:p>
      </dgm:t>
    </dgm:pt>
    <dgm:pt modelId="{A58886D7-F4E4-4B94-A8E1-22FD5F991194}" type="parTrans" cxnId="{E1B96520-8206-4AB1-8F2E-7150D4248749}">
      <dgm:prSet/>
      <dgm:spPr/>
      <dgm:t>
        <a:bodyPr/>
        <a:lstStyle/>
        <a:p>
          <a:pPr rtl="1"/>
          <a:endParaRPr lang="ar-EG"/>
        </a:p>
      </dgm:t>
    </dgm:pt>
    <dgm:pt modelId="{59F13618-F159-4960-9566-81E82A3903FF}" type="sibTrans" cxnId="{E1B96520-8206-4AB1-8F2E-7150D4248749}">
      <dgm:prSet/>
      <dgm:spPr/>
      <dgm:t>
        <a:bodyPr/>
        <a:lstStyle/>
        <a:p>
          <a:pPr rtl="1"/>
          <a:endParaRPr lang="ar-EG"/>
        </a:p>
      </dgm:t>
    </dgm:pt>
    <dgm:pt modelId="{7E77D420-4E0F-47AC-94C1-BF9E1DEFC503}" type="pres">
      <dgm:prSet presAssocID="{CD708CAF-94F5-4044-986C-660C591DF44B}" presName="compositeShape" presStyleCnt="0">
        <dgm:presLayoutVars>
          <dgm:chMax val="7"/>
          <dgm:dir/>
          <dgm:resizeHandles val="exact"/>
        </dgm:presLayoutVars>
      </dgm:prSet>
      <dgm:spPr/>
    </dgm:pt>
    <dgm:pt modelId="{4A60B50E-BC58-4306-83C0-53A502BBFCEE}" type="pres">
      <dgm:prSet presAssocID="{CD708CAF-94F5-4044-986C-660C591DF44B}" presName="wedge1" presStyleLbl="node1" presStyleIdx="0" presStyleCnt="4"/>
      <dgm:spPr/>
      <dgm:t>
        <a:bodyPr/>
        <a:lstStyle/>
        <a:p>
          <a:pPr rtl="1"/>
          <a:endParaRPr lang="ar-EG"/>
        </a:p>
      </dgm:t>
    </dgm:pt>
    <dgm:pt modelId="{D6D0D90A-DCD9-49E2-AC59-503EC3361ACF}" type="pres">
      <dgm:prSet presAssocID="{CD708CAF-94F5-4044-986C-660C591DF44B}" presName="dummy1a" presStyleCnt="0"/>
      <dgm:spPr/>
    </dgm:pt>
    <dgm:pt modelId="{032305C0-33A3-4DC6-AC92-8C502A45570A}" type="pres">
      <dgm:prSet presAssocID="{CD708CAF-94F5-4044-986C-660C591DF44B}" presName="dummy1b" presStyleCnt="0"/>
      <dgm:spPr/>
    </dgm:pt>
    <dgm:pt modelId="{30EB30ED-17C0-43C7-8280-F76803E07037}" type="pres">
      <dgm:prSet presAssocID="{CD708CAF-94F5-4044-986C-660C591DF44B}" presName="wedge1Tx" presStyleLbl="node1" presStyleIdx="0" presStyleCnt="4">
        <dgm:presLayoutVars>
          <dgm:chMax val="0"/>
          <dgm:chPref val="0"/>
          <dgm:bulletEnabled val="1"/>
        </dgm:presLayoutVars>
      </dgm:prSet>
      <dgm:spPr/>
      <dgm:t>
        <a:bodyPr/>
        <a:lstStyle/>
        <a:p>
          <a:pPr rtl="1"/>
          <a:endParaRPr lang="ar-EG"/>
        </a:p>
      </dgm:t>
    </dgm:pt>
    <dgm:pt modelId="{25F5D4BA-EB71-4DF1-8BB4-F18B822A15C1}" type="pres">
      <dgm:prSet presAssocID="{CD708CAF-94F5-4044-986C-660C591DF44B}" presName="wedge2" presStyleLbl="node1" presStyleIdx="1" presStyleCnt="4" custScaleX="102502" custScaleY="99225"/>
      <dgm:spPr/>
      <dgm:t>
        <a:bodyPr/>
        <a:lstStyle/>
        <a:p>
          <a:pPr rtl="1"/>
          <a:endParaRPr lang="ar-EG"/>
        </a:p>
      </dgm:t>
    </dgm:pt>
    <dgm:pt modelId="{EA71DCA0-B81A-4786-9A0E-1031D8C1111B}" type="pres">
      <dgm:prSet presAssocID="{CD708CAF-94F5-4044-986C-660C591DF44B}" presName="dummy2a" presStyleCnt="0"/>
      <dgm:spPr/>
    </dgm:pt>
    <dgm:pt modelId="{586EE9EA-9513-4A9E-A04D-913BAC2ABD6A}" type="pres">
      <dgm:prSet presAssocID="{CD708CAF-94F5-4044-986C-660C591DF44B}" presName="dummy2b" presStyleCnt="0"/>
      <dgm:spPr/>
    </dgm:pt>
    <dgm:pt modelId="{C471FD73-0ED4-4B54-81CC-C43266DA90D0}" type="pres">
      <dgm:prSet presAssocID="{CD708CAF-94F5-4044-986C-660C591DF44B}" presName="wedge2Tx" presStyleLbl="node1" presStyleIdx="1" presStyleCnt="4">
        <dgm:presLayoutVars>
          <dgm:chMax val="0"/>
          <dgm:chPref val="0"/>
          <dgm:bulletEnabled val="1"/>
        </dgm:presLayoutVars>
      </dgm:prSet>
      <dgm:spPr/>
      <dgm:t>
        <a:bodyPr/>
        <a:lstStyle/>
        <a:p>
          <a:pPr rtl="1"/>
          <a:endParaRPr lang="ar-EG"/>
        </a:p>
      </dgm:t>
    </dgm:pt>
    <dgm:pt modelId="{4B3ABCD4-0576-470D-AB82-C79A587A8396}" type="pres">
      <dgm:prSet presAssocID="{CD708CAF-94F5-4044-986C-660C591DF44B}" presName="wedge3" presStyleLbl="node1" presStyleIdx="2" presStyleCnt="4"/>
      <dgm:spPr/>
      <dgm:t>
        <a:bodyPr/>
        <a:lstStyle/>
        <a:p>
          <a:pPr rtl="1"/>
          <a:endParaRPr lang="ar-EG"/>
        </a:p>
      </dgm:t>
    </dgm:pt>
    <dgm:pt modelId="{2BC0A26F-D9B9-489C-835A-E53C1BE72CB1}" type="pres">
      <dgm:prSet presAssocID="{CD708CAF-94F5-4044-986C-660C591DF44B}" presName="dummy3a" presStyleCnt="0"/>
      <dgm:spPr/>
    </dgm:pt>
    <dgm:pt modelId="{D786F7C3-BA6E-4669-AB2C-953D7682C744}" type="pres">
      <dgm:prSet presAssocID="{CD708CAF-94F5-4044-986C-660C591DF44B}" presName="dummy3b" presStyleCnt="0"/>
      <dgm:spPr/>
    </dgm:pt>
    <dgm:pt modelId="{664A496D-A2CA-4966-AC28-B2C4917E4563}" type="pres">
      <dgm:prSet presAssocID="{CD708CAF-94F5-4044-986C-660C591DF44B}" presName="wedge3Tx" presStyleLbl="node1" presStyleIdx="2" presStyleCnt="4">
        <dgm:presLayoutVars>
          <dgm:chMax val="0"/>
          <dgm:chPref val="0"/>
          <dgm:bulletEnabled val="1"/>
        </dgm:presLayoutVars>
      </dgm:prSet>
      <dgm:spPr/>
      <dgm:t>
        <a:bodyPr/>
        <a:lstStyle/>
        <a:p>
          <a:pPr rtl="1"/>
          <a:endParaRPr lang="ar-EG"/>
        </a:p>
      </dgm:t>
    </dgm:pt>
    <dgm:pt modelId="{0B77046F-064C-4079-91DC-17E6EAE29044}" type="pres">
      <dgm:prSet presAssocID="{CD708CAF-94F5-4044-986C-660C591DF44B}" presName="wedge4" presStyleLbl="node1" presStyleIdx="3" presStyleCnt="4"/>
      <dgm:spPr/>
      <dgm:t>
        <a:bodyPr/>
        <a:lstStyle/>
        <a:p>
          <a:pPr rtl="1"/>
          <a:endParaRPr lang="ar-EG"/>
        </a:p>
      </dgm:t>
    </dgm:pt>
    <dgm:pt modelId="{C66609DB-DFF6-45B0-8384-42232E8D8CCD}" type="pres">
      <dgm:prSet presAssocID="{CD708CAF-94F5-4044-986C-660C591DF44B}" presName="dummy4a" presStyleCnt="0"/>
      <dgm:spPr/>
    </dgm:pt>
    <dgm:pt modelId="{1D577CF8-6399-4DB0-98BE-5D1F0B0AB1B2}" type="pres">
      <dgm:prSet presAssocID="{CD708CAF-94F5-4044-986C-660C591DF44B}" presName="dummy4b" presStyleCnt="0"/>
      <dgm:spPr/>
    </dgm:pt>
    <dgm:pt modelId="{0B15F901-D027-4686-9483-F284FB4CC753}" type="pres">
      <dgm:prSet presAssocID="{CD708CAF-94F5-4044-986C-660C591DF44B}" presName="wedge4Tx" presStyleLbl="node1" presStyleIdx="3" presStyleCnt="4">
        <dgm:presLayoutVars>
          <dgm:chMax val="0"/>
          <dgm:chPref val="0"/>
          <dgm:bulletEnabled val="1"/>
        </dgm:presLayoutVars>
      </dgm:prSet>
      <dgm:spPr/>
      <dgm:t>
        <a:bodyPr/>
        <a:lstStyle/>
        <a:p>
          <a:pPr rtl="1"/>
          <a:endParaRPr lang="ar-EG"/>
        </a:p>
      </dgm:t>
    </dgm:pt>
    <dgm:pt modelId="{86867F3F-77E5-43B7-99C2-697AFD202B86}" type="pres">
      <dgm:prSet presAssocID="{3678B94F-656B-4D9C-BF9D-FC4A8CF24D7D}" presName="arrowWedge1" presStyleLbl="fgSibTrans2D1" presStyleIdx="0" presStyleCnt="4"/>
      <dgm:spPr/>
    </dgm:pt>
    <dgm:pt modelId="{65EB795C-52F3-4056-9BB1-23688FB84E8B}" type="pres">
      <dgm:prSet presAssocID="{A6273E79-8689-4D3E-9169-1BE95AEC7C0B}" presName="arrowWedge2" presStyleLbl="fgSibTrans2D1" presStyleIdx="1" presStyleCnt="4"/>
      <dgm:spPr/>
    </dgm:pt>
    <dgm:pt modelId="{CD93F8B8-9660-4AFE-A9ED-706525F711F5}" type="pres">
      <dgm:prSet presAssocID="{CF8FFE75-0BD9-49EF-92B3-5A6048FD44D4}" presName="arrowWedge3" presStyleLbl="fgSibTrans2D1" presStyleIdx="2" presStyleCnt="4"/>
      <dgm:spPr/>
    </dgm:pt>
    <dgm:pt modelId="{AE6279A2-386F-4C9B-858B-FB99F7E35A83}" type="pres">
      <dgm:prSet presAssocID="{59F13618-F159-4960-9566-81E82A3903FF}" presName="arrowWedge4" presStyleLbl="fgSibTrans2D1" presStyleIdx="3" presStyleCnt="4"/>
      <dgm:spPr/>
    </dgm:pt>
  </dgm:ptLst>
  <dgm:cxnLst>
    <dgm:cxn modelId="{39FAA9F8-406F-484F-9A3D-2723BE8FEC3B}" type="presOf" srcId="{A28CE05A-AC89-44EF-88F8-28B4CA866FDC}" destId="{664A496D-A2CA-4966-AC28-B2C4917E4563}" srcOrd="1" destOrd="0" presId="urn:microsoft.com/office/officeart/2005/8/layout/cycle8"/>
    <dgm:cxn modelId="{D7450D73-85D2-411F-962E-63A13BE26941}" srcId="{CD708CAF-94F5-4044-986C-660C591DF44B}" destId="{A28CE05A-AC89-44EF-88F8-28B4CA866FDC}" srcOrd="2" destOrd="0" parTransId="{4B40A1B0-15AA-4AB0-8E54-A156C599679D}" sibTransId="{CF8FFE75-0BD9-49EF-92B3-5A6048FD44D4}"/>
    <dgm:cxn modelId="{15D38223-7DB2-4059-8BB2-726471852340}" srcId="{CD708CAF-94F5-4044-986C-660C591DF44B}" destId="{C6E68B14-C1FA-416A-A9D4-C99A34314092}" srcOrd="0" destOrd="0" parTransId="{14F12347-FC92-4BBA-BF7D-DACFF092C616}" sibTransId="{3678B94F-656B-4D9C-BF9D-FC4A8CF24D7D}"/>
    <dgm:cxn modelId="{E1B96520-8206-4AB1-8F2E-7150D4248749}" srcId="{CD708CAF-94F5-4044-986C-660C591DF44B}" destId="{C7E404E1-77DB-41CB-AFAB-6BDCB7DF6B38}" srcOrd="3" destOrd="0" parTransId="{A58886D7-F4E4-4B94-A8E1-22FD5F991194}" sibTransId="{59F13618-F159-4960-9566-81E82A3903FF}"/>
    <dgm:cxn modelId="{68FBB81C-4A55-4418-A66B-A07C2783A6A6}" srcId="{CD708CAF-94F5-4044-986C-660C591DF44B}" destId="{D9A9061F-A6D3-4763-851A-BBEACF07D447}" srcOrd="1" destOrd="0" parTransId="{DE4529EC-F19B-4381-A8D3-D6D7FEF813E7}" sibTransId="{A6273E79-8689-4D3E-9169-1BE95AEC7C0B}"/>
    <dgm:cxn modelId="{B6689255-F853-44C6-93D0-C2C53DB84AF2}" type="presOf" srcId="{CD708CAF-94F5-4044-986C-660C591DF44B}" destId="{7E77D420-4E0F-47AC-94C1-BF9E1DEFC503}" srcOrd="0" destOrd="0" presId="urn:microsoft.com/office/officeart/2005/8/layout/cycle8"/>
    <dgm:cxn modelId="{A83ADD75-7C37-49A4-ADA4-046FDB4F853F}" type="presOf" srcId="{C6E68B14-C1FA-416A-A9D4-C99A34314092}" destId="{30EB30ED-17C0-43C7-8280-F76803E07037}" srcOrd="1" destOrd="0" presId="urn:microsoft.com/office/officeart/2005/8/layout/cycle8"/>
    <dgm:cxn modelId="{1ABD2D33-13F4-4FD5-8DD9-168E5EBDD2DA}" type="presOf" srcId="{C7E404E1-77DB-41CB-AFAB-6BDCB7DF6B38}" destId="{0B77046F-064C-4079-91DC-17E6EAE29044}" srcOrd="0" destOrd="0" presId="urn:microsoft.com/office/officeart/2005/8/layout/cycle8"/>
    <dgm:cxn modelId="{5C83A7DC-9524-4709-A12E-57F3B531BC05}" type="presOf" srcId="{C7E404E1-77DB-41CB-AFAB-6BDCB7DF6B38}" destId="{0B15F901-D027-4686-9483-F284FB4CC753}" srcOrd="1" destOrd="0" presId="urn:microsoft.com/office/officeart/2005/8/layout/cycle8"/>
    <dgm:cxn modelId="{302C5F5D-CE5F-4AB6-9FF7-32517BB35E57}" type="presOf" srcId="{C6E68B14-C1FA-416A-A9D4-C99A34314092}" destId="{4A60B50E-BC58-4306-83C0-53A502BBFCEE}" srcOrd="0" destOrd="0" presId="urn:microsoft.com/office/officeart/2005/8/layout/cycle8"/>
    <dgm:cxn modelId="{51A0B822-E80F-4B94-82E1-371F1755307D}" type="presOf" srcId="{A28CE05A-AC89-44EF-88F8-28B4CA866FDC}" destId="{4B3ABCD4-0576-470D-AB82-C79A587A8396}" srcOrd="0" destOrd="0" presId="urn:microsoft.com/office/officeart/2005/8/layout/cycle8"/>
    <dgm:cxn modelId="{10EED18D-019C-4A88-847B-AFDFC43B2EFE}" type="presOf" srcId="{D9A9061F-A6D3-4763-851A-BBEACF07D447}" destId="{25F5D4BA-EB71-4DF1-8BB4-F18B822A15C1}" srcOrd="0" destOrd="0" presId="urn:microsoft.com/office/officeart/2005/8/layout/cycle8"/>
    <dgm:cxn modelId="{716E60E9-2987-4215-B279-E737E1579C76}" type="presOf" srcId="{D9A9061F-A6D3-4763-851A-BBEACF07D447}" destId="{C471FD73-0ED4-4B54-81CC-C43266DA90D0}" srcOrd="1" destOrd="0" presId="urn:microsoft.com/office/officeart/2005/8/layout/cycle8"/>
    <dgm:cxn modelId="{33999CB9-C3C2-42E2-AE8B-9E6C4EF713DD}" type="presParOf" srcId="{7E77D420-4E0F-47AC-94C1-BF9E1DEFC503}" destId="{4A60B50E-BC58-4306-83C0-53A502BBFCEE}" srcOrd="0" destOrd="0" presId="urn:microsoft.com/office/officeart/2005/8/layout/cycle8"/>
    <dgm:cxn modelId="{7E2C4362-7875-46EE-9986-9C740C778896}" type="presParOf" srcId="{7E77D420-4E0F-47AC-94C1-BF9E1DEFC503}" destId="{D6D0D90A-DCD9-49E2-AC59-503EC3361ACF}" srcOrd="1" destOrd="0" presId="urn:microsoft.com/office/officeart/2005/8/layout/cycle8"/>
    <dgm:cxn modelId="{020DAA0E-364B-4A31-AE18-0E8840039049}" type="presParOf" srcId="{7E77D420-4E0F-47AC-94C1-BF9E1DEFC503}" destId="{032305C0-33A3-4DC6-AC92-8C502A45570A}" srcOrd="2" destOrd="0" presId="urn:microsoft.com/office/officeart/2005/8/layout/cycle8"/>
    <dgm:cxn modelId="{053FE172-BA8C-4DAB-BE93-FC5A75850B8C}" type="presParOf" srcId="{7E77D420-4E0F-47AC-94C1-BF9E1DEFC503}" destId="{30EB30ED-17C0-43C7-8280-F76803E07037}" srcOrd="3" destOrd="0" presId="urn:microsoft.com/office/officeart/2005/8/layout/cycle8"/>
    <dgm:cxn modelId="{C0025075-4808-4999-8C02-C74582BE122F}" type="presParOf" srcId="{7E77D420-4E0F-47AC-94C1-BF9E1DEFC503}" destId="{25F5D4BA-EB71-4DF1-8BB4-F18B822A15C1}" srcOrd="4" destOrd="0" presId="urn:microsoft.com/office/officeart/2005/8/layout/cycle8"/>
    <dgm:cxn modelId="{527BE472-CE6F-4355-8EC7-C0DBA69699B4}" type="presParOf" srcId="{7E77D420-4E0F-47AC-94C1-BF9E1DEFC503}" destId="{EA71DCA0-B81A-4786-9A0E-1031D8C1111B}" srcOrd="5" destOrd="0" presId="urn:microsoft.com/office/officeart/2005/8/layout/cycle8"/>
    <dgm:cxn modelId="{E3FE0EEA-9A30-4B42-BAAE-A947E742D606}" type="presParOf" srcId="{7E77D420-4E0F-47AC-94C1-BF9E1DEFC503}" destId="{586EE9EA-9513-4A9E-A04D-913BAC2ABD6A}" srcOrd="6" destOrd="0" presId="urn:microsoft.com/office/officeart/2005/8/layout/cycle8"/>
    <dgm:cxn modelId="{6EC90C0F-7EC8-4BF8-A2CD-92B8CE9FC45C}" type="presParOf" srcId="{7E77D420-4E0F-47AC-94C1-BF9E1DEFC503}" destId="{C471FD73-0ED4-4B54-81CC-C43266DA90D0}" srcOrd="7" destOrd="0" presId="urn:microsoft.com/office/officeart/2005/8/layout/cycle8"/>
    <dgm:cxn modelId="{B508BF95-45B4-4D82-A3F2-B106CC05BEBE}" type="presParOf" srcId="{7E77D420-4E0F-47AC-94C1-BF9E1DEFC503}" destId="{4B3ABCD4-0576-470D-AB82-C79A587A8396}" srcOrd="8" destOrd="0" presId="urn:microsoft.com/office/officeart/2005/8/layout/cycle8"/>
    <dgm:cxn modelId="{754EB571-EA46-4BE0-AB27-64691F8FDBB3}" type="presParOf" srcId="{7E77D420-4E0F-47AC-94C1-BF9E1DEFC503}" destId="{2BC0A26F-D9B9-489C-835A-E53C1BE72CB1}" srcOrd="9" destOrd="0" presId="urn:microsoft.com/office/officeart/2005/8/layout/cycle8"/>
    <dgm:cxn modelId="{B90734D3-86D9-4ECF-857A-8624F8E75B5B}" type="presParOf" srcId="{7E77D420-4E0F-47AC-94C1-BF9E1DEFC503}" destId="{D786F7C3-BA6E-4669-AB2C-953D7682C744}" srcOrd="10" destOrd="0" presId="urn:microsoft.com/office/officeart/2005/8/layout/cycle8"/>
    <dgm:cxn modelId="{CFF655FD-529D-46A9-AD3B-B66FA89F0ACE}" type="presParOf" srcId="{7E77D420-4E0F-47AC-94C1-BF9E1DEFC503}" destId="{664A496D-A2CA-4966-AC28-B2C4917E4563}" srcOrd="11" destOrd="0" presId="urn:microsoft.com/office/officeart/2005/8/layout/cycle8"/>
    <dgm:cxn modelId="{FCED6C68-4B29-407A-9B56-445C07390C78}" type="presParOf" srcId="{7E77D420-4E0F-47AC-94C1-BF9E1DEFC503}" destId="{0B77046F-064C-4079-91DC-17E6EAE29044}" srcOrd="12" destOrd="0" presId="urn:microsoft.com/office/officeart/2005/8/layout/cycle8"/>
    <dgm:cxn modelId="{CDFD927B-DB7F-44A7-9FB4-A18F06E07BC0}" type="presParOf" srcId="{7E77D420-4E0F-47AC-94C1-BF9E1DEFC503}" destId="{C66609DB-DFF6-45B0-8384-42232E8D8CCD}" srcOrd="13" destOrd="0" presId="urn:microsoft.com/office/officeart/2005/8/layout/cycle8"/>
    <dgm:cxn modelId="{89BBAD67-D2D4-46C9-896C-259769B7A05F}" type="presParOf" srcId="{7E77D420-4E0F-47AC-94C1-BF9E1DEFC503}" destId="{1D577CF8-6399-4DB0-98BE-5D1F0B0AB1B2}" srcOrd="14" destOrd="0" presId="urn:microsoft.com/office/officeart/2005/8/layout/cycle8"/>
    <dgm:cxn modelId="{4BBBC3E9-3F1A-4E4D-829B-34C1D4773D40}" type="presParOf" srcId="{7E77D420-4E0F-47AC-94C1-BF9E1DEFC503}" destId="{0B15F901-D027-4686-9483-F284FB4CC753}" srcOrd="15" destOrd="0" presId="urn:microsoft.com/office/officeart/2005/8/layout/cycle8"/>
    <dgm:cxn modelId="{A0213751-062C-430A-820B-4A7EABCDE6B0}" type="presParOf" srcId="{7E77D420-4E0F-47AC-94C1-BF9E1DEFC503}" destId="{86867F3F-77E5-43B7-99C2-697AFD202B86}" srcOrd="16" destOrd="0" presId="urn:microsoft.com/office/officeart/2005/8/layout/cycle8"/>
    <dgm:cxn modelId="{6B0DC6B0-467A-4343-BDC2-F64B665232D5}" type="presParOf" srcId="{7E77D420-4E0F-47AC-94C1-BF9E1DEFC503}" destId="{65EB795C-52F3-4056-9BB1-23688FB84E8B}" srcOrd="17" destOrd="0" presId="urn:microsoft.com/office/officeart/2005/8/layout/cycle8"/>
    <dgm:cxn modelId="{A6EE6C7F-FE4E-423E-BBF0-2231059A40E1}" type="presParOf" srcId="{7E77D420-4E0F-47AC-94C1-BF9E1DEFC503}" destId="{CD93F8B8-9660-4AFE-A9ED-706525F711F5}" srcOrd="18" destOrd="0" presId="urn:microsoft.com/office/officeart/2005/8/layout/cycle8"/>
    <dgm:cxn modelId="{AE31657B-15F3-487A-BB6F-26DC834B8316}" type="presParOf" srcId="{7E77D420-4E0F-47AC-94C1-BF9E1DEFC503}" destId="{AE6279A2-386F-4C9B-858B-FB99F7E35A83}"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391494-3219-4B20-B19A-D183324A9863}">
      <dsp:nvSpPr>
        <dsp:cNvPr id="0" name=""/>
        <dsp:cNvSpPr/>
      </dsp:nvSpPr>
      <dsp:spPr>
        <a:xfrm>
          <a:off x="3298031" y="2148196"/>
          <a:ext cx="1531937" cy="15319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1">
            <a:lnSpc>
              <a:spcPct val="90000"/>
            </a:lnSpc>
            <a:spcBef>
              <a:spcPct val="0"/>
            </a:spcBef>
            <a:spcAft>
              <a:spcPct val="35000"/>
            </a:spcAft>
          </a:pPr>
          <a:r>
            <a:rPr lang="ar-EG" sz="1900" kern="1200" dirty="0" smtClean="0"/>
            <a:t>عوامل المؤثرة على تصميم النظم الانتاجية </a:t>
          </a:r>
          <a:endParaRPr lang="ar-EG" sz="1900" kern="1200" dirty="0"/>
        </a:p>
      </dsp:txBody>
      <dsp:txXfrm>
        <a:off x="3522378" y="2372543"/>
        <a:ext cx="1083243" cy="1083243"/>
      </dsp:txXfrm>
    </dsp:sp>
    <dsp:sp modelId="{E6C9397B-15E7-4A33-86F4-2C7B8F818BC4}">
      <dsp:nvSpPr>
        <dsp:cNvPr id="0" name=""/>
        <dsp:cNvSpPr/>
      </dsp:nvSpPr>
      <dsp:spPr>
        <a:xfrm rot="16200000">
          <a:off x="3901531" y="1590418"/>
          <a:ext cx="324937" cy="52085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rtl="1">
            <a:lnSpc>
              <a:spcPct val="90000"/>
            </a:lnSpc>
            <a:spcBef>
              <a:spcPct val="0"/>
            </a:spcBef>
            <a:spcAft>
              <a:spcPct val="35000"/>
            </a:spcAft>
          </a:pPr>
          <a:endParaRPr lang="ar-EG" sz="1500" kern="1200"/>
        </a:p>
      </dsp:txBody>
      <dsp:txXfrm>
        <a:off x="3950272" y="1743331"/>
        <a:ext cx="227456" cy="312514"/>
      </dsp:txXfrm>
    </dsp:sp>
    <dsp:sp modelId="{4B2DF00B-6EE9-4142-A7F8-B069424628B0}">
      <dsp:nvSpPr>
        <dsp:cNvPr id="0" name=""/>
        <dsp:cNvSpPr/>
      </dsp:nvSpPr>
      <dsp:spPr>
        <a:xfrm>
          <a:off x="3298031" y="3169"/>
          <a:ext cx="1531937" cy="1531937"/>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1">
            <a:lnSpc>
              <a:spcPct val="90000"/>
            </a:lnSpc>
            <a:spcBef>
              <a:spcPct val="0"/>
            </a:spcBef>
            <a:spcAft>
              <a:spcPct val="35000"/>
            </a:spcAft>
          </a:pPr>
          <a:r>
            <a:rPr lang="ar-EG" sz="1900" b="0" i="0" kern="1200" dirty="0" smtClean="0"/>
            <a:t>طبيعة المنتج ونمط الطلب</a:t>
          </a:r>
          <a:endParaRPr lang="ar-EG" sz="1900" kern="1200" dirty="0"/>
        </a:p>
      </dsp:txBody>
      <dsp:txXfrm>
        <a:off x="3522378" y="227516"/>
        <a:ext cx="1083243" cy="1083243"/>
      </dsp:txXfrm>
    </dsp:sp>
    <dsp:sp modelId="{9FAABC96-AAF4-49BF-B0CD-AB19988EE56C}">
      <dsp:nvSpPr>
        <dsp:cNvPr id="0" name=""/>
        <dsp:cNvSpPr/>
      </dsp:nvSpPr>
      <dsp:spPr>
        <a:xfrm rot="20520000">
          <a:off x="4912806" y="2325152"/>
          <a:ext cx="324937" cy="52085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rtl="1">
            <a:lnSpc>
              <a:spcPct val="90000"/>
            </a:lnSpc>
            <a:spcBef>
              <a:spcPct val="0"/>
            </a:spcBef>
            <a:spcAft>
              <a:spcPct val="35000"/>
            </a:spcAft>
          </a:pPr>
          <a:endParaRPr lang="ar-EG" sz="1500" kern="1200"/>
        </a:p>
      </dsp:txBody>
      <dsp:txXfrm>
        <a:off x="4915192" y="2444386"/>
        <a:ext cx="227456" cy="312514"/>
      </dsp:txXfrm>
    </dsp:sp>
    <dsp:sp modelId="{E84C0D9C-7C54-4576-85B8-05B73DA845A6}">
      <dsp:nvSpPr>
        <dsp:cNvPr id="0" name=""/>
        <dsp:cNvSpPr/>
      </dsp:nvSpPr>
      <dsp:spPr>
        <a:xfrm>
          <a:off x="5338073" y="1485346"/>
          <a:ext cx="1531937" cy="1531937"/>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1">
            <a:lnSpc>
              <a:spcPct val="90000"/>
            </a:lnSpc>
            <a:spcBef>
              <a:spcPct val="0"/>
            </a:spcBef>
            <a:spcAft>
              <a:spcPct val="35000"/>
            </a:spcAft>
          </a:pPr>
          <a:r>
            <a:rPr lang="ar-EG" sz="1900" b="0" i="0" kern="1200" dirty="0" smtClean="0"/>
            <a:t>درجة التكامل الرأسي</a:t>
          </a:r>
          <a:endParaRPr lang="ar-EG" sz="1900" kern="1200" dirty="0"/>
        </a:p>
      </dsp:txBody>
      <dsp:txXfrm>
        <a:off x="5562420" y="1709693"/>
        <a:ext cx="1083243" cy="1083243"/>
      </dsp:txXfrm>
    </dsp:sp>
    <dsp:sp modelId="{0A6F288D-B182-4E85-AF63-04579863ECB7}">
      <dsp:nvSpPr>
        <dsp:cNvPr id="0" name=""/>
        <dsp:cNvSpPr/>
      </dsp:nvSpPr>
      <dsp:spPr>
        <a:xfrm rot="3240000">
          <a:off x="4526533" y="3513977"/>
          <a:ext cx="324937" cy="520858"/>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rtl="1">
            <a:lnSpc>
              <a:spcPct val="90000"/>
            </a:lnSpc>
            <a:spcBef>
              <a:spcPct val="0"/>
            </a:spcBef>
            <a:spcAft>
              <a:spcPct val="35000"/>
            </a:spcAft>
          </a:pPr>
          <a:endParaRPr lang="ar-EG" sz="1500" kern="1200"/>
        </a:p>
      </dsp:txBody>
      <dsp:txXfrm>
        <a:off x="4546625" y="3578717"/>
        <a:ext cx="227456" cy="312514"/>
      </dsp:txXfrm>
    </dsp:sp>
    <dsp:sp modelId="{EB197515-1BC1-4582-99E3-17F7A28EE3BD}">
      <dsp:nvSpPr>
        <dsp:cNvPr id="0" name=""/>
        <dsp:cNvSpPr/>
      </dsp:nvSpPr>
      <dsp:spPr>
        <a:xfrm>
          <a:off x="4558846" y="3883560"/>
          <a:ext cx="1531937" cy="1531937"/>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1">
            <a:lnSpc>
              <a:spcPct val="90000"/>
            </a:lnSpc>
            <a:spcBef>
              <a:spcPct val="0"/>
            </a:spcBef>
            <a:spcAft>
              <a:spcPct val="35000"/>
            </a:spcAft>
          </a:pPr>
          <a:r>
            <a:rPr lang="ar-EG" sz="1900" b="0" i="0" kern="1200" dirty="0" smtClean="0"/>
            <a:t>درجة المرونة</a:t>
          </a:r>
          <a:endParaRPr lang="ar-EG" sz="1900" kern="1200" dirty="0"/>
        </a:p>
      </dsp:txBody>
      <dsp:txXfrm>
        <a:off x="4783193" y="4107907"/>
        <a:ext cx="1083243" cy="1083243"/>
      </dsp:txXfrm>
    </dsp:sp>
    <dsp:sp modelId="{E36E4EC7-50B5-4C01-89A6-EB0F7516529B}">
      <dsp:nvSpPr>
        <dsp:cNvPr id="0" name=""/>
        <dsp:cNvSpPr/>
      </dsp:nvSpPr>
      <dsp:spPr>
        <a:xfrm rot="7560000">
          <a:off x="3276528" y="3513977"/>
          <a:ext cx="324937" cy="520858"/>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rtl="1">
            <a:lnSpc>
              <a:spcPct val="90000"/>
            </a:lnSpc>
            <a:spcBef>
              <a:spcPct val="0"/>
            </a:spcBef>
            <a:spcAft>
              <a:spcPct val="35000"/>
            </a:spcAft>
          </a:pPr>
          <a:endParaRPr lang="ar-EG" sz="1500" kern="1200"/>
        </a:p>
      </dsp:txBody>
      <dsp:txXfrm rot="10800000">
        <a:off x="3353917" y="3578717"/>
        <a:ext cx="227456" cy="312514"/>
      </dsp:txXfrm>
    </dsp:sp>
    <dsp:sp modelId="{12D2BF5C-1DE0-4348-A15D-8FC97368F45B}">
      <dsp:nvSpPr>
        <dsp:cNvPr id="0" name=""/>
        <dsp:cNvSpPr/>
      </dsp:nvSpPr>
      <dsp:spPr>
        <a:xfrm>
          <a:off x="2037215" y="3883560"/>
          <a:ext cx="1531937" cy="1531937"/>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1">
            <a:lnSpc>
              <a:spcPct val="90000"/>
            </a:lnSpc>
            <a:spcBef>
              <a:spcPct val="0"/>
            </a:spcBef>
            <a:spcAft>
              <a:spcPct val="35000"/>
            </a:spcAft>
          </a:pPr>
          <a:r>
            <a:rPr lang="ar-EG" sz="1900" b="0" i="0" kern="1200" dirty="0" smtClean="0"/>
            <a:t>درجة الآلية </a:t>
          </a:r>
          <a:endParaRPr lang="ar-EG" sz="1900" kern="1200" dirty="0"/>
        </a:p>
      </dsp:txBody>
      <dsp:txXfrm>
        <a:off x="2261562" y="4107907"/>
        <a:ext cx="1083243" cy="1083243"/>
      </dsp:txXfrm>
    </dsp:sp>
    <dsp:sp modelId="{C6D7F728-45B8-43DE-ABCA-32A591475C12}">
      <dsp:nvSpPr>
        <dsp:cNvPr id="0" name=""/>
        <dsp:cNvSpPr/>
      </dsp:nvSpPr>
      <dsp:spPr>
        <a:xfrm rot="11880000">
          <a:off x="2890256" y="2325152"/>
          <a:ext cx="324937" cy="520858"/>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rtl="1">
            <a:lnSpc>
              <a:spcPct val="90000"/>
            </a:lnSpc>
            <a:spcBef>
              <a:spcPct val="0"/>
            </a:spcBef>
            <a:spcAft>
              <a:spcPct val="35000"/>
            </a:spcAft>
          </a:pPr>
          <a:endParaRPr lang="ar-EG" sz="1500" kern="1200"/>
        </a:p>
      </dsp:txBody>
      <dsp:txXfrm rot="10800000">
        <a:off x="2985351" y="2444386"/>
        <a:ext cx="227456" cy="312514"/>
      </dsp:txXfrm>
    </dsp:sp>
    <dsp:sp modelId="{95246934-8D2A-48D8-9D1C-7088F6BA57B7}">
      <dsp:nvSpPr>
        <dsp:cNvPr id="0" name=""/>
        <dsp:cNvSpPr/>
      </dsp:nvSpPr>
      <dsp:spPr>
        <a:xfrm>
          <a:off x="1257988" y="1485346"/>
          <a:ext cx="1531937" cy="1531937"/>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1">
            <a:lnSpc>
              <a:spcPct val="90000"/>
            </a:lnSpc>
            <a:spcBef>
              <a:spcPct val="0"/>
            </a:spcBef>
            <a:spcAft>
              <a:spcPct val="35000"/>
            </a:spcAft>
          </a:pPr>
          <a:r>
            <a:rPr lang="ar-EG" sz="1900" b="0" i="0" kern="1200" smtClean="0"/>
            <a:t>درجة الاتصال بالعميل</a:t>
          </a:r>
          <a:endParaRPr lang="ar-EG" sz="1900" kern="1200"/>
        </a:p>
      </dsp:txBody>
      <dsp:txXfrm>
        <a:off x="1482335" y="1709693"/>
        <a:ext cx="1083243" cy="10832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A5C5BA-C94A-498D-B110-15BB37F48116}">
      <dsp:nvSpPr>
        <dsp:cNvPr id="0" name=""/>
        <dsp:cNvSpPr/>
      </dsp:nvSpPr>
      <dsp:spPr>
        <a:xfrm>
          <a:off x="2857674" y="1896533"/>
          <a:ext cx="2412650" cy="1625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lvl="0" algn="ctr" defTabSz="1422400" rtl="1">
            <a:lnSpc>
              <a:spcPct val="90000"/>
            </a:lnSpc>
            <a:spcBef>
              <a:spcPct val="0"/>
            </a:spcBef>
            <a:spcAft>
              <a:spcPct val="35000"/>
            </a:spcAft>
          </a:pPr>
          <a:r>
            <a:rPr lang="ar-EG" sz="3200" kern="1200" dirty="0" smtClean="0">
              <a:solidFill>
                <a:schemeClr val="tx1"/>
              </a:solidFill>
            </a:rPr>
            <a:t>عملية التصنيع المتكامل للملابس </a:t>
          </a:r>
          <a:endParaRPr lang="ar-EG" sz="3200" kern="1200" dirty="0">
            <a:solidFill>
              <a:schemeClr val="tx1"/>
            </a:solidFill>
          </a:endParaRPr>
        </a:p>
      </dsp:txBody>
      <dsp:txXfrm>
        <a:off x="2937029" y="1975888"/>
        <a:ext cx="2253940" cy="1466890"/>
      </dsp:txXfrm>
    </dsp:sp>
    <dsp:sp modelId="{3C4459EF-BF6C-4155-8F4D-7C9C3F7034AF}">
      <dsp:nvSpPr>
        <dsp:cNvPr id="0" name=""/>
        <dsp:cNvSpPr/>
      </dsp:nvSpPr>
      <dsp:spPr>
        <a:xfrm rot="2419848">
          <a:off x="4894732" y="3866986"/>
          <a:ext cx="1065676" cy="0"/>
        </a:xfrm>
        <a:custGeom>
          <a:avLst/>
          <a:gdLst/>
          <a:ahLst/>
          <a:cxnLst/>
          <a:rect l="0" t="0" r="0" b="0"/>
          <a:pathLst>
            <a:path>
              <a:moveTo>
                <a:pt x="0" y="0"/>
              </a:moveTo>
              <a:lnTo>
                <a:pt x="106567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5F6F161-E856-4532-AAF9-AE517BF8F5BE}">
      <dsp:nvSpPr>
        <dsp:cNvPr id="0" name=""/>
        <dsp:cNvSpPr/>
      </dsp:nvSpPr>
      <dsp:spPr>
        <a:xfrm>
          <a:off x="4951205" y="4211838"/>
          <a:ext cx="3048002" cy="1089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lvl="0" algn="ctr" defTabSz="1111250" rtl="1">
            <a:lnSpc>
              <a:spcPct val="90000"/>
            </a:lnSpc>
            <a:spcBef>
              <a:spcPct val="0"/>
            </a:spcBef>
            <a:spcAft>
              <a:spcPct val="35000"/>
            </a:spcAft>
          </a:pPr>
          <a:r>
            <a:rPr lang="en-US" sz="2500" kern="1200" dirty="0" smtClean="0"/>
            <a:t>Computer Aided Manufacturing</a:t>
          </a:r>
          <a:r>
            <a:rPr lang="ar-EG" sz="2500" kern="1200" dirty="0" smtClean="0"/>
            <a:t>  </a:t>
          </a:r>
          <a:r>
            <a:rPr lang="en-US" sz="2500" kern="1200" dirty="0" smtClean="0"/>
            <a:t>CAM</a:t>
          </a:r>
          <a:endParaRPr lang="ar-EG" sz="2500" kern="1200" dirty="0"/>
        </a:p>
      </dsp:txBody>
      <dsp:txXfrm>
        <a:off x="5004373" y="4265006"/>
        <a:ext cx="2941666" cy="982816"/>
      </dsp:txXfrm>
    </dsp:sp>
    <dsp:sp modelId="{80A07B74-988A-49ED-B412-453BE52BCEB9}">
      <dsp:nvSpPr>
        <dsp:cNvPr id="0" name=""/>
        <dsp:cNvSpPr/>
      </dsp:nvSpPr>
      <dsp:spPr>
        <a:xfrm rot="8337546">
          <a:off x="2172839" y="3880513"/>
          <a:ext cx="1091626" cy="0"/>
        </a:xfrm>
        <a:custGeom>
          <a:avLst/>
          <a:gdLst/>
          <a:ahLst/>
          <a:cxnLst/>
          <a:rect l="0" t="0" r="0" b="0"/>
          <a:pathLst>
            <a:path>
              <a:moveTo>
                <a:pt x="0" y="0"/>
              </a:moveTo>
              <a:lnTo>
                <a:pt x="109162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1176DFD-0DB8-431C-91FD-51D868C293AC}">
      <dsp:nvSpPr>
        <dsp:cNvPr id="0" name=""/>
        <dsp:cNvSpPr/>
      </dsp:nvSpPr>
      <dsp:spPr>
        <a:xfrm>
          <a:off x="234680" y="4238892"/>
          <a:ext cx="2893474" cy="1089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lvl="0" algn="ctr" defTabSz="1289050" rtl="1">
            <a:lnSpc>
              <a:spcPct val="90000"/>
            </a:lnSpc>
            <a:spcBef>
              <a:spcPct val="0"/>
            </a:spcBef>
            <a:spcAft>
              <a:spcPct val="35000"/>
            </a:spcAft>
          </a:pPr>
          <a:r>
            <a:rPr lang="en-US" sz="2900" kern="1200" dirty="0" smtClean="0"/>
            <a:t>CAD/ Computer Aided Design </a:t>
          </a:r>
          <a:endParaRPr lang="ar-EG" sz="2900" kern="1200" dirty="0"/>
        </a:p>
      </dsp:txBody>
      <dsp:txXfrm>
        <a:off x="287848" y="4292060"/>
        <a:ext cx="2787138" cy="9828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60B50E-BC58-4306-83C0-53A502BBFCEE}">
      <dsp:nvSpPr>
        <dsp:cNvPr id="0" name=""/>
        <dsp:cNvSpPr/>
      </dsp:nvSpPr>
      <dsp:spPr>
        <a:xfrm>
          <a:off x="2236965" y="318301"/>
          <a:ext cx="4286695" cy="4286695"/>
        </a:xfrm>
        <a:prstGeom prst="pie">
          <a:avLst>
            <a:gd name="adj1" fmla="val 16200000"/>
            <a:gd name="adj2" fmla="val 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rtl="1">
            <a:lnSpc>
              <a:spcPct val="90000"/>
            </a:lnSpc>
            <a:spcBef>
              <a:spcPct val="0"/>
            </a:spcBef>
            <a:spcAft>
              <a:spcPct val="35000"/>
            </a:spcAft>
          </a:pPr>
          <a:r>
            <a:rPr lang="en-US" sz="2600" b="0" kern="1200" dirty="0" smtClean="0">
              <a:solidFill>
                <a:schemeClr val="tx1"/>
              </a:solidFill>
            </a:rPr>
            <a:t>The special design</a:t>
          </a:r>
          <a:endParaRPr lang="ar-EG" sz="2600" b="0" kern="1200" dirty="0">
            <a:solidFill>
              <a:schemeClr val="tx1"/>
            </a:solidFill>
          </a:endParaRPr>
        </a:p>
      </dsp:txBody>
      <dsp:txXfrm>
        <a:off x="4512486" y="1206770"/>
        <a:ext cx="1581994" cy="1173738"/>
      </dsp:txXfrm>
    </dsp:sp>
    <dsp:sp modelId="{25F5D4BA-EB71-4DF1-8BB4-F18B822A15C1}">
      <dsp:nvSpPr>
        <dsp:cNvPr id="0" name=""/>
        <dsp:cNvSpPr/>
      </dsp:nvSpPr>
      <dsp:spPr>
        <a:xfrm>
          <a:off x="2183339" y="478822"/>
          <a:ext cx="4393948" cy="4253473"/>
        </a:xfrm>
        <a:prstGeom prst="pie">
          <a:avLst>
            <a:gd name="adj1" fmla="val 0"/>
            <a:gd name="adj2" fmla="val 54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rtl="1">
            <a:lnSpc>
              <a:spcPct val="90000"/>
            </a:lnSpc>
            <a:spcBef>
              <a:spcPct val="0"/>
            </a:spcBef>
            <a:spcAft>
              <a:spcPct val="35000"/>
            </a:spcAft>
          </a:pPr>
          <a:r>
            <a:rPr lang="en-US" sz="2600" kern="1200" dirty="0" smtClean="0">
              <a:solidFill>
                <a:schemeClr val="tx1"/>
              </a:solidFill>
            </a:rPr>
            <a:t>function</a:t>
          </a:r>
          <a:endParaRPr lang="ar-EG" sz="2600" kern="1200" dirty="0">
            <a:solidFill>
              <a:schemeClr val="tx1"/>
            </a:solidFill>
          </a:endParaRPr>
        </a:p>
      </dsp:txBody>
      <dsp:txXfrm>
        <a:off x="4515793" y="2686071"/>
        <a:ext cx="1621576" cy="1164641"/>
      </dsp:txXfrm>
    </dsp:sp>
    <dsp:sp modelId="{4B3ABCD4-0576-470D-AB82-C79A587A8396}">
      <dsp:nvSpPr>
        <dsp:cNvPr id="0" name=""/>
        <dsp:cNvSpPr/>
      </dsp:nvSpPr>
      <dsp:spPr>
        <a:xfrm>
          <a:off x="2093055" y="462211"/>
          <a:ext cx="4286695" cy="4286695"/>
        </a:xfrm>
        <a:prstGeom prst="pie">
          <a:avLst>
            <a:gd name="adj1" fmla="val 5400000"/>
            <a:gd name="adj2" fmla="val 108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rtl="1">
            <a:lnSpc>
              <a:spcPct val="90000"/>
            </a:lnSpc>
            <a:spcBef>
              <a:spcPct val="0"/>
            </a:spcBef>
            <a:spcAft>
              <a:spcPct val="35000"/>
            </a:spcAft>
          </a:pPr>
          <a:r>
            <a:rPr lang="en-US" sz="2600" kern="1200" dirty="0" smtClean="0">
              <a:solidFill>
                <a:schemeClr val="tx1"/>
              </a:solidFill>
            </a:rPr>
            <a:t>sewing foot</a:t>
          </a:r>
          <a:endParaRPr lang="ar-EG" sz="2600" kern="1200" dirty="0">
            <a:solidFill>
              <a:schemeClr val="tx1"/>
            </a:solidFill>
          </a:endParaRPr>
        </a:p>
      </dsp:txBody>
      <dsp:txXfrm>
        <a:off x="2522235" y="2686700"/>
        <a:ext cx="1581994" cy="1173738"/>
      </dsp:txXfrm>
    </dsp:sp>
    <dsp:sp modelId="{0B77046F-064C-4079-91DC-17E6EAE29044}">
      <dsp:nvSpPr>
        <dsp:cNvPr id="0" name=""/>
        <dsp:cNvSpPr/>
      </dsp:nvSpPr>
      <dsp:spPr>
        <a:xfrm>
          <a:off x="2093055" y="318301"/>
          <a:ext cx="4286695" cy="4286695"/>
        </a:xfrm>
        <a:prstGeom prst="pie">
          <a:avLst>
            <a:gd name="adj1" fmla="val 10800000"/>
            <a:gd name="adj2" fmla="val 1620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rtl="1">
            <a:lnSpc>
              <a:spcPct val="90000"/>
            </a:lnSpc>
            <a:spcBef>
              <a:spcPct val="0"/>
            </a:spcBef>
            <a:spcAft>
              <a:spcPct val="35000"/>
            </a:spcAft>
          </a:pPr>
          <a:r>
            <a:rPr lang="en-US" sz="2600" kern="1200" dirty="0" smtClean="0">
              <a:solidFill>
                <a:schemeClr val="tx1"/>
              </a:solidFill>
            </a:rPr>
            <a:t>stitch plate are important</a:t>
          </a:r>
          <a:endParaRPr lang="ar-EG" sz="2600" kern="1200" dirty="0">
            <a:solidFill>
              <a:schemeClr val="tx1"/>
            </a:solidFill>
          </a:endParaRPr>
        </a:p>
      </dsp:txBody>
      <dsp:txXfrm>
        <a:off x="2522235" y="1206770"/>
        <a:ext cx="1581994" cy="1173738"/>
      </dsp:txXfrm>
    </dsp:sp>
    <dsp:sp modelId="{86867F3F-77E5-43B7-99C2-697AFD202B86}">
      <dsp:nvSpPr>
        <dsp:cNvPr id="0" name=""/>
        <dsp:cNvSpPr/>
      </dsp:nvSpPr>
      <dsp:spPr>
        <a:xfrm>
          <a:off x="1971598" y="52934"/>
          <a:ext cx="4817429" cy="4817429"/>
        </a:xfrm>
        <a:prstGeom prst="circularArrow">
          <a:avLst>
            <a:gd name="adj1" fmla="val 5085"/>
            <a:gd name="adj2" fmla="val 327528"/>
            <a:gd name="adj3" fmla="val 21272472"/>
            <a:gd name="adj4" fmla="val 16200000"/>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5EB795C-52F3-4056-9BB1-23688FB84E8B}">
      <dsp:nvSpPr>
        <dsp:cNvPr id="0" name=""/>
        <dsp:cNvSpPr/>
      </dsp:nvSpPr>
      <dsp:spPr>
        <a:xfrm>
          <a:off x="1971148" y="196984"/>
          <a:ext cx="4817429" cy="4817429"/>
        </a:xfrm>
        <a:prstGeom prst="circularArrow">
          <a:avLst>
            <a:gd name="adj1" fmla="val 5085"/>
            <a:gd name="adj2" fmla="val 327528"/>
            <a:gd name="adj3" fmla="val 5072472"/>
            <a:gd name="adj4" fmla="val 0"/>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D93F8B8-9660-4AFE-A9ED-706525F711F5}">
      <dsp:nvSpPr>
        <dsp:cNvPr id="0" name=""/>
        <dsp:cNvSpPr/>
      </dsp:nvSpPr>
      <dsp:spPr>
        <a:xfrm>
          <a:off x="1827688" y="196845"/>
          <a:ext cx="4817429" cy="4817429"/>
        </a:xfrm>
        <a:prstGeom prst="circularArrow">
          <a:avLst>
            <a:gd name="adj1" fmla="val 5085"/>
            <a:gd name="adj2" fmla="val 327528"/>
            <a:gd name="adj3" fmla="val 10472472"/>
            <a:gd name="adj4" fmla="val 5400000"/>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E6279A2-386F-4C9B-858B-FB99F7E35A83}">
      <dsp:nvSpPr>
        <dsp:cNvPr id="0" name=""/>
        <dsp:cNvSpPr/>
      </dsp:nvSpPr>
      <dsp:spPr>
        <a:xfrm>
          <a:off x="1827688" y="52934"/>
          <a:ext cx="4817429" cy="4817429"/>
        </a:xfrm>
        <a:prstGeom prst="circularArrow">
          <a:avLst>
            <a:gd name="adj1" fmla="val 5085"/>
            <a:gd name="adj2" fmla="val 327528"/>
            <a:gd name="adj3" fmla="val 15872472"/>
            <a:gd name="adj4" fmla="val 10800000"/>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30/07/1441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2378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30/07/1441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498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30/07/1441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3309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30/07/1441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8569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A0E5FF-B424-4DFE-8581-6630AAA49E99}" type="datetimeFigureOut">
              <a:rPr lang="ar-EG" smtClean="0"/>
              <a:t>30/07/1441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125176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EFA0E5FF-B424-4DFE-8581-6630AAA49E99}" type="datetimeFigureOut">
              <a:rPr lang="ar-EG" smtClean="0"/>
              <a:t>30/07/1441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36740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EFA0E5FF-B424-4DFE-8581-6630AAA49E99}" type="datetimeFigureOut">
              <a:rPr lang="ar-EG" smtClean="0"/>
              <a:t>30/07/1441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44382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EFA0E5FF-B424-4DFE-8581-6630AAA49E99}" type="datetimeFigureOut">
              <a:rPr lang="ar-EG" smtClean="0"/>
              <a:t>30/07/1441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14297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0E5FF-B424-4DFE-8581-6630AAA49E99}" type="datetimeFigureOut">
              <a:rPr lang="ar-EG" smtClean="0"/>
              <a:t>30/07/1441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446788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30/07/1441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1461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30/07/1441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6966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A0E5FF-B424-4DFE-8581-6630AAA49E99}" type="datetimeFigureOut">
              <a:rPr lang="ar-EG" smtClean="0"/>
              <a:t>30/07/1441</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885911-A0CF-462C-9C41-B99BB0F8794F}" type="slidenum">
              <a:rPr lang="ar-EG" smtClean="0"/>
              <a:t>‹#›</a:t>
            </a:fld>
            <a:endParaRPr lang="ar-EG"/>
          </a:p>
        </p:txBody>
      </p:sp>
    </p:spTree>
    <p:extLst>
      <p:ext uri="{BB962C8B-B14F-4D97-AF65-F5344CB8AC3E}">
        <p14:creationId xmlns:p14="http://schemas.microsoft.com/office/powerpoint/2010/main" val="2985828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hmed.elbarbary@fapa.bu.edu.eg"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893196" y="1906074"/>
            <a:ext cx="9374554" cy="3633872"/>
          </a:xfrm>
          <a:prstGeom prst="rect">
            <a:avLst/>
          </a:prstGeom>
        </p:spPr>
        <p:txBody>
          <a:bodyPr vert="horz" lIns="91440" tIns="45720" rIns="91440" bIns="45720" rtlCol="1">
            <a:normAutofit fontScale="92500" lnSpcReduction="20000"/>
          </a:bodyPr>
          <a:lstStyle>
            <a:lvl1pPr marL="0" indent="0" algn="ctr" defTabSz="914400" rtl="1"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1"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1"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ar-EG" sz="4300" b="1" dirty="0" smtClean="0">
                <a:solidFill>
                  <a:srgbClr val="FF0000"/>
                </a:solidFill>
                <a:latin typeface="Times New Roman" pitchFamily="18" charset="0"/>
                <a:cs typeface="Times New Roman" pitchFamily="18" charset="0"/>
              </a:rPr>
              <a:t>بحوث تطوير الملابس </a:t>
            </a:r>
          </a:p>
          <a:p>
            <a:pPr>
              <a:defRPr/>
            </a:pPr>
            <a:endParaRPr lang="ar-EG" sz="4300" b="1" dirty="0" smtClean="0">
              <a:latin typeface="Times New Roman" pitchFamily="18" charset="0"/>
              <a:cs typeface="Times New Roman" pitchFamily="18" charset="0"/>
            </a:endParaRPr>
          </a:p>
          <a:p>
            <a:pPr>
              <a:defRPr/>
            </a:pPr>
            <a:r>
              <a:rPr lang="ar-EG" sz="4300" b="1" dirty="0" smtClean="0">
                <a:latin typeface="Times New Roman" pitchFamily="18" charset="0"/>
                <a:cs typeface="Times New Roman" pitchFamily="18" charset="0"/>
              </a:rPr>
              <a:t>"الفرقة الثانية« المستوى الثالث»</a:t>
            </a:r>
          </a:p>
          <a:p>
            <a:pPr>
              <a:defRPr/>
            </a:pPr>
            <a:endParaRPr lang="ar-EG" sz="4300" b="1" dirty="0" smtClean="0">
              <a:latin typeface="Times New Roman" pitchFamily="18" charset="0"/>
              <a:cs typeface="Times New Roman" pitchFamily="18" charset="0"/>
            </a:endParaRPr>
          </a:p>
          <a:p>
            <a:pPr>
              <a:defRPr/>
            </a:pPr>
            <a:r>
              <a:rPr lang="ar-EG" sz="4300" b="1" dirty="0" smtClean="0">
                <a:latin typeface="Times New Roman" pitchFamily="18" charset="0"/>
                <a:cs typeface="Times New Roman" pitchFamily="18" charset="0"/>
              </a:rPr>
              <a:t>إعــــــــــــــــــداد</a:t>
            </a:r>
          </a:p>
          <a:p>
            <a:pPr>
              <a:defRPr/>
            </a:pPr>
            <a:r>
              <a:rPr lang="ar-EG" sz="4300" b="1" dirty="0" smtClean="0">
                <a:latin typeface="Times New Roman" pitchFamily="18" charset="0"/>
                <a:cs typeface="Times New Roman" pitchFamily="18" charset="0"/>
              </a:rPr>
              <a:t>د/ أحمد فهيم البربرى </a:t>
            </a:r>
          </a:p>
          <a:p>
            <a:endParaRPr lang="ar-EG" dirty="0">
              <a:solidFill>
                <a:schemeClr val="bg1"/>
              </a:solidFill>
            </a:endParaRPr>
          </a:p>
        </p:txBody>
      </p:sp>
      <p:pic>
        <p:nvPicPr>
          <p:cNvPr id="7" name="Picture 6" descr="images.jpg"/>
          <p:cNvPicPr>
            <a:picLocks noChangeAspect="1"/>
          </p:cNvPicPr>
          <p:nvPr/>
        </p:nvPicPr>
        <p:blipFill>
          <a:blip r:embed="rId2"/>
          <a:stretch>
            <a:fillRect/>
          </a:stretch>
        </p:blipFill>
        <p:spPr>
          <a:xfrm>
            <a:off x="10290629" y="631993"/>
            <a:ext cx="977121" cy="10076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TextBox 7"/>
          <p:cNvSpPr txBox="1"/>
          <p:nvPr/>
        </p:nvSpPr>
        <p:spPr>
          <a:xfrm>
            <a:off x="3280638" y="5539945"/>
            <a:ext cx="6901238"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fontAlgn="auto">
              <a:spcAft>
                <a:spcPts val="0"/>
              </a:spcAft>
              <a:buFont typeface="Wingdings 2"/>
              <a:buNone/>
              <a:defRPr/>
            </a:pPr>
            <a:r>
              <a:rPr lang="en-US" sz="2800" b="1" u="sng" dirty="0">
                <a:hlinkClick r:id="rId3"/>
              </a:rPr>
              <a:t>Ahmed.elbarbary@fapa.bu.edu.eg</a:t>
            </a:r>
            <a:endParaRPr lang="en-US" sz="2800" b="1" u="sng" dirty="0"/>
          </a:p>
        </p:txBody>
      </p:sp>
    </p:spTree>
    <p:extLst>
      <p:ext uri="{BB962C8B-B14F-4D97-AF65-F5344CB8AC3E}">
        <p14:creationId xmlns:p14="http://schemas.microsoft.com/office/powerpoint/2010/main" val="3593228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941" y="299478"/>
            <a:ext cx="11844270" cy="5869502"/>
          </a:xfrm>
        </p:spPr>
        <p:style>
          <a:lnRef idx="2">
            <a:schemeClr val="accent2"/>
          </a:lnRef>
          <a:fillRef idx="1">
            <a:schemeClr val="lt1"/>
          </a:fillRef>
          <a:effectRef idx="0">
            <a:schemeClr val="accent2"/>
          </a:effectRef>
          <a:fontRef idx="minor">
            <a:schemeClr val="dk1"/>
          </a:fontRef>
        </p:style>
        <p:txBody>
          <a:bodyPr>
            <a:normAutofit/>
          </a:bodyPr>
          <a:lstStyle/>
          <a:p>
            <a:r>
              <a:rPr lang="ar-SA" dirty="0"/>
              <a:t>للحاسب الآلى أثر كبير وواضح فى الكثير من المجالات منها مجال صناعة الملابس الجاهزة ذات الإنتاج الكمى "</a:t>
            </a:r>
            <a:r>
              <a:rPr lang="x-none" dirty="0"/>
              <a:t>Mass Production </a:t>
            </a:r>
            <a:r>
              <a:rPr lang="ar-EG" dirty="0"/>
              <a:t>" حيث أن استخدام التكنولوجيا الحديثة فى مصانع الملابس الجاهزة له اثر كبير على قدرة المصانع على المنافسة ، ولذلك لابد من اختيار الأساليب التكنولوجية المتقدمة سواء كانت ( معدات ، ماكينات ، تدريب عمال ....) لتحقيق أعلى كفاءة إنتاجية ممكنة ، كما يدخل الحاسب فى عمليات التصميم وإنتاج الملابس (</a:t>
            </a:r>
            <a:r>
              <a:rPr lang="x-none" dirty="0"/>
              <a:t>Clothing Product </a:t>
            </a:r>
            <a:r>
              <a:rPr lang="ar-EG" dirty="0"/>
              <a:t>) وتسمى هذه الحواسب أنظمة الحواسب المتخصصة .  " </a:t>
            </a:r>
            <a:r>
              <a:rPr lang="x-none" dirty="0"/>
              <a:t>Dedicated computer systems </a:t>
            </a:r>
            <a:r>
              <a:rPr lang="ar-EG" dirty="0"/>
              <a:t>" .</a:t>
            </a:r>
            <a:endParaRPr lang="en-US" dirty="0"/>
          </a:p>
          <a:p>
            <a:r>
              <a:rPr lang="ar-EG" dirty="0"/>
              <a:t>وهذا يعنى أن هذه الأنظمة تعمل كمجموعة من الوظائف الخاصة المرتبطة بمجال معين فى تصميم وتصنيع الملابس ، وقد شهد عقد الثمانيات تسجيل الحاسب كمساعد فى عملية التصميم "</a:t>
            </a:r>
            <a:r>
              <a:rPr lang="x-none" dirty="0"/>
              <a:t>CAD</a:t>
            </a:r>
            <a:r>
              <a:rPr lang="ar-EG" dirty="0"/>
              <a:t>" ويشمل ذلك : </a:t>
            </a:r>
            <a:endParaRPr lang="en-US" dirty="0"/>
          </a:p>
          <a:p>
            <a:r>
              <a:rPr lang="ar-EG" dirty="0"/>
              <a:t>- تصميم الطراز ( الموديل ) </a:t>
            </a:r>
            <a:r>
              <a:rPr lang="x-none" dirty="0"/>
              <a:t>STYL Design </a:t>
            </a:r>
            <a:r>
              <a:rPr lang="ar-EG" dirty="0"/>
              <a:t> .</a:t>
            </a:r>
            <a:endParaRPr lang="en-US" dirty="0"/>
          </a:p>
          <a:p>
            <a:r>
              <a:rPr lang="ar-EG" dirty="0"/>
              <a:t>- وتصميم النموذج ( الباترون )  </a:t>
            </a:r>
            <a:r>
              <a:rPr lang="x-none" dirty="0"/>
              <a:t>pattern Design Marker Planning </a:t>
            </a:r>
            <a:r>
              <a:rPr lang="ar-EG" dirty="0"/>
              <a:t> .</a:t>
            </a:r>
            <a:endParaRPr lang="en-US" dirty="0"/>
          </a:p>
          <a:p>
            <a:r>
              <a:rPr lang="ar-EG" dirty="0"/>
              <a:t>- والتخطيط لعملية تعشيق النماذج  </a:t>
            </a:r>
            <a:r>
              <a:rPr lang="x-none" dirty="0"/>
              <a:t>Marker  Planning</a:t>
            </a:r>
            <a:r>
              <a:rPr lang="ar-EG" dirty="0"/>
              <a:t>. </a:t>
            </a:r>
            <a:endParaRPr lang="en-US" dirty="0"/>
          </a:p>
          <a:p>
            <a:r>
              <a:rPr lang="ar-EG" dirty="0"/>
              <a:t>- عملية التعشيق للنماذج</a:t>
            </a:r>
          </a:p>
        </p:txBody>
      </p:sp>
    </p:spTree>
    <p:extLst>
      <p:ext uri="{BB962C8B-B14F-4D97-AF65-F5344CB8AC3E}">
        <p14:creationId xmlns:p14="http://schemas.microsoft.com/office/powerpoint/2010/main" val="4139427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189" y="480074"/>
            <a:ext cx="11148811" cy="6377926"/>
          </a:xfrm>
        </p:spPr>
        <p:txBody>
          <a:bodyPr>
            <a:normAutofit/>
          </a:bodyPr>
          <a:lstStyle/>
          <a:p>
            <a:pPr algn="just">
              <a:lnSpc>
                <a:spcPct val="150000"/>
              </a:lnSpc>
            </a:pPr>
            <a:r>
              <a:rPr lang="ar-EG" dirty="0">
                <a:solidFill>
                  <a:srgbClr val="FF0000"/>
                </a:solidFill>
              </a:rPr>
              <a:t>شهد عقد التسعينات تطورا هائلآ فى استخدام الحاسب فى عملية التصنيع المتكامل للملابس "  </a:t>
            </a:r>
            <a:r>
              <a:rPr lang="x-none" dirty="0">
                <a:solidFill>
                  <a:srgbClr val="FF0000"/>
                </a:solidFill>
              </a:rPr>
              <a:t>CIM</a:t>
            </a:r>
            <a:r>
              <a:rPr lang="ar-EG" dirty="0">
                <a:solidFill>
                  <a:srgbClr val="FF0000"/>
                </a:solidFill>
              </a:rPr>
              <a:t>" </a:t>
            </a:r>
            <a:r>
              <a:rPr lang="x-none" dirty="0">
                <a:solidFill>
                  <a:srgbClr val="FF0000"/>
                </a:solidFill>
              </a:rPr>
              <a:t>"Computer integrated manufacturing" </a:t>
            </a:r>
            <a:endParaRPr lang="en-US" dirty="0">
              <a:solidFill>
                <a:srgbClr val="FF0000"/>
              </a:solidFill>
            </a:endParaRPr>
          </a:p>
          <a:p>
            <a:pPr algn="just">
              <a:lnSpc>
                <a:spcPct val="150000"/>
              </a:lnSpc>
            </a:pPr>
            <a:r>
              <a:rPr lang="ar-EG" dirty="0"/>
              <a:t> عن طريق ربط العمليات الآلية المستخدمة فى المصنع كنظام الماليات –الحاسبات – المبيعات والنظم الأخرى وذلك عن طريق شبكة اتصال محلية داخل مصنع واحد،ويقصد بشبكة العمل المحلية ( شبكة عمل الحاسب ) هو توصيل مجموعة من الحواسب بحيث تجعل لها القدرة على تبادل المعلومات فيما بين الحواسب وبعضها البعض والمقدرة على المشاركة فى المواد المتاحة على شبكة العمل المحلية فيتمكن المستخدمون من المشاركة فى الأجهزة الملحقة ووسائط التخزين مثل الطابعات والراسمات والمعلومات المخزنة فى صورة ملفات . </a:t>
            </a:r>
            <a:endParaRPr lang="en-US" dirty="0"/>
          </a:p>
          <a:p>
            <a:endParaRPr lang="ar-EG" dirty="0"/>
          </a:p>
        </p:txBody>
      </p:sp>
    </p:spTree>
    <p:extLst>
      <p:ext uri="{BB962C8B-B14F-4D97-AF65-F5344CB8AC3E}">
        <p14:creationId xmlns:p14="http://schemas.microsoft.com/office/powerpoint/2010/main" val="3231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2295" y="2506662"/>
            <a:ext cx="10515600" cy="4351338"/>
          </a:xfrm>
        </p:spPr>
        <p:txBody>
          <a:bodyPr/>
          <a:lstStyle/>
          <a:p>
            <a:pPr algn="just"/>
            <a:r>
              <a:rPr lang="ar-EG" dirty="0"/>
              <a:t>مما سبق يتضح لنا أن استخدام الحاسب الآلى يساعد فى تطوير أداء مصانع الملابس الجاهزة ويجعلها ترتقى إلى المنافسة العالمية فى صناعة الملابس الجاهزة ، وقد استخدم الحاسب الآلى فى جميع أجزاء المصانع وقد سمى هذا النظام "</a:t>
            </a:r>
            <a:r>
              <a:rPr lang="x-none" dirty="0"/>
              <a:t> CIM</a:t>
            </a:r>
            <a:r>
              <a:rPr lang="ar-EG" dirty="0"/>
              <a:t>"أنظمة التصنيع المتكاملة بالحاسب</a:t>
            </a:r>
            <a:r>
              <a:rPr lang="ar-SA" dirty="0"/>
              <a:t> ويجب هنا أن نشير إلى حقيقة مهمة وهي أن نظام التصنيع المتكامل بالحاسب ليس هو تقنية محددة يمكن شراؤها ولكن في الحقيقة يشكل هدفاً إستراتيجياً يمكن للشركة المعينة العمل تدريجياً من أجل الوصول إليه </a:t>
            </a:r>
            <a:r>
              <a:rPr lang="ar-EG" dirty="0"/>
              <a:t>.</a:t>
            </a:r>
            <a:endParaRPr lang="en-US" dirty="0"/>
          </a:p>
          <a:p>
            <a:pPr algn="just"/>
            <a:r>
              <a:rPr lang="ar-EG" dirty="0"/>
              <a:t>وهو نظام يكامل بين كل أقسام المنشأة الصناعية ويدمج جميع العمليات فى نظام واحد يخدم احتياجات كل قسم على حده .</a:t>
            </a:r>
            <a:endParaRPr lang="en-US" dirty="0"/>
          </a:p>
          <a:p>
            <a:pPr algn="just"/>
            <a:r>
              <a:rPr lang="ar-EG" dirty="0"/>
              <a:t>فأنظمة تجمع كل الأقسام فى برنامج واحد – متكامل يعمل على قاعدة بيانات واحدة مما يجعل كل الاقسام تتشارك فى المعلومات بسهولة وتتواصل فيما بينها.</a:t>
            </a:r>
            <a:endParaRPr lang="en-US" dirty="0"/>
          </a:p>
          <a:p>
            <a:pPr algn="just"/>
            <a:endParaRPr lang="ar-EG" dirty="0"/>
          </a:p>
        </p:txBody>
      </p:sp>
    </p:spTree>
    <p:extLst>
      <p:ext uri="{BB962C8B-B14F-4D97-AF65-F5344CB8AC3E}">
        <p14:creationId xmlns:p14="http://schemas.microsoft.com/office/powerpoint/2010/main" val="3061118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2158932"/>
            <a:ext cx="10515600" cy="4351338"/>
          </a:xfrm>
        </p:spPr>
        <p:txBody>
          <a:bodyPr/>
          <a:lstStyle/>
          <a:p>
            <a:r>
              <a:rPr lang="ar-SA" b="1" dirty="0"/>
              <a:t> 1– الهندسة المدعمة بالحاسب </a:t>
            </a:r>
            <a:r>
              <a:rPr lang="en-US" b="1" dirty="0"/>
              <a:t>( CAE ) ( Computer – Aided Engineering )</a:t>
            </a:r>
            <a:r>
              <a:rPr lang="ar-SA" b="1" dirty="0"/>
              <a:t> :</a:t>
            </a:r>
            <a:endParaRPr lang="en-US" dirty="0"/>
          </a:p>
          <a:p>
            <a:pPr>
              <a:lnSpc>
                <a:spcPct val="150000"/>
              </a:lnSpc>
            </a:pPr>
            <a:r>
              <a:rPr lang="ar-EG" dirty="0"/>
              <a:t> </a:t>
            </a:r>
            <a:r>
              <a:rPr lang="ar-SA" dirty="0"/>
              <a:t>   وهذه تشمل التصميم المدعم بالحاسب </a:t>
            </a:r>
            <a:r>
              <a:rPr lang="en-US" dirty="0"/>
              <a:t>(</a:t>
            </a:r>
            <a:r>
              <a:rPr lang="en-US" b="1" dirty="0"/>
              <a:t> CAD </a:t>
            </a:r>
            <a:r>
              <a:rPr lang="en-US" dirty="0"/>
              <a:t>)</a:t>
            </a:r>
            <a:r>
              <a:rPr lang="ar-SA" dirty="0"/>
              <a:t> , برامج التحكم الرقمي </a:t>
            </a:r>
            <a:r>
              <a:rPr lang="en-US" dirty="0"/>
              <a:t>( </a:t>
            </a:r>
            <a:r>
              <a:rPr lang="en-US" b="1" dirty="0"/>
              <a:t>NC ) </a:t>
            </a:r>
            <a:r>
              <a:rPr lang="ar-EG" dirty="0"/>
              <a:t>)</a:t>
            </a:r>
            <a:r>
              <a:rPr lang="ar-SA" dirty="0"/>
              <a:t>, تصميم أدوات القطع وعناصر التثبيت , تخطيط نظم ضبط الجودة , و تخطيط عمليات التصنيع التي تمثل حلقة الوصل بين نظامي التصميم المدعم بالحاسب </a:t>
            </a:r>
            <a:r>
              <a:rPr lang="en-US" dirty="0"/>
              <a:t>( </a:t>
            </a:r>
            <a:r>
              <a:rPr lang="en-US" b="1" dirty="0"/>
              <a:t>CAD</a:t>
            </a:r>
            <a:r>
              <a:rPr lang="en-US" dirty="0"/>
              <a:t> )</a:t>
            </a:r>
            <a:r>
              <a:rPr lang="ar-SA" dirty="0"/>
              <a:t> و التصنيع المدعم بالحاسب </a:t>
            </a:r>
            <a:r>
              <a:rPr lang="en-US" dirty="0"/>
              <a:t>( </a:t>
            </a:r>
            <a:r>
              <a:rPr lang="en-US" b="1" dirty="0"/>
              <a:t>CAM</a:t>
            </a:r>
            <a:r>
              <a:rPr lang="en-US" dirty="0"/>
              <a:t> )</a:t>
            </a:r>
            <a:r>
              <a:rPr lang="ar-SA" dirty="0"/>
              <a:t> . وعند ما يتم هذا التخطيط آليا فإنه يسمى تخطيط العمليات المدعم بالحاسب </a:t>
            </a:r>
            <a:r>
              <a:rPr lang="en-US" dirty="0"/>
              <a:t>(</a:t>
            </a:r>
            <a:r>
              <a:rPr lang="en-US" b="1" dirty="0"/>
              <a:t> CAPP </a:t>
            </a:r>
            <a:r>
              <a:rPr lang="en-US" dirty="0"/>
              <a:t>) </a:t>
            </a:r>
            <a:r>
              <a:rPr lang="ar-SA" dirty="0"/>
              <a:t>.</a:t>
            </a:r>
            <a:endParaRPr lang="en-US" dirty="0"/>
          </a:p>
          <a:p>
            <a:r>
              <a:rPr lang="ar-SA" dirty="0"/>
              <a:t> </a:t>
            </a:r>
            <a:endParaRPr lang="en-US" dirty="0"/>
          </a:p>
          <a:p>
            <a:endParaRPr lang="ar-EG" dirty="0"/>
          </a:p>
        </p:txBody>
      </p:sp>
      <p:sp>
        <p:nvSpPr>
          <p:cNvPr id="4" name="TextBox 3"/>
          <p:cNvSpPr txBox="1"/>
          <p:nvPr/>
        </p:nvSpPr>
        <p:spPr>
          <a:xfrm>
            <a:off x="2846231" y="206062"/>
            <a:ext cx="8937938" cy="369332"/>
          </a:xfrm>
          <a:prstGeom prst="rect">
            <a:avLst/>
          </a:prstGeom>
        </p:spPr>
        <p:style>
          <a:lnRef idx="1">
            <a:schemeClr val="accent4"/>
          </a:lnRef>
          <a:fillRef idx="3">
            <a:schemeClr val="accent4"/>
          </a:fillRef>
          <a:effectRef idx="2">
            <a:schemeClr val="accent4"/>
          </a:effectRef>
          <a:fontRef idx="minor">
            <a:schemeClr val="lt1"/>
          </a:fontRef>
        </p:style>
        <p:txBody>
          <a:bodyPr wrap="square" rtlCol="1">
            <a:spAutoFit/>
          </a:bodyPr>
          <a:lstStyle/>
          <a:p>
            <a:r>
              <a:rPr lang="ar-SA" b="1" dirty="0">
                <a:solidFill>
                  <a:schemeClr val="tx1"/>
                </a:solidFill>
              </a:rPr>
              <a:t>يحتوي نظام التصنيع المتكامل بالحاسب على مستوى التجهيزات المستخدمة في المصنع على اربعة عناصر و هي: </a:t>
            </a:r>
            <a:endParaRPr lang="en-US" dirty="0">
              <a:solidFill>
                <a:schemeClr val="tx1"/>
              </a:solidFill>
            </a:endParaRPr>
          </a:p>
        </p:txBody>
      </p:sp>
    </p:spTree>
    <p:extLst>
      <p:ext uri="{BB962C8B-B14F-4D97-AF65-F5344CB8AC3E}">
        <p14:creationId xmlns:p14="http://schemas.microsoft.com/office/powerpoint/2010/main" val="197445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1353800" cy="5032375"/>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marL="0" indent="0">
              <a:buNone/>
            </a:pPr>
            <a:r>
              <a:rPr lang="en-US" b="1" dirty="0" smtClean="0"/>
              <a:t>1- </a:t>
            </a:r>
            <a:r>
              <a:rPr lang="ar-SA" b="1" dirty="0" smtClean="0"/>
              <a:t>إدارة </a:t>
            </a:r>
            <a:r>
              <a:rPr lang="ar-SA" b="1" dirty="0"/>
              <a:t>العمليات </a:t>
            </a:r>
            <a:r>
              <a:rPr lang="ar-SA" dirty="0"/>
              <a:t>: </a:t>
            </a:r>
            <a:endParaRPr lang="en-US" dirty="0"/>
          </a:p>
          <a:p>
            <a:pPr marL="0" indent="0">
              <a:buNone/>
            </a:pPr>
            <a:r>
              <a:rPr lang="ar-SA" dirty="0"/>
              <a:t>    وهذه تحكم حيازة كل المواد المطلوبة لتصنيع المنتج , وتشمل توفير نظام لمحاسبة التكاليف , وتعمل على ضمان استغلال ماكينات الإنتاج الاستغلال الأمثل و تحقيق رغبات الزبائن .</a:t>
            </a:r>
            <a:endParaRPr lang="en-US" dirty="0"/>
          </a:p>
          <a:p>
            <a:pPr marL="0" indent="0">
              <a:buNone/>
            </a:pPr>
            <a:r>
              <a:rPr lang="ar-EG" dirty="0"/>
              <a:t> </a:t>
            </a:r>
            <a:endParaRPr lang="en-US" dirty="0"/>
          </a:p>
          <a:p>
            <a:pPr marL="0" indent="0">
              <a:buNone/>
            </a:pPr>
            <a:r>
              <a:rPr lang="ar-SA" dirty="0"/>
              <a:t> 3 – </a:t>
            </a:r>
            <a:r>
              <a:rPr lang="ar-SA" b="1" dirty="0"/>
              <a:t>التصنيع المدعم بالحاسب</a:t>
            </a:r>
            <a:r>
              <a:rPr lang="ar-SA" dirty="0"/>
              <a:t>: </a:t>
            </a:r>
            <a:endParaRPr lang="ar-EG" dirty="0"/>
          </a:p>
          <a:p>
            <a:pPr marL="0" indent="0">
              <a:buNone/>
            </a:pPr>
            <a:r>
              <a:rPr lang="ar-SA" dirty="0" smtClean="0"/>
              <a:t>   </a:t>
            </a:r>
            <a:r>
              <a:rPr lang="ar-SA" dirty="0"/>
              <a:t>التصنيع المدعم بالحاسب الضروري لإجراء التجميع و الفحص و الاختبار , وأيضا التعبئة للمنتجات النهائية.</a:t>
            </a:r>
            <a:endParaRPr lang="en-US" dirty="0"/>
          </a:p>
          <a:p>
            <a:pPr marL="0" indent="0">
              <a:buNone/>
            </a:pPr>
            <a:r>
              <a:rPr lang="ar-SA" dirty="0" smtClean="0"/>
              <a:t>4 </a:t>
            </a:r>
            <a:r>
              <a:rPr lang="ar-SA" dirty="0"/>
              <a:t>– </a:t>
            </a:r>
            <a:r>
              <a:rPr lang="ar-SA" b="1" dirty="0"/>
              <a:t>التخزين الذكي</a:t>
            </a:r>
            <a:r>
              <a:rPr lang="ar-SA" dirty="0"/>
              <a:t> :</a:t>
            </a:r>
            <a:endParaRPr lang="en-US" dirty="0"/>
          </a:p>
          <a:p>
            <a:pPr marL="0" indent="0">
              <a:buNone/>
            </a:pPr>
            <a:r>
              <a:rPr lang="ar-SA" dirty="0" smtClean="0"/>
              <a:t> </a:t>
            </a:r>
            <a:r>
              <a:rPr lang="ar-SA" dirty="0"/>
              <a:t>والذي يشمل تخزين المواد و الخامات و الأجزاء و المنتجات المكتملة و غير المكتملة التصنيع واستدعائها من مخازنها آليا .</a:t>
            </a:r>
            <a:endParaRPr lang="en-US" dirty="0"/>
          </a:p>
          <a:p>
            <a:pPr marL="0" indent="0">
              <a:buNone/>
            </a:pPr>
            <a:r>
              <a:rPr lang="ar-SA" dirty="0" smtClean="0"/>
              <a:t>ولتعمل </a:t>
            </a:r>
            <a:r>
              <a:rPr lang="ar-SA" dirty="0"/>
              <a:t>هذه العناصر الخمسة كنظام متكامل فإنها ترتبط و تتكامل مع بعضها عن طريق نظام شبكة توفر الوسيلة اللازمة لإدارة المعلومات وتحقيق الاتصال بين عناصر النظام  .</a:t>
            </a:r>
            <a:endParaRPr lang="en-US" dirty="0"/>
          </a:p>
          <a:p>
            <a:endParaRPr lang="ar-EG" dirty="0"/>
          </a:p>
        </p:txBody>
      </p:sp>
    </p:spTree>
    <p:extLst>
      <p:ext uri="{BB962C8B-B14F-4D97-AF65-F5344CB8AC3E}">
        <p14:creationId xmlns:p14="http://schemas.microsoft.com/office/powerpoint/2010/main" val="3865615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456" y="2506662"/>
            <a:ext cx="11766997" cy="4351338"/>
          </a:xfrm>
        </p:spPr>
        <p:txBody>
          <a:bodyPr/>
          <a:lstStyle/>
          <a:p>
            <a:pPr>
              <a:lnSpc>
                <a:spcPct val="150000"/>
              </a:lnSpc>
            </a:pPr>
            <a:r>
              <a:rPr lang="ar-EG" b="1" dirty="0" smtClean="0"/>
              <a:t>يتيح </a:t>
            </a:r>
            <a:r>
              <a:rPr lang="ar-EG" b="1" dirty="0"/>
              <a:t>النظام مزايا تنافسية كبيرة تنعكس على الاستثمار فى الوقت والمال للمنشأة الصناعية وتتلخص مزايا النظام فى الآتى : </a:t>
            </a:r>
            <a:endParaRPr lang="en-US" b="1" dirty="0"/>
          </a:p>
          <a:p>
            <a:r>
              <a:rPr lang="ar-EG" dirty="0"/>
              <a:t>أ- سهولة الاتـصال المباشر بين الأقسام المختلفة داخل المنشأءة الصناعية .</a:t>
            </a:r>
            <a:endParaRPr lang="en-US" dirty="0"/>
          </a:p>
          <a:p>
            <a:r>
              <a:rPr lang="ar-EG" dirty="0"/>
              <a:t>ب- مرونة أكبر وسرعة أعلى فى التفاعل مع العملاء .</a:t>
            </a:r>
            <a:endParaRPr lang="en-US" dirty="0"/>
          </a:p>
          <a:p>
            <a:r>
              <a:rPr lang="ar-EG" dirty="0"/>
              <a:t>ج- العمل على تقليل الأخطاء البشرية وذلك لاتصال جميع أقسام المنشأة الصناعية .</a:t>
            </a:r>
            <a:endParaRPr lang="en-US" dirty="0"/>
          </a:p>
          <a:p>
            <a:r>
              <a:rPr lang="ar-EG" dirty="0"/>
              <a:t>د- تقليل التكلفة الإنتاجية الكلية .</a:t>
            </a:r>
            <a:endParaRPr lang="en-US" dirty="0"/>
          </a:p>
          <a:p>
            <a:endParaRPr lang="ar-EG" dirty="0"/>
          </a:p>
        </p:txBody>
      </p:sp>
      <p:sp>
        <p:nvSpPr>
          <p:cNvPr id="4" name="TextBox 3"/>
          <p:cNvSpPr txBox="1"/>
          <p:nvPr/>
        </p:nvSpPr>
        <p:spPr>
          <a:xfrm>
            <a:off x="6400800" y="1429444"/>
            <a:ext cx="5636653" cy="1077218"/>
          </a:xfrm>
          <a:prstGeom prst="rect">
            <a:avLst/>
          </a:prstGeom>
          <a:noFill/>
        </p:spPr>
        <p:txBody>
          <a:bodyPr wrap="square" rtlCol="1">
            <a:spAutoFit/>
          </a:bodyPr>
          <a:lstStyle/>
          <a:p>
            <a:r>
              <a:rPr lang="ar-EG" sz="3200" b="1" dirty="0" smtClean="0"/>
              <a:t>فوائد </a:t>
            </a:r>
            <a:r>
              <a:rPr lang="ar-EG" sz="3200" b="1" dirty="0"/>
              <a:t>أنظمة </a:t>
            </a:r>
            <a:r>
              <a:rPr lang="x-none" sz="3200" b="1" dirty="0" smtClean="0"/>
              <a:t>C</a:t>
            </a:r>
            <a:r>
              <a:rPr lang="en-US" sz="3200" b="1" dirty="0"/>
              <a:t>A</a:t>
            </a:r>
            <a:r>
              <a:rPr lang="x-none" sz="3200" b="1" dirty="0" smtClean="0"/>
              <a:t>M</a:t>
            </a:r>
            <a:r>
              <a:rPr lang="x-none" sz="3200" b="1" dirty="0"/>
              <a:t>"</a:t>
            </a:r>
            <a:r>
              <a:rPr lang="ar-EG" sz="3200" b="1" dirty="0"/>
              <a:t>"فى المصنع : </a:t>
            </a:r>
            <a:r>
              <a:rPr lang="en-US" sz="3200" b="1" dirty="0"/>
              <a:t/>
            </a:r>
            <a:br>
              <a:rPr lang="en-US" sz="3200" b="1" dirty="0"/>
            </a:br>
            <a:endParaRPr lang="ar-EG" sz="3200" b="1" dirty="0"/>
          </a:p>
        </p:txBody>
      </p:sp>
    </p:spTree>
    <p:extLst>
      <p:ext uri="{BB962C8B-B14F-4D97-AF65-F5344CB8AC3E}">
        <p14:creationId xmlns:p14="http://schemas.microsoft.com/office/powerpoint/2010/main" val="1504804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2732" y="2147596"/>
            <a:ext cx="11419268" cy="4588056"/>
          </a:xfrm>
        </p:spPr>
        <p:txBody>
          <a:bodyPr>
            <a:normAutofit/>
          </a:bodyPr>
          <a:lstStyle/>
          <a:p>
            <a:r>
              <a:rPr lang="ar-EG" b="1" dirty="0"/>
              <a:t>أسباب عدم انتشار أنظمة التصنيع المتكاملة : </a:t>
            </a:r>
            <a:endParaRPr lang="en-US" dirty="0"/>
          </a:p>
          <a:p>
            <a:r>
              <a:rPr lang="ar-EG" dirty="0"/>
              <a:t>ترجع أسباب عدم انتشار استخدام أنظمة التصنيع المتكاملة بالحاسب داخل المصانع المصرية إلى الآتى : </a:t>
            </a:r>
            <a:endParaRPr lang="en-US" dirty="0"/>
          </a:p>
          <a:p>
            <a:r>
              <a:rPr lang="ar-EG" b="1" dirty="0"/>
              <a:t>أ- نقص دعم الإدارة العليا : </a:t>
            </a:r>
            <a:endParaRPr lang="en-US" dirty="0"/>
          </a:p>
          <a:p>
            <a:r>
              <a:rPr lang="ar-EG" dirty="0"/>
              <a:t>    نظرا لأن أنظمة التصنيع المتكاملة بالحاسب تستخدم من قبل جميع الأقسام الوظيفية بالمنشأة الصناعية ، فهذا يتطلب دعم وتعهد كبير من الإدارة العليا لتشجبع نجاح تطبيق النظام .</a:t>
            </a:r>
            <a:endParaRPr lang="en-US" dirty="0"/>
          </a:p>
          <a:p>
            <a:r>
              <a:rPr lang="ar-EG" b="1" dirty="0"/>
              <a:t>ب- نقص الموارد الكافية العليا :</a:t>
            </a:r>
            <a:endParaRPr lang="en-US" dirty="0"/>
          </a:p>
          <a:p>
            <a:r>
              <a:rPr lang="ar-EG" dirty="0"/>
              <a:t>     تقلل كثير من المصانع من المبالغ المخصصة لتطبيق النظام على الرغم من أن تكلفة شرائة تعتبر فقط ثلث التكلفة المطلوبة تقريبآ، حيث يجب أيضا اعتمد مبالغ للخبراء والمستشارين الخارجين لدعم النظام ، كذلك تكلفة العمالة المدربة للتعامل مع مشروع تطبيق النظام. </a:t>
            </a:r>
            <a:endParaRPr lang="en-US" dirty="0"/>
          </a:p>
          <a:p>
            <a:pPr marL="0" indent="0">
              <a:buNone/>
            </a:pPr>
            <a:endParaRPr lang="ar-EG" dirty="0"/>
          </a:p>
        </p:txBody>
      </p:sp>
    </p:spTree>
    <p:extLst>
      <p:ext uri="{BB962C8B-B14F-4D97-AF65-F5344CB8AC3E}">
        <p14:creationId xmlns:p14="http://schemas.microsoft.com/office/powerpoint/2010/main" val="3278546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459" y="305918"/>
            <a:ext cx="11315163" cy="6552082"/>
          </a:xfrm>
          <a:solidFill>
            <a:schemeClr val="accent4">
              <a:lumMod val="20000"/>
              <a:lumOff val="80000"/>
            </a:schemeClr>
          </a:solidFill>
        </p:spPr>
        <p:txBody>
          <a:bodyPr>
            <a:normAutofit/>
          </a:bodyPr>
          <a:lstStyle/>
          <a:p>
            <a:r>
              <a:rPr lang="ar-EG" b="1" dirty="0"/>
              <a:t>ج- نقص التدريب المناسب العليا : </a:t>
            </a:r>
            <a:endParaRPr lang="en-US" dirty="0"/>
          </a:p>
          <a:p>
            <a:pPr>
              <a:lnSpc>
                <a:spcPct val="150000"/>
              </a:lnSpc>
            </a:pPr>
            <a:r>
              <a:rPr lang="ar-EG" dirty="0"/>
              <a:t>   يتطلب التطبيق الجيد للنظام النظر للتدريب من منظورين ، أولهما المنظور التقنى الثانى من منظور المستخدمين كذلك فإن العاملين بقسم تكنولوجيا المعلومات يجب أن يكونوا على علم كاف بجميع الجوانب التقنية للنظام لتوفير الدعم المناسب لجميع أقسام الوظائف التصنعية الأخرى المستخدمة له، كذلك بالنسبة لمستخدمى النظام من الأقسام الوظيفية الأخرى ، فإنه يتطلب أن يكونوا على علم كاف بكيفية تسجيل البيانات وتحديث التقارير المختلفة ، حيث إن حدوث أى خطأ يؤدى لانتشاره عبر النظام لجميع مستخدمى عبر المنشأة الصناعية .</a:t>
            </a:r>
            <a:endParaRPr lang="en-US" dirty="0"/>
          </a:p>
          <a:p>
            <a:r>
              <a:rPr lang="ar-EG" b="1" dirty="0"/>
              <a:t>د- نقص القدرة على الأتصال العليا: </a:t>
            </a:r>
            <a:endParaRPr lang="en-US" dirty="0"/>
          </a:p>
          <a:p>
            <a:r>
              <a:rPr lang="ar-EG" dirty="0"/>
              <a:t>   نظرا لكون النظام يطبق خلال جميع الأقسام الوظيفية فى المنشأة الصناعية ، فإن يتطلب قدرة على الأتصال المستمر بين الأقسام ، مما يتطلب دعم الإدارة العليا لتوفير جودة الأتصال واستمراره .</a:t>
            </a:r>
            <a:endParaRPr lang="en-US" dirty="0"/>
          </a:p>
          <a:p>
            <a:endParaRPr lang="ar-EG" dirty="0"/>
          </a:p>
        </p:txBody>
      </p:sp>
    </p:spTree>
    <p:extLst>
      <p:ext uri="{BB962C8B-B14F-4D97-AF65-F5344CB8AC3E}">
        <p14:creationId xmlns:p14="http://schemas.microsoft.com/office/powerpoint/2010/main" val="866703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9264" y="107548"/>
            <a:ext cx="10515600" cy="690943"/>
          </a:xfrm>
        </p:spPr>
        <p:txBody>
          <a:bodyPr>
            <a:normAutofit fontScale="90000"/>
          </a:bodyPr>
          <a:lstStyle/>
          <a:p>
            <a:endParaRPr lang="ar-EG" dirty="0"/>
          </a:p>
        </p:txBody>
      </p:sp>
      <p:pic>
        <p:nvPicPr>
          <p:cNvPr id="4" name="Content Placeholder 3"/>
          <p:cNvPicPr>
            <a:picLocks noGrp="1" noChangeAspect="1"/>
          </p:cNvPicPr>
          <p:nvPr>
            <p:ph idx="1"/>
          </p:nvPr>
        </p:nvPicPr>
        <p:blipFill>
          <a:blip r:embed="rId2"/>
          <a:stretch>
            <a:fillRect/>
          </a:stretch>
        </p:blipFill>
        <p:spPr>
          <a:xfrm>
            <a:off x="3567447" y="1349106"/>
            <a:ext cx="6618051" cy="5187121"/>
          </a:xfrm>
          <a:prstGeom prst="rect">
            <a:avLst/>
          </a:prstGeom>
        </p:spPr>
      </p:pic>
    </p:spTree>
    <p:extLst>
      <p:ext uri="{BB962C8B-B14F-4D97-AF65-F5344CB8AC3E}">
        <p14:creationId xmlns:p14="http://schemas.microsoft.com/office/powerpoint/2010/main" val="5556072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pic>
        <p:nvPicPr>
          <p:cNvPr id="4" name="Content Placeholder 3"/>
          <p:cNvPicPr>
            <a:picLocks noGrp="1" noChangeAspect="1"/>
          </p:cNvPicPr>
          <p:nvPr>
            <p:ph idx="1"/>
          </p:nvPr>
        </p:nvPicPr>
        <p:blipFill>
          <a:blip r:embed="rId2"/>
          <a:stretch>
            <a:fillRect/>
          </a:stretch>
        </p:blipFill>
        <p:spPr>
          <a:xfrm>
            <a:off x="0" y="3649338"/>
            <a:ext cx="5791200" cy="1914525"/>
          </a:xfrm>
          <a:prstGeom prst="rect">
            <a:avLst/>
          </a:prstGeom>
        </p:spPr>
      </p:pic>
      <p:pic>
        <p:nvPicPr>
          <p:cNvPr id="5" name="Picture 4"/>
          <p:cNvPicPr>
            <a:picLocks noChangeAspect="1"/>
          </p:cNvPicPr>
          <p:nvPr/>
        </p:nvPicPr>
        <p:blipFill>
          <a:blip r:embed="rId3"/>
          <a:stretch>
            <a:fillRect/>
          </a:stretch>
        </p:blipFill>
        <p:spPr>
          <a:xfrm>
            <a:off x="5791200" y="1257221"/>
            <a:ext cx="6344949" cy="5246610"/>
          </a:xfrm>
          <a:prstGeom prst="rect">
            <a:avLst/>
          </a:prstGeom>
        </p:spPr>
      </p:pic>
    </p:spTree>
    <p:extLst>
      <p:ext uri="{BB962C8B-B14F-4D97-AF65-F5344CB8AC3E}">
        <p14:creationId xmlns:p14="http://schemas.microsoft.com/office/powerpoint/2010/main" val="1675277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54548"/>
            <a:ext cx="10515600" cy="643944"/>
          </a:xfrm>
        </p:spPr>
        <p:txBody>
          <a:bodyPr>
            <a:normAutofit fontScale="90000"/>
          </a:bodyPr>
          <a:lstStyle/>
          <a:p>
            <a:r>
              <a:rPr lang="ar-EG" b="1" dirty="0">
                <a:solidFill>
                  <a:srgbClr val="000000"/>
                </a:solidFill>
                <a:latin typeface="Verdana" panose="020B0604030504040204" pitchFamily="34" charset="0"/>
              </a:rPr>
              <a:t>تصميم النظم الإنتاجية</a:t>
            </a:r>
            <a:endParaRPr lang="ar-EG" dirty="0"/>
          </a:p>
        </p:txBody>
      </p:sp>
      <p:sp>
        <p:nvSpPr>
          <p:cNvPr id="3" name="Content Placeholder 2"/>
          <p:cNvSpPr>
            <a:spLocks noGrp="1"/>
          </p:cNvSpPr>
          <p:nvPr>
            <p:ph idx="1"/>
          </p:nvPr>
        </p:nvSpPr>
        <p:spPr>
          <a:xfrm>
            <a:off x="1068410" y="938616"/>
            <a:ext cx="11123590" cy="4605739"/>
          </a:xfrm>
        </p:spPr>
        <p:txBody>
          <a:bodyPr>
            <a:normAutofit/>
          </a:bodyPr>
          <a:lstStyle/>
          <a:p>
            <a:pPr algn="just"/>
            <a:r>
              <a:rPr lang="ar-EG" dirty="0">
                <a:solidFill>
                  <a:srgbClr val="FF0000"/>
                </a:solidFill>
              </a:rPr>
              <a:t>يعتبر تصميم النظم الإنتاجية من الأنشطة الرئيسية والهامة التي يتم بناءاً عليها اتخاذ العديد من القرارات الاستراتيجية ذات التأثير البالغ على نجاح واستمرار النظام الإنتاجي في الأجل الطويل </a:t>
            </a:r>
            <a:endParaRPr lang="ar-EG" dirty="0" smtClean="0">
              <a:solidFill>
                <a:srgbClr val="FF0000"/>
              </a:solidFill>
            </a:endParaRPr>
          </a:p>
          <a:p>
            <a:r>
              <a:rPr lang="ar-EG" dirty="0"/>
              <a:t>وهناك علاقة قوية بين تصميم النظم الإنتاجية و بين تصميم وتخطيط تشكيلة المنتجات. كما أن هناك تفاعل قوى بينهما، حيث يبدأ تصميم النظام الإنتاجي بدراسة تصميم وتخطيط تشكيلة المنتجات كما أنه لا يمكن عمل أي تعديل في تصميم النظام الإنتاجي دون مراجعة لأنشطة تصميم وتخطيط تشكيلة المنتجات و في نفس الوقت يؤثر تصميم النظم الإنتاجية علي النشاط الخاص بتصميم و تخطيط تشكيلة المنتجات – وقد أدت هذه العلاقة الوثيقة إلي مطالبة البعض بضرورة تزامن أنشطة التطوير في الحالتين .</a:t>
            </a:r>
            <a:br>
              <a:rPr lang="ar-EG" dirty="0"/>
            </a:br>
            <a:r>
              <a:rPr lang="ar-EG" dirty="0"/>
              <a:t>ويبدأ تصميم النظام الإنتاجي بتخطيط العمليات . حيث يتم في ضوء البيانات المتوافرة عن تصميم المنتجات تحديد عمليات التشغيل المطلوبة لإنتاج تشكيلة المنتجات المخططة وبناءاً على ذلك يتم تخطيط الطاقة الإنتاجية و وضع التنظيم الداخلي للتسهيلات, تصميم نظم العمل </a:t>
            </a:r>
          </a:p>
        </p:txBody>
      </p:sp>
    </p:spTree>
    <p:extLst>
      <p:ext uri="{BB962C8B-B14F-4D97-AF65-F5344CB8AC3E}">
        <p14:creationId xmlns:p14="http://schemas.microsoft.com/office/powerpoint/2010/main" val="2750073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مطلوب </a:t>
            </a:r>
            <a:endParaRPr lang="ar-EG" dirty="0"/>
          </a:p>
        </p:txBody>
      </p:sp>
      <p:sp>
        <p:nvSpPr>
          <p:cNvPr id="3" name="Content Placeholder 2"/>
          <p:cNvSpPr>
            <a:spLocks noGrp="1"/>
          </p:cNvSpPr>
          <p:nvPr>
            <p:ph idx="1"/>
          </p:nvPr>
        </p:nvSpPr>
        <p:spPr>
          <a:xfrm>
            <a:off x="748047" y="3100633"/>
            <a:ext cx="11177789" cy="1960764"/>
          </a:xfrm>
        </p:spPr>
        <p:style>
          <a:lnRef idx="1">
            <a:schemeClr val="accent4"/>
          </a:lnRef>
          <a:fillRef idx="2">
            <a:schemeClr val="accent4"/>
          </a:fillRef>
          <a:effectRef idx="1">
            <a:schemeClr val="accent4"/>
          </a:effectRef>
          <a:fontRef idx="minor">
            <a:schemeClr val="dk1"/>
          </a:fontRef>
        </p:style>
        <p:txBody>
          <a:bodyPr/>
          <a:lstStyle/>
          <a:p>
            <a:r>
              <a:rPr lang="ar-EG" dirty="0" smtClean="0"/>
              <a:t>يتم تقسيم الطلاب الى مجموعات من 5 الى 7 طلاب .</a:t>
            </a:r>
          </a:p>
          <a:p>
            <a:r>
              <a:rPr lang="ar-EG" dirty="0" smtClean="0"/>
              <a:t>يقوم كل مجموعة بعمل بحث عن نظم </a:t>
            </a:r>
          </a:p>
          <a:p>
            <a:pPr marL="0" indent="0" algn="ctr">
              <a:buNone/>
            </a:pPr>
            <a:r>
              <a:rPr lang="ar-EG" b="1" dirty="0" smtClean="0"/>
              <a:t>(</a:t>
            </a:r>
            <a:r>
              <a:rPr lang="en-US" b="1" dirty="0" smtClean="0"/>
              <a:t>CAD- CAM-CAP-CAQ-CAE</a:t>
            </a:r>
            <a:r>
              <a:rPr lang="ar-EG" b="1" dirty="0" smtClean="0"/>
              <a:t>)</a:t>
            </a:r>
            <a:endParaRPr lang="ar-EG" dirty="0" smtClean="0"/>
          </a:p>
        </p:txBody>
      </p:sp>
    </p:spTree>
    <p:extLst>
      <p:ext uri="{BB962C8B-B14F-4D97-AF65-F5344CB8AC3E}">
        <p14:creationId xmlns:p14="http://schemas.microsoft.com/office/powerpoint/2010/main" val="20242240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37138" y="2722635"/>
            <a:ext cx="7609712" cy="923330"/>
          </a:xfrm>
          <a:prstGeom prst="rect">
            <a:avLst/>
          </a:prstGeom>
          <a:noFill/>
        </p:spPr>
        <p:txBody>
          <a:bodyPr wrap="square" lIns="91440" tIns="45720" rIns="91440" bIns="45720">
            <a:spAutoFit/>
          </a:bodyPr>
          <a:lstStyle/>
          <a:p>
            <a:pPr algn="ctr"/>
            <a:r>
              <a:rPr lang="ar-EG" sz="54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بحوث تطوير صناعة الملابس </a:t>
            </a:r>
            <a:endParaRPr lang="ar-EG"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8755478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8061" y="244699"/>
            <a:ext cx="7090893" cy="940158"/>
          </a:xfrm>
        </p:spPr>
        <p:style>
          <a:lnRef idx="2">
            <a:schemeClr val="accent2"/>
          </a:lnRef>
          <a:fillRef idx="1">
            <a:schemeClr val="lt1"/>
          </a:fillRef>
          <a:effectRef idx="0">
            <a:schemeClr val="accent2"/>
          </a:effectRef>
          <a:fontRef idx="minor">
            <a:schemeClr val="dk1"/>
          </a:fontRef>
        </p:style>
        <p:txBody>
          <a:bodyPr/>
          <a:lstStyle/>
          <a:p>
            <a:r>
              <a:rPr lang="ar-EG" b="1" dirty="0"/>
              <a:t>تجميع الملابس </a:t>
            </a:r>
            <a:r>
              <a:rPr lang="ar-EG" b="1" dirty="0" smtClean="0"/>
              <a:t>الآلي ومحاكاة </a:t>
            </a:r>
            <a:r>
              <a:rPr lang="ar-EG" b="1" dirty="0"/>
              <a:t>التصنيع</a:t>
            </a:r>
          </a:p>
        </p:txBody>
      </p:sp>
      <p:sp>
        <p:nvSpPr>
          <p:cNvPr id="3" name="Content Placeholder 2"/>
          <p:cNvSpPr>
            <a:spLocks noGrp="1"/>
          </p:cNvSpPr>
          <p:nvPr>
            <p:ph idx="1"/>
          </p:nvPr>
        </p:nvSpPr>
        <p:spPr>
          <a:xfrm>
            <a:off x="3580327" y="1383577"/>
            <a:ext cx="8611673" cy="4816698"/>
          </a:xfrm>
        </p:spPr>
        <p:txBody>
          <a:bodyPr>
            <a:normAutofit lnSpcReduction="10000"/>
          </a:bodyPr>
          <a:lstStyle/>
          <a:p>
            <a:pPr>
              <a:lnSpc>
                <a:spcPct val="170000"/>
              </a:lnSpc>
            </a:pPr>
            <a:r>
              <a:rPr lang="ar-EG" sz="1800" dirty="0">
                <a:cs typeface="+mj-cs"/>
              </a:rPr>
              <a:t>في الوقت الحاضر ، يعتمد إنتاج الملابس بشكل كبير على </a:t>
            </a:r>
            <a:r>
              <a:rPr lang="ar-EG" sz="1800" dirty="0" smtClean="0">
                <a:cs typeface="+mj-cs"/>
              </a:rPr>
              <a:t>الأفراد لذلك مكلف </a:t>
            </a:r>
            <a:r>
              <a:rPr lang="ar-EG" sz="1800" dirty="0">
                <a:cs typeface="+mj-cs"/>
              </a:rPr>
              <a:t>التكلفة. يوفر التجميع الروبوتي ثلاثي الأبعاد إمكانيات مثيرة </a:t>
            </a:r>
            <a:r>
              <a:rPr lang="ar-EG" sz="1800" dirty="0" smtClean="0">
                <a:cs typeface="+mj-cs"/>
              </a:rPr>
              <a:t>للغاية وإمكانات </a:t>
            </a:r>
            <a:r>
              <a:rPr lang="ar-EG" sz="1800" dirty="0">
                <a:cs typeface="+mj-cs"/>
              </a:rPr>
              <a:t>تصنيع الملابس عالية الجودة وذات جودة عالية مع </a:t>
            </a:r>
            <a:r>
              <a:rPr lang="ar-EG" sz="1800" dirty="0" smtClean="0">
                <a:cs typeface="+mj-cs"/>
              </a:rPr>
              <a:t>تحسين الجودة </a:t>
            </a:r>
            <a:r>
              <a:rPr lang="ar-EG" sz="1800" dirty="0">
                <a:cs typeface="+mj-cs"/>
              </a:rPr>
              <a:t>وخفض التكاليف والاستجابة السريعة للسوق الاستهلاكية. </a:t>
            </a:r>
            <a:r>
              <a:rPr lang="ar-EG" sz="1800" dirty="0" smtClean="0">
                <a:cs typeface="+mj-cs"/>
              </a:rPr>
              <a:t>الخاص تكنولوجيا </a:t>
            </a:r>
            <a:r>
              <a:rPr lang="ar-EG" sz="1800" dirty="0">
                <a:cs typeface="+mj-cs"/>
              </a:rPr>
              <a:t>الخياطة الآلية ثلاثية الأبعاد </a:t>
            </a:r>
            <a:r>
              <a:rPr lang="ar-EG" sz="1800" dirty="0" smtClean="0">
                <a:cs typeface="+mj-cs"/>
              </a:rPr>
              <a:t>(</a:t>
            </a:r>
            <a:r>
              <a:rPr lang="en-US" sz="1800" dirty="0" smtClean="0">
                <a:cs typeface="+mj-cs"/>
              </a:rPr>
              <a:t>3D </a:t>
            </a:r>
            <a:r>
              <a:rPr lang="ar-EG" sz="1800" dirty="0" smtClean="0">
                <a:cs typeface="+mj-cs"/>
              </a:rPr>
              <a:t>)</a:t>
            </a:r>
          </a:p>
          <a:p>
            <a:pPr marL="0" indent="0">
              <a:lnSpc>
                <a:spcPct val="170000"/>
              </a:lnSpc>
              <a:buNone/>
            </a:pPr>
            <a:r>
              <a:rPr lang="ar-EG" sz="1800" dirty="0" smtClean="0">
                <a:cs typeface="+mj-cs"/>
              </a:rPr>
              <a:t>بحث </a:t>
            </a:r>
            <a:r>
              <a:rPr lang="ar-EG" sz="1800" dirty="0">
                <a:cs typeface="+mj-cs"/>
              </a:rPr>
              <a:t>وتطوير من </a:t>
            </a:r>
            <a:r>
              <a:rPr lang="ar-EG" sz="1800" dirty="0" smtClean="0">
                <a:cs typeface="+mj-cs"/>
              </a:rPr>
              <a:t>قبل يتيح </a:t>
            </a:r>
            <a:r>
              <a:rPr lang="en-US" sz="1800" dirty="0" smtClean="0">
                <a:cs typeface="+mj-cs"/>
              </a:rPr>
              <a:t> Philipp </a:t>
            </a:r>
            <a:r>
              <a:rPr lang="en-US" sz="1800" dirty="0">
                <a:cs typeface="+mj-cs"/>
              </a:rPr>
              <a:t>Moll GmbH &amp; Co </a:t>
            </a:r>
            <a:r>
              <a:rPr lang="ar-EG" sz="1800" dirty="0">
                <a:cs typeface="+mj-cs"/>
              </a:rPr>
              <a:t>لأول مرة خياطة طبقات ثلاثية </a:t>
            </a:r>
            <a:r>
              <a:rPr lang="ar-EG" sz="1800" dirty="0" smtClean="0">
                <a:cs typeface="+mj-cs"/>
              </a:rPr>
              <a:t>الأبعاد تلقائيا. يتم وضع أجزاء قطع النسيج على القالب ثلاثي الأبعاد</a:t>
            </a:r>
            <a:r>
              <a:rPr lang="ar-EG" sz="1800" b="1" dirty="0" smtClean="0">
                <a:cs typeface="+mj-cs"/>
              </a:rPr>
              <a:t>. </a:t>
            </a:r>
            <a:r>
              <a:rPr lang="ar-EG" sz="1800" dirty="0">
                <a:cs typeface="+mj-cs"/>
              </a:rPr>
              <a:t>الخياطة الخاصة </a:t>
            </a:r>
            <a:r>
              <a:rPr lang="ar-EG" sz="1800" dirty="0" smtClean="0">
                <a:cs typeface="+mj-cs"/>
              </a:rPr>
              <a:t>تسترشد </a:t>
            </a:r>
            <a:r>
              <a:rPr lang="ar-EG" sz="1800" dirty="0">
                <a:cs typeface="+mj-cs"/>
              </a:rPr>
              <a:t>الآلة بروبوت صناعي على </a:t>
            </a:r>
            <a:r>
              <a:rPr lang="ar-EG" sz="1800" dirty="0" smtClean="0">
                <a:cs typeface="+mj-cs"/>
              </a:rPr>
              <a:t>طول مسار </a:t>
            </a:r>
            <a:r>
              <a:rPr lang="ar-EG" sz="1800" dirty="0">
                <a:cs typeface="+mj-cs"/>
              </a:rPr>
              <a:t>التماس المكاني </a:t>
            </a:r>
            <a:r>
              <a:rPr lang="ar-EG" sz="1800" dirty="0" smtClean="0">
                <a:cs typeface="+mj-cs"/>
              </a:rPr>
              <a:t>المماثل روبوتات </a:t>
            </a:r>
            <a:r>
              <a:rPr lang="ar-EG" sz="1800" dirty="0">
                <a:cs typeface="+mj-cs"/>
              </a:rPr>
              <a:t>اللحام في إنتاج السيارات. كان أحد الأهداف الهامة </a:t>
            </a:r>
            <a:r>
              <a:rPr lang="ar-EG" sz="1800" dirty="0" smtClean="0">
                <a:cs typeface="+mj-cs"/>
              </a:rPr>
              <a:t>التطوير من </a:t>
            </a:r>
            <a:r>
              <a:rPr lang="ar-EG" sz="1800" dirty="0">
                <a:cs typeface="+mj-cs"/>
              </a:rPr>
              <a:t>قالب قابل للتعديل ، والذي يمكن أن يتكيف مع أحجام وأشكال مختلفة من </a:t>
            </a:r>
            <a:r>
              <a:rPr lang="ar-EG" sz="1800" dirty="0" smtClean="0">
                <a:cs typeface="+mj-cs"/>
              </a:rPr>
              <a:t>الملابس. مفهوم </a:t>
            </a:r>
            <a:r>
              <a:rPr lang="ar-EG" sz="1800" dirty="0">
                <a:cs typeface="+mj-cs"/>
              </a:rPr>
              <a:t>القالب القابل للتعديل للسترات هو بناء معقد </a:t>
            </a:r>
            <a:r>
              <a:rPr lang="ar-EG" sz="1800" dirty="0" smtClean="0">
                <a:cs typeface="+mj-cs"/>
              </a:rPr>
              <a:t>خاص والتى تتكون </a:t>
            </a:r>
            <a:r>
              <a:rPr lang="ar-EG" sz="1800" dirty="0">
                <a:cs typeface="+mj-cs"/>
              </a:rPr>
              <a:t>من سبعة أعمدة منفصلة ولكن أيضا متصلة بذكاء ، </a:t>
            </a:r>
            <a:r>
              <a:rPr lang="ar-EG" sz="1800" dirty="0" smtClean="0">
                <a:cs typeface="+mj-cs"/>
              </a:rPr>
              <a:t>وهي صمم </a:t>
            </a:r>
            <a:r>
              <a:rPr lang="ar-EG" sz="1800" dirty="0">
                <a:cs typeface="+mj-cs"/>
              </a:rPr>
              <a:t>مثل العمود الفقري البشري مع فقرات </a:t>
            </a:r>
            <a:r>
              <a:rPr lang="ar-EG" sz="1800" dirty="0" smtClean="0">
                <a:cs typeface="+mj-cs"/>
              </a:rPr>
              <a:t>منفصلة ومتحركة</a:t>
            </a:r>
            <a:r>
              <a:rPr lang="ar-EG" sz="1800" dirty="0">
                <a:cs typeface="+mj-cs"/>
              </a:rPr>
              <a:t>. </a:t>
            </a:r>
            <a:r>
              <a:rPr lang="ar-EG" sz="1800" dirty="0" smtClean="0">
                <a:cs typeface="+mj-cs"/>
              </a:rPr>
              <a:t>ال تشمل </a:t>
            </a:r>
            <a:r>
              <a:rPr lang="ar-EG" sz="1800" dirty="0">
                <a:cs typeface="+mj-cs"/>
              </a:rPr>
              <a:t>رؤية </a:t>
            </a:r>
            <a:r>
              <a:rPr lang="en-US" sz="1800" dirty="0">
                <a:cs typeface="+mj-cs"/>
              </a:rPr>
              <a:t>LEAPFROG ، </a:t>
            </a:r>
            <a:r>
              <a:rPr lang="ar-EG" sz="1800" dirty="0">
                <a:cs typeface="+mj-cs"/>
              </a:rPr>
              <a:t>وهي مفهوم مبتكر لتصنيع </a:t>
            </a:r>
            <a:r>
              <a:rPr lang="ar-EG" sz="1800" dirty="0" smtClean="0">
                <a:cs typeface="+mj-cs"/>
              </a:rPr>
              <a:t>الملابس خط </a:t>
            </a:r>
            <a:r>
              <a:rPr lang="ar-EG" sz="1800" dirty="0">
                <a:cs typeface="+mj-cs"/>
              </a:rPr>
              <a:t>إنتاج عام وشامل من القطع أحادي الطبقة ، النقل التلقائي </a:t>
            </a:r>
            <a:r>
              <a:rPr lang="ar-EG" sz="1800" dirty="0" smtClean="0">
                <a:cs typeface="+mj-cs"/>
              </a:rPr>
              <a:t>إلى عمليات </a:t>
            </a:r>
            <a:r>
              <a:rPr lang="ar-EG" sz="1800" dirty="0">
                <a:cs typeface="+mj-cs"/>
              </a:rPr>
              <a:t>الخياطة باستخدام ماكينة الخياطة ثلاثية الأبعاد وماكينات الخياطة ثنائية الأبعاد</a:t>
            </a:r>
          </a:p>
        </p:txBody>
      </p:sp>
      <p:pic>
        <p:nvPicPr>
          <p:cNvPr id="4" name="Picture 3"/>
          <p:cNvPicPr>
            <a:picLocks noChangeAspect="1"/>
          </p:cNvPicPr>
          <p:nvPr/>
        </p:nvPicPr>
        <p:blipFill>
          <a:blip r:embed="rId2"/>
          <a:stretch>
            <a:fillRect/>
          </a:stretch>
        </p:blipFill>
        <p:spPr>
          <a:xfrm>
            <a:off x="80800" y="2213356"/>
            <a:ext cx="3499527" cy="3955626"/>
          </a:xfrm>
          <a:prstGeom prst="rect">
            <a:avLst/>
          </a:prstGeom>
          <a:ln>
            <a:solidFill>
              <a:srgbClr val="FFC000"/>
            </a:solidFill>
          </a:ln>
          <a:effectLst>
            <a:outerShdw blurRad="292100" dist="139700" dir="2700000" algn="tl" rotWithShape="0">
              <a:srgbClr val="333333">
                <a:alpha val="65000"/>
              </a:srgbClr>
            </a:outerShdw>
          </a:effectLst>
        </p:spPr>
      </p:pic>
      <p:sp>
        <p:nvSpPr>
          <p:cNvPr id="5" name="TextBox 4"/>
          <p:cNvSpPr txBox="1"/>
          <p:nvPr/>
        </p:nvSpPr>
        <p:spPr>
          <a:xfrm>
            <a:off x="231820" y="6168982"/>
            <a:ext cx="3657600" cy="646331"/>
          </a:xfrm>
          <a:prstGeom prst="rect">
            <a:avLst/>
          </a:prstGeom>
          <a:noFill/>
        </p:spPr>
        <p:txBody>
          <a:bodyPr wrap="square" rtlCol="1">
            <a:spAutoFit/>
          </a:bodyPr>
          <a:lstStyle/>
          <a:p>
            <a:r>
              <a:rPr lang="ar-EG" dirty="0">
                <a:solidFill>
                  <a:srgbClr val="FF0000"/>
                </a:solidFill>
              </a:rPr>
              <a:t>تم تجميع النسيج الذي يتم وضعه بشكل كروي بواسطة آلة خياطة موجهة بإنسان آلي </a:t>
            </a:r>
            <a:r>
              <a:rPr lang="ar-EG" dirty="0" smtClean="0">
                <a:solidFill>
                  <a:srgbClr val="FF0000"/>
                </a:solidFill>
              </a:rPr>
              <a:t>/ </a:t>
            </a:r>
            <a:r>
              <a:rPr lang="en-US" dirty="0" smtClean="0">
                <a:solidFill>
                  <a:srgbClr val="FF0000"/>
                </a:solidFill>
              </a:rPr>
              <a:t>3D</a:t>
            </a:r>
            <a:endParaRPr lang="ar-EG" dirty="0">
              <a:solidFill>
                <a:srgbClr val="FF0000"/>
              </a:solidFill>
            </a:endParaRPr>
          </a:p>
        </p:txBody>
      </p:sp>
    </p:spTree>
    <p:extLst>
      <p:ext uri="{BB962C8B-B14F-4D97-AF65-F5344CB8AC3E}">
        <p14:creationId xmlns:p14="http://schemas.microsoft.com/office/powerpoint/2010/main" val="1785331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55" y="255363"/>
            <a:ext cx="10515600" cy="1325563"/>
          </a:xfrm>
        </p:spPr>
        <p:txBody>
          <a:bodyPr/>
          <a:lstStyle/>
          <a:p>
            <a:r>
              <a:rPr lang="ar-EG" dirty="0" smtClean="0"/>
              <a:t>عناصر الحياكة الثلاثية الابعاد </a:t>
            </a:r>
            <a:endParaRPr lang="ar-EG" dirty="0"/>
          </a:p>
        </p:txBody>
      </p:sp>
      <p:graphicFrame>
        <p:nvGraphicFramePr>
          <p:cNvPr id="4" name="Diagram 3"/>
          <p:cNvGraphicFramePr/>
          <p:nvPr>
            <p:extLst>
              <p:ext uri="{D42A27DB-BD31-4B8C-83A1-F6EECF244321}">
                <p14:modId xmlns:p14="http://schemas.microsoft.com/office/powerpoint/2010/main" val="1878784477"/>
              </p:ext>
            </p:extLst>
          </p:nvPr>
        </p:nvGraphicFramePr>
        <p:xfrm>
          <a:off x="1903211" y="1580926"/>
          <a:ext cx="8670343" cy="51032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0991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a:t>قالب ثلاثي الابعاد قابل للتعديل</a:t>
            </a:r>
            <a:br>
              <a:rPr lang="ar-EG" dirty="0"/>
            </a:br>
            <a:endParaRPr lang="ar-EG" dirty="0"/>
          </a:p>
        </p:txBody>
      </p:sp>
      <p:sp>
        <p:nvSpPr>
          <p:cNvPr id="3" name="Content Placeholder 2"/>
          <p:cNvSpPr>
            <a:spLocks noGrp="1"/>
          </p:cNvSpPr>
          <p:nvPr>
            <p:ph idx="1"/>
          </p:nvPr>
        </p:nvSpPr>
        <p:spPr/>
        <p:txBody>
          <a:bodyPr/>
          <a:lstStyle/>
          <a:p>
            <a:r>
              <a:rPr lang="ar-EG" dirty="0"/>
              <a:t>القالب ثلاثي الأبعاد هو أحد العناصر الرئيسية لنظام الخياطة الروبوتية. </a:t>
            </a:r>
            <a:r>
              <a:rPr lang="ar-EG" dirty="0" smtClean="0"/>
              <a:t>القالب ضرورية </a:t>
            </a:r>
            <a:r>
              <a:rPr lang="ar-EG" dirty="0"/>
              <a:t>لتثبيت وتصحيح النسيج أثناء الخياطة. </a:t>
            </a:r>
            <a:r>
              <a:rPr lang="ar-EG" dirty="0" smtClean="0"/>
              <a:t>مهم خصائص القالب </a:t>
            </a:r>
            <a:r>
              <a:rPr lang="en-US" dirty="0" smtClean="0"/>
              <a:t>3D</a:t>
            </a:r>
            <a:r>
              <a:rPr lang="ar-EG" dirty="0" smtClean="0"/>
              <a:t>هي:</a:t>
            </a:r>
          </a:p>
          <a:p>
            <a:pPr algn="l" rtl="0"/>
            <a:r>
              <a:rPr lang="en-US" dirty="0"/>
              <a:t>The textile </a:t>
            </a:r>
            <a:r>
              <a:rPr lang="en-US" dirty="0" smtClean="0"/>
              <a:t>parts</a:t>
            </a:r>
          </a:p>
          <a:p>
            <a:pPr algn="l" rtl="0"/>
            <a:r>
              <a:rPr lang="en-US" dirty="0">
                <a:solidFill>
                  <a:srgbClr val="FF0000"/>
                </a:solidFill>
              </a:rPr>
              <a:t>The seam allowance overlaps at the edges and is freely available for the </a:t>
            </a:r>
            <a:r>
              <a:rPr lang="en-US" dirty="0" smtClean="0">
                <a:solidFill>
                  <a:srgbClr val="FF0000"/>
                </a:solidFill>
              </a:rPr>
              <a:t>robot sewing </a:t>
            </a:r>
            <a:r>
              <a:rPr lang="en-US" dirty="0">
                <a:solidFill>
                  <a:srgbClr val="FF0000"/>
                </a:solidFill>
              </a:rPr>
              <a:t>machine</a:t>
            </a:r>
            <a:r>
              <a:rPr lang="en-US" dirty="0" smtClean="0">
                <a:solidFill>
                  <a:srgbClr val="FF0000"/>
                </a:solidFill>
              </a:rPr>
              <a:t>.</a:t>
            </a:r>
          </a:p>
          <a:p>
            <a:pPr algn="l" rtl="0"/>
            <a:r>
              <a:rPr lang="en-US" dirty="0"/>
              <a:t>The textile parts have to be fixed safely at the </a:t>
            </a:r>
            <a:r>
              <a:rPr lang="en-US" dirty="0" err="1"/>
              <a:t>mould</a:t>
            </a:r>
            <a:r>
              <a:rPr lang="en-US" dirty="0"/>
              <a:t> and without any displacements.</a:t>
            </a:r>
          </a:p>
          <a:p>
            <a:pPr algn="l" rtl="0"/>
            <a:r>
              <a:rPr lang="en-US" dirty="0">
                <a:solidFill>
                  <a:srgbClr val="FF0000"/>
                </a:solidFill>
              </a:rPr>
              <a:t>After sewing, the sewn cover is unloaded without any difficulties.</a:t>
            </a:r>
          </a:p>
          <a:p>
            <a:pPr algn="l" rtl="0"/>
            <a:endParaRPr lang="en-US" dirty="0" smtClean="0"/>
          </a:p>
          <a:p>
            <a:pPr algn="l" rtl="0"/>
            <a:endParaRPr lang="en-US" dirty="0"/>
          </a:p>
          <a:p>
            <a:pPr algn="l" rtl="0"/>
            <a:endParaRPr lang="en-US" dirty="0" smtClean="0"/>
          </a:p>
          <a:p>
            <a:endParaRPr lang="ar-EG" dirty="0"/>
          </a:p>
        </p:txBody>
      </p:sp>
    </p:spTree>
    <p:extLst>
      <p:ext uri="{BB962C8B-B14F-4D97-AF65-F5344CB8AC3E}">
        <p14:creationId xmlns:p14="http://schemas.microsoft.com/office/powerpoint/2010/main" val="3756248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941" y="1722594"/>
            <a:ext cx="11611378" cy="6120640"/>
          </a:xfrm>
        </p:spPr>
        <p:txBody>
          <a:bodyPr>
            <a:normAutofit/>
          </a:bodyPr>
          <a:lstStyle/>
          <a:p>
            <a:pPr algn="just">
              <a:lnSpc>
                <a:spcPct val="150000"/>
              </a:lnSpc>
            </a:pPr>
            <a:r>
              <a:rPr lang="ar-EG" dirty="0">
                <a:solidFill>
                  <a:srgbClr val="FF0000"/>
                </a:solidFill>
              </a:rPr>
              <a:t>كانت زيادة تكاليف العمالة هي المحرك الأهم </a:t>
            </a:r>
            <a:r>
              <a:rPr lang="ar-EG" dirty="0" smtClean="0">
                <a:solidFill>
                  <a:srgbClr val="FF0000"/>
                </a:solidFill>
              </a:rPr>
              <a:t>لاتمام الخياطة </a:t>
            </a:r>
            <a:r>
              <a:rPr lang="ar-EG" dirty="0">
                <a:solidFill>
                  <a:srgbClr val="FF0000"/>
                </a:solidFill>
              </a:rPr>
              <a:t>خلال الثلاثين عامًا الماضية. جعلت الأنظمة غير المرنة محددة للغاية وفيما يتعلق بعملية الخياطة لاتمام </a:t>
            </a:r>
            <a:r>
              <a:rPr lang="ar-EG" dirty="0" smtClean="0">
                <a:solidFill>
                  <a:srgbClr val="FF0000"/>
                </a:solidFill>
              </a:rPr>
              <a:t>في </a:t>
            </a:r>
            <a:r>
              <a:rPr lang="ar-EG" dirty="0">
                <a:solidFill>
                  <a:srgbClr val="FF0000"/>
                </a:solidFill>
              </a:rPr>
              <a:t>صناعة الخياطة ممكنة. في بداية لاتمام </a:t>
            </a:r>
            <a:r>
              <a:rPr lang="ar-EG" dirty="0" smtClean="0">
                <a:solidFill>
                  <a:srgbClr val="FF0000"/>
                </a:solidFill>
              </a:rPr>
              <a:t>الخياطة </a:t>
            </a:r>
            <a:r>
              <a:rPr lang="ar-EG" dirty="0">
                <a:solidFill>
                  <a:srgbClr val="FF0000"/>
                </a:solidFill>
              </a:rPr>
              <a:t>كان التركيز على التطبيقات التقنية. تم إثبات استخدام الروبوتات للتعامل مع المنسوجات بمرونة أثناء عملية الخياطة ، على سبيل المثال ، في الإنتاج المركب. تم استخدام وحدات الخياطة شبه الآلية لتولي خطوات إنتاج معينة ، على سبيل المثال ، خياطة جيوب البنطلون. واليوم ، طور مصنعو وبحوث الماكينات آلية نقل مرنة جديدة لتحقيق مرونة عالية من حيث تصاميم التماس باستثمار منخفض للماكينة.</a:t>
            </a:r>
          </a:p>
          <a:p>
            <a:endParaRPr lang="ar-EG" dirty="0"/>
          </a:p>
        </p:txBody>
      </p:sp>
    </p:spTree>
    <p:extLst>
      <p:ext uri="{BB962C8B-B14F-4D97-AF65-F5344CB8AC3E}">
        <p14:creationId xmlns:p14="http://schemas.microsoft.com/office/powerpoint/2010/main" val="82425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rot="5400000">
            <a:off x="2666999" y="-2666998"/>
            <a:ext cx="6858001" cy="12192000"/>
          </a:xfrm>
          <a:prstGeom prst="rect">
            <a:avLst/>
          </a:prstGeom>
        </p:spPr>
      </p:pic>
      <p:cxnSp>
        <p:nvCxnSpPr>
          <p:cNvPr id="6" name="Straight Arrow Connector 5"/>
          <p:cNvCxnSpPr/>
          <p:nvPr/>
        </p:nvCxnSpPr>
        <p:spPr>
          <a:xfrm>
            <a:off x="10122794" y="1027906"/>
            <a:ext cx="206062" cy="107135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7" name="TextBox 6"/>
          <p:cNvSpPr txBox="1"/>
          <p:nvPr/>
        </p:nvSpPr>
        <p:spPr>
          <a:xfrm>
            <a:off x="7173537" y="658574"/>
            <a:ext cx="4224270" cy="369332"/>
          </a:xfrm>
          <a:prstGeom prst="rect">
            <a:avLst/>
          </a:prstGeom>
          <a:noFill/>
        </p:spPr>
        <p:txBody>
          <a:bodyPr wrap="square" rtlCol="1">
            <a:spAutoFit/>
          </a:bodyPr>
          <a:lstStyle/>
          <a:p>
            <a:r>
              <a:rPr lang="ar-EG" dirty="0" smtClean="0"/>
              <a:t>اشكال ماكينات </a:t>
            </a:r>
            <a:r>
              <a:rPr lang="en-US" dirty="0" smtClean="0"/>
              <a:t>CNC 3D</a:t>
            </a:r>
            <a:r>
              <a:rPr lang="ar-EG" dirty="0" smtClean="0"/>
              <a:t> لتجميع وحياكة القطع الملبسية </a:t>
            </a:r>
            <a:endParaRPr lang="ar-EG" dirty="0"/>
          </a:p>
        </p:txBody>
      </p:sp>
    </p:spTree>
    <p:extLst>
      <p:ext uri="{BB962C8B-B14F-4D97-AF65-F5344CB8AC3E}">
        <p14:creationId xmlns:p14="http://schemas.microsoft.com/office/powerpoint/2010/main" val="7959571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074" y="0"/>
            <a:ext cx="12229074" cy="6722772"/>
          </a:xfrm>
          <a:prstGeom prst="rect">
            <a:avLst/>
          </a:prstGeom>
        </p:spPr>
      </p:pic>
      <p:sp>
        <p:nvSpPr>
          <p:cNvPr id="8" name="Subtitle 2"/>
          <p:cNvSpPr>
            <a:spLocks noGrp="1"/>
          </p:cNvSpPr>
          <p:nvPr>
            <p:ph type="subTitle" idx="1"/>
          </p:nvPr>
        </p:nvSpPr>
        <p:spPr>
          <a:xfrm>
            <a:off x="1021724" y="4529317"/>
            <a:ext cx="9144000" cy="1655762"/>
          </a:xfrm>
        </p:spPr>
        <p:txBody>
          <a:bodyPr>
            <a:normAutofit/>
          </a:bodyPr>
          <a:lstStyle/>
          <a:p>
            <a:r>
              <a:rPr lang="en-US" sz="3600" dirty="0" smtClean="0"/>
              <a:t>THANK YOU</a:t>
            </a:r>
            <a:endParaRPr lang="ar-EG" sz="3600" dirty="0"/>
          </a:p>
        </p:txBody>
      </p:sp>
    </p:spTree>
    <p:extLst>
      <p:ext uri="{BB962C8B-B14F-4D97-AF65-F5344CB8AC3E}">
        <p14:creationId xmlns:p14="http://schemas.microsoft.com/office/powerpoint/2010/main" val="23331296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endParaRPr lang="ar-EG" dirty="0"/>
          </a:p>
        </p:txBody>
      </p:sp>
    </p:spTree>
    <p:extLst>
      <p:ext uri="{BB962C8B-B14F-4D97-AF65-F5344CB8AC3E}">
        <p14:creationId xmlns:p14="http://schemas.microsoft.com/office/powerpoint/2010/main" val="2837553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23493" y="138492"/>
            <a:ext cx="10877282" cy="6719507"/>
          </a:xfrm>
        </p:spPr>
        <p:txBody>
          <a:bodyPr>
            <a:normAutofit fontScale="92500" lnSpcReduction="10000"/>
          </a:bodyPr>
          <a:lstStyle/>
          <a:p>
            <a:pPr marL="0" indent="0">
              <a:buNone/>
            </a:pPr>
            <a:r>
              <a:rPr lang="ar-EG" b="1" dirty="0">
                <a:solidFill>
                  <a:srgbClr val="FF0000"/>
                </a:solidFill>
              </a:rPr>
              <a:t/>
            </a:r>
            <a:br>
              <a:rPr lang="ar-EG" b="1" dirty="0">
                <a:solidFill>
                  <a:srgbClr val="FF0000"/>
                </a:solidFill>
              </a:rPr>
            </a:br>
            <a:r>
              <a:rPr lang="ar-EG" b="1" dirty="0">
                <a:solidFill>
                  <a:srgbClr val="FF0000"/>
                </a:solidFill>
              </a:rPr>
              <a:t>المدخلات العمليات </a:t>
            </a:r>
            <a:r>
              <a:rPr lang="ar-EG" b="1" dirty="0" smtClean="0">
                <a:solidFill>
                  <a:srgbClr val="FF0000"/>
                </a:solidFill>
              </a:rPr>
              <a:t>المخرجات:</a:t>
            </a:r>
          </a:p>
          <a:p>
            <a:pPr marL="0" indent="0">
              <a:buNone/>
            </a:pPr>
            <a:r>
              <a:rPr lang="ar-EG" dirty="0"/>
              <a:t/>
            </a:r>
            <a:br>
              <a:rPr lang="ar-EG" dirty="0"/>
            </a:br>
            <a:r>
              <a:rPr lang="ar-EG" dirty="0"/>
              <a:t>- تحديد تشكيلة المنتجات من السلع والخدمات .</a:t>
            </a:r>
            <a:br>
              <a:rPr lang="ar-EG" dirty="0"/>
            </a:br>
            <a:r>
              <a:rPr lang="ar-EG" dirty="0"/>
              <a:t>- تصميم وتطوير المنتجات من السلع والخدمات . - تخطيط العمليات</a:t>
            </a:r>
            <a:br>
              <a:rPr lang="ar-EG" dirty="0"/>
            </a:br>
            <a:r>
              <a:rPr lang="ar-EG" dirty="0"/>
              <a:t>- تحديد الاحتياجات من الطاقة الإنتاجية.</a:t>
            </a:r>
            <a:br>
              <a:rPr lang="ar-EG" dirty="0"/>
            </a:br>
            <a:r>
              <a:rPr lang="ar-EG" dirty="0"/>
              <a:t>- تحديد موقع التسهيلات</a:t>
            </a:r>
            <a:br>
              <a:rPr lang="ar-EG" dirty="0"/>
            </a:br>
            <a:r>
              <a:rPr lang="ar-EG" dirty="0"/>
              <a:t>- تصميم المباني</a:t>
            </a:r>
            <a:br>
              <a:rPr lang="ar-EG" dirty="0"/>
            </a:br>
            <a:r>
              <a:rPr lang="ar-EG" dirty="0"/>
              <a:t>- تصميم نظم المناولة</a:t>
            </a:r>
            <a:br>
              <a:rPr lang="ar-EG" dirty="0"/>
            </a:br>
            <a:r>
              <a:rPr lang="ar-EG" dirty="0"/>
              <a:t>- الترتيب الداخلي للتسهيلات</a:t>
            </a:r>
            <a:br>
              <a:rPr lang="ar-EG" dirty="0"/>
            </a:br>
            <a:r>
              <a:rPr lang="ar-EG" dirty="0"/>
              <a:t>- تصميم نظم العمل</a:t>
            </a:r>
            <a:br>
              <a:rPr lang="ar-EG" dirty="0"/>
            </a:br>
            <a:r>
              <a:rPr lang="ar-EG" dirty="0"/>
              <a:t>خطة العمليات</a:t>
            </a:r>
            <a:br>
              <a:rPr lang="ar-EG" dirty="0"/>
            </a:br>
            <a:r>
              <a:rPr lang="ar-EG" dirty="0"/>
              <a:t>خطة بالاحتياجات من الطاقة مادية وبشرية</a:t>
            </a:r>
            <a:br>
              <a:rPr lang="ar-EG" dirty="0"/>
            </a:br>
            <a:r>
              <a:rPr lang="ar-EG" dirty="0"/>
              <a:t>خطة بموقع التسهيلات</a:t>
            </a:r>
            <a:br>
              <a:rPr lang="ar-EG" dirty="0"/>
            </a:br>
            <a:r>
              <a:rPr lang="ar-EG" dirty="0"/>
              <a:t>- تصميم المباني</a:t>
            </a:r>
            <a:br>
              <a:rPr lang="ar-EG" dirty="0"/>
            </a:br>
            <a:r>
              <a:rPr lang="ar-EG" dirty="0"/>
              <a:t>- تصميم نظم المناولة</a:t>
            </a:r>
            <a:br>
              <a:rPr lang="ar-EG" dirty="0"/>
            </a:br>
            <a:r>
              <a:rPr lang="ar-EG" dirty="0"/>
              <a:t>-خطة الترتيب الداخلي للتسهيلات.</a:t>
            </a:r>
            <a:br>
              <a:rPr lang="ar-EG" dirty="0"/>
            </a:br>
            <a:r>
              <a:rPr lang="ar-EG" dirty="0"/>
              <a:t>- نظم العمل</a:t>
            </a:r>
            <a:br>
              <a:rPr lang="ar-EG" dirty="0"/>
            </a:br>
            <a:r>
              <a:rPr lang="ar-EG" dirty="0"/>
              <a:t>استرجاع المعلومات</a:t>
            </a:r>
            <a:br>
              <a:rPr lang="ar-EG" dirty="0"/>
            </a:br>
            <a:r>
              <a:rPr lang="ar-EG" dirty="0"/>
              <a:t>شكل مبسط لنظام تصميم النظام الإنتاجي</a:t>
            </a:r>
          </a:p>
        </p:txBody>
      </p:sp>
    </p:spTree>
    <p:extLst>
      <p:ext uri="{BB962C8B-B14F-4D97-AF65-F5344CB8AC3E}">
        <p14:creationId xmlns:p14="http://schemas.microsoft.com/office/powerpoint/2010/main" val="282064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9266" y="2327901"/>
            <a:ext cx="10515600" cy="4351338"/>
          </a:xfrm>
        </p:spPr>
        <p:txBody>
          <a:bodyPr/>
          <a:lstStyle/>
          <a:p>
            <a:pPr algn="just">
              <a:lnSpc>
                <a:spcPct val="200000"/>
              </a:lnSpc>
            </a:pPr>
            <a:r>
              <a:rPr lang="ar-EG" dirty="0">
                <a:solidFill>
                  <a:srgbClr val="FF0000"/>
                </a:solidFill>
              </a:rPr>
              <a:t>يجب على مصممي النظم الإنتاجية أن يراعوا عند تصميم النظم الإنتاجية ضرورة تعظيم قدرة النظام على إنتاج تشكيلة المنتجات المطلوبة ، وبمستوى الجودة المطلوب ، وعند مستوى التكلفة الذي يضمن للنظام تحقيق ميزة تنافسية والتي يتحملها العميل وفى نفس الوقت تضمن للنظام مستوى مقبول من الربحية يمكنه من التطوير والاستمرار .</a:t>
            </a:r>
          </a:p>
        </p:txBody>
      </p:sp>
      <p:sp>
        <p:nvSpPr>
          <p:cNvPr id="4" name="Rectangle 3"/>
          <p:cNvSpPr/>
          <p:nvPr/>
        </p:nvSpPr>
        <p:spPr>
          <a:xfrm>
            <a:off x="6117072" y="1441292"/>
            <a:ext cx="5867794" cy="523220"/>
          </a:xfrm>
          <a:prstGeom prst="rect">
            <a:avLst/>
          </a:prstGeom>
        </p:spPr>
        <p:txBody>
          <a:bodyPr wrap="square">
            <a:spAutoFit/>
          </a:bodyPr>
          <a:lstStyle/>
          <a:p>
            <a:r>
              <a:rPr lang="ar-EG" sz="2800" dirty="0">
                <a:solidFill>
                  <a:srgbClr val="000000"/>
                </a:solidFill>
                <a:latin typeface="Verdana" panose="020B0604030504040204" pitchFamily="34" charset="0"/>
              </a:rPr>
              <a:t> العوامل المؤثرة في تصميم النظم الإنتاجية</a:t>
            </a:r>
            <a:endParaRPr lang="ar-EG" sz="2800" dirty="0"/>
          </a:p>
        </p:txBody>
      </p:sp>
    </p:spTree>
    <p:extLst>
      <p:ext uri="{BB962C8B-B14F-4D97-AF65-F5344CB8AC3E}">
        <p14:creationId xmlns:p14="http://schemas.microsoft.com/office/powerpoint/2010/main" val="2067727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32892" y="85990"/>
            <a:ext cx="12159108" cy="6262307"/>
          </a:xfrm>
          <a:prstGeom prst="rect">
            <a:avLst/>
          </a:prstGeom>
        </p:spPr>
      </p:pic>
      <p:sp>
        <p:nvSpPr>
          <p:cNvPr id="5" name="TextBox 4"/>
          <p:cNvSpPr txBox="1"/>
          <p:nvPr/>
        </p:nvSpPr>
        <p:spPr>
          <a:xfrm>
            <a:off x="2331076" y="6117465"/>
            <a:ext cx="7263685" cy="461665"/>
          </a:xfrm>
          <a:prstGeom prst="rect">
            <a:avLst/>
          </a:prstGeom>
          <a:noFill/>
        </p:spPr>
        <p:txBody>
          <a:bodyPr wrap="square" rtlCol="1">
            <a:spAutoFit/>
          </a:bodyPr>
          <a:lstStyle/>
          <a:p>
            <a:pPr algn="ctr"/>
            <a:r>
              <a:rPr lang="en-US" sz="2400" b="1" dirty="0">
                <a:solidFill>
                  <a:srgbClr val="FF0000"/>
                </a:solidFill>
              </a:rPr>
              <a:t>The apparel product development process stages</a:t>
            </a:r>
          </a:p>
        </p:txBody>
      </p:sp>
    </p:spTree>
    <p:extLst>
      <p:ext uri="{BB962C8B-B14F-4D97-AF65-F5344CB8AC3E}">
        <p14:creationId xmlns:p14="http://schemas.microsoft.com/office/powerpoint/2010/main" val="364037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71942"/>
            <a:ext cx="10515600" cy="1325563"/>
          </a:xfrm>
        </p:spPr>
        <p:txBody>
          <a:bodyPr>
            <a:normAutofit/>
          </a:bodyPr>
          <a:lstStyle/>
          <a:p>
            <a:pPr algn="just"/>
            <a:r>
              <a:rPr lang="ar-EG" sz="3600" dirty="0"/>
              <a:t> يتحقق ذلك يتطلب ذلك ضرورة مراعاة مجموعة العوامل التالية </a:t>
            </a:r>
          </a:p>
        </p:txBody>
      </p:sp>
      <p:graphicFrame>
        <p:nvGraphicFramePr>
          <p:cNvPr id="4" name="Diagram 3"/>
          <p:cNvGraphicFramePr/>
          <p:nvPr>
            <p:extLst>
              <p:ext uri="{D42A27DB-BD31-4B8C-83A1-F6EECF244321}">
                <p14:modId xmlns:p14="http://schemas.microsoft.com/office/powerpoint/2010/main" val="3077440232"/>
              </p:ext>
            </p:extLst>
          </p:nvPr>
        </p:nvGraphicFramePr>
        <p:xfrm>
          <a:off x="2740338" y="1183305"/>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2968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827" y="2585479"/>
            <a:ext cx="11850173" cy="3738048"/>
          </a:xfrm>
        </p:spPr>
        <p:txBody>
          <a:bodyPr>
            <a:normAutofit fontScale="85000" lnSpcReduction="10000"/>
          </a:bodyPr>
          <a:lstStyle/>
          <a:p>
            <a:pPr>
              <a:lnSpc>
                <a:spcPct val="150000"/>
              </a:lnSpc>
            </a:pPr>
            <a:r>
              <a:rPr lang="ar-EG" dirty="0" smtClean="0"/>
              <a:t>جعلت </a:t>
            </a:r>
            <a:r>
              <a:rPr lang="ar-EG" dirty="0"/>
              <a:t>ضرورة الاستجابة السريعة للتغيرات في اتجاهات الموضة والالتقاء بالمنافسة المتزايدة باستمرار </a:t>
            </a:r>
            <a:r>
              <a:rPr lang="ar-EG" dirty="0" smtClean="0"/>
              <a:t>لمنتجي </a:t>
            </a:r>
            <a:r>
              <a:rPr lang="ar-EG" dirty="0"/>
              <a:t>الملابس تطبيق أنظمة </a:t>
            </a:r>
            <a:r>
              <a:rPr lang="en-US" dirty="0" smtClean="0"/>
              <a:t> CAD </a:t>
            </a:r>
            <a:r>
              <a:rPr lang="en-US" dirty="0"/>
              <a:t>/ CAM </a:t>
            </a:r>
            <a:r>
              <a:rPr lang="ar-EG" dirty="0"/>
              <a:t>في عمليات الإنتاج الخاصة بهم. لذلك ، تستخدم صناعة الملابس الحديثة أنظمة كمبيوتر ومعلومات مختلفة لدعم عمليات الإنتاج وجعلها أكثر كفاءة. في أنظمة </a:t>
            </a:r>
            <a:r>
              <a:rPr lang="en-US" dirty="0"/>
              <a:t>CAD / CAM </a:t>
            </a:r>
            <a:r>
              <a:rPr lang="ar-EG" dirty="0" smtClean="0"/>
              <a:t> المتكاملة </a:t>
            </a:r>
            <a:r>
              <a:rPr lang="ar-EG" dirty="0"/>
              <a:t>، يتم استكمال وظائف </a:t>
            </a:r>
            <a:r>
              <a:rPr lang="en-US" dirty="0" smtClean="0"/>
              <a:t>   CAD </a:t>
            </a:r>
            <a:r>
              <a:rPr lang="ar-EG" dirty="0"/>
              <a:t>ببعض وظائف </a:t>
            </a:r>
            <a:r>
              <a:rPr lang="en-US" dirty="0"/>
              <a:t>CAM ، </a:t>
            </a:r>
            <a:r>
              <a:rPr lang="ar-EG" dirty="0"/>
              <a:t>على سبيل المثال وضع المواد تلقائيًا والقطع الآلي. يعتمد قرار إدخال أنظمة </a:t>
            </a:r>
            <a:r>
              <a:rPr lang="en-US" dirty="0"/>
              <a:t>CAD / CAM </a:t>
            </a:r>
            <a:r>
              <a:rPr lang="ar-EG" dirty="0"/>
              <a:t>في إنتاج الملابس على فهم أنه يمكن استخدام أجهزة الكمبيوتر وأنظمة المعلومات لتسريع وتحسين جودة المعلومات المتدفقة عبر المؤسسة. علاوة على ذلك ، فقد تم الاعتراف بأنه إذا تم تحقيق التوافق التام بين أنظمة </a:t>
            </a:r>
            <a:r>
              <a:rPr lang="en-US" dirty="0"/>
              <a:t>CAD / CAM ، </a:t>
            </a:r>
            <a:r>
              <a:rPr lang="ar-EG" dirty="0"/>
              <a:t>فسيكون من الضروري تثبيت مكونات الأجهزة والبرامج المتوافقة</a:t>
            </a:r>
          </a:p>
        </p:txBody>
      </p:sp>
      <p:sp>
        <p:nvSpPr>
          <p:cNvPr id="4" name="TextBox 3"/>
          <p:cNvSpPr txBox="1"/>
          <p:nvPr/>
        </p:nvSpPr>
        <p:spPr>
          <a:xfrm>
            <a:off x="6709893" y="798490"/>
            <a:ext cx="5203065" cy="461665"/>
          </a:xfrm>
          <a:prstGeom prst="rect">
            <a:avLst/>
          </a:prstGeom>
          <a:noFill/>
        </p:spPr>
        <p:txBody>
          <a:bodyPr wrap="square" rtlCol="1">
            <a:spAutoFit/>
          </a:bodyPr>
          <a:lstStyle/>
          <a:p>
            <a:r>
              <a:rPr lang="ar-EG" sz="2400" dirty="0" smtClean="0"/>
              <a:t>الانظمة الحديثة فى مصانع الملابس الجاهزة </a:t>
            </a:r>
            <a:endParaRPr lang="ar-EG" sz="2400" dirty="0"/>
          </a:p>
        </p:txBody>
      </p:sp>
    </p:spTree>
    <p:extLst>
      <p:ext uri="{BB962C8B-B14F-4D97-AF65-F5344CB8AC3E}">
        <p14:creationId xmlns:p14="http://schemas.microsoft.com/office/powerpoint/2010/main" val="2155463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80483" y="0"/>
            <a:ext cx="7184033" cy="6519885"/>
          </a:xfrm>
        </p:spPr>
      </p:pic>
    </p:spTree>
    <p:extLst>
      <p:ext uri="{BB962C8B-B14F-4D97-AF65-F5344CB8AC3E}">
        <p14:creationId xmlns:p14="http://schemas.microsoft.com/office/powerpoint/2010/main" val="1191577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endParaRPr lang="ar-EG" dirty="0"/>
          </a:p>
        </p:txBody>
      </p:sp>
      <p:graphicFrame>
        <p:nvGraphicFramePr>
          <p:cNvPr id="4" name="Diagram 3"/>
          <p:cNvGraphicFramePr/>
          <p:nvPr>
            <p:extLst>
              <p:ext uri="{D42A27DB-BD31-4B8C-83A1-F6EECF244321}">
                <p14:modId xmlns:p14="http://schemas.microsoft.com/office/powerpoint/2010/main" val="3137780440"/>
              </p:ext>
            </p:extLst>
          </p:nvPr>
        </p:nvGraphicFramePr>
        <p:xfrm>
          <a:off x="2469882" y="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742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TotalTime>
  <Words>1426</Words>
  <Application>Microsoft Office PowerPoint</Application>
  <PresentationFormat>Widescreen</PresentationFormat>
  <Paragraphs>91</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Calibri Light</vt:lpstr>
      <vt:lpstr>Times New Roman</vt:lpstr>
      <vt:lpstr>Verdana</vt:lpstr>
      <vt:lpstr>Wingdings 2</vt:lpstr>
      <vt:lpstr>Office Theme</vt:lpstr>
      <vt:lpstr>PowerPoint Presentation</vt:lpstr>
      <vt:lpstr>تصميم النظم الإنتاجية</vt:lpstr>
      <vt:lpstr>PowerPoint Presentation</vt:lpstr>
      <vt:lpstr>PowerPoint Presentation</vt:lpstr>
      <vt:lpstr>PowerPoint Presentation</vt:lpstr>
      <vt:lpstr> يتحقق ذلك يتطلب ذلك ضرورة مراعاة مجموعة العوامل التالية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مطلوب </vt:lpstr>
      <vt:lpstr>PowerPoint Presentation</vt:lpstr>
      <vt:lpstr>تجميع الملابس الآلي ومحاكاة التصنيع</vt:lpstr>
      <vt:lpstr>عناصر الحياكة الثلاثية الابعاد </vt:lpstr>
      <vt:lpstr>قالب ثلاثي الابعاد قابل للتعديل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haidy</dc:creator>
  <cp:lastModifiedBy>shosho</cp:lastModifiedBy>
  <cp:revision>24</cp:revision>
  <dcterms:created xsi:type="dcterms:W3CDTF">2020-03-17T20:43:53Z</dcterms:created>
  <dcterms:modified xsi:type="dcterms:W3CDTF">2020-03-24T19:54:52Z</dcterms:modified>
</cp:coreProperties>
</file>