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2" r:id="rId11"/>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46" d="100"/>
          <a:sy n="46" d="100"/>
        </p:scale>
        <p:origin x="63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03/09/1441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03/09/1441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03/09/1441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03/09/1441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03/09/1441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03/09/1441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03/09/1441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5" y="2802667"/>
            <a:ext cx="7878305" cy="2057113"/>
          </a:xfrm>
        </p:spPr>
        <p:txBody>
          <a:bodyPr>
            <a:normAutofit fontScale="90000"/>
          </a:bodyPr>
          <a:lstStyle/>
          <a:p>
            <a:r>
              <a:rPr lang="ar-EG" dirty="0" smtClean="0">
                <a:solidFill>
                  <a:schemeClr val="bg1"/>
                </a:solidFill>
              </a:rPr>
              <a:t>محاضرة 8 تك تطريز الملابس</a:t>
            </a:r>
            <a:br>
              <a:rPr lang="ar-EG" dirty="0" smtClean="0">
                <a:solidFill>
                  <a:schemeClr val="bg1"/>
                </a:solidFill>
              </a:rPr>
            </a:br>
            <a:r>
              <a:rPr lang="ar-EG" dirty="0" smtClean="0">
                <a:solidFill>
                  <a:schemeClr val="bg1"/>
                </a:solidFill>
              </a:rPr>
              <a:t>الفرقة الثانية</a:t>
            </a:r>
            <a:br>
              <a:rPr lang="ar-EG" dirty="0" smtClean="0">
                <a:solidFill>
                  <a:schemeClr val="bg1"/>
                </a:solidFill>
              </a:rPr>
            </a:br>
            <a:r>
              <a:rPr lang="ar-EG" dirty="0" smtClean="0">
                <a:solidFill>
                  <a:schemeClr val="bg1"/>
                </a:solidFill>
              </a:rPr>
              <a:t>قسم تك الملابس و الموضة</a:t>
            </a:r>
            <a:endParaRPr lang="ar-EG" dirty="0">
              <a:solidFill>
                <a:schemeClr val="bg1"/>
              </a:solidFill>
            </a:endParaRPr>
          </a:p>
        </p:txBody>
      </p:sp>
      <p:sp>
        <p:nvSpPr>
          <p:cNvPr id="3" name="Subtitle 2"/>
          <p:cNvSpPr>
            <a:spLocks noGrp="1"/>
          </p:cNvSpPr>
          <p:nvPr>
            <p:ph type="subTitle" idx="1"/>
          </p:nvPr>
        </p:nvSpPr>
        <p:spPr>
          <a:xfrm>
            <a:off x="4313695" y="5055590"/>
            <a:ext cx="7878306" cy="1426575"/>
          </a:xfrm>
        </p:spPr>
        <p:txBody>
          <a:bodyPr/>
          <a:lstStyle/>
          <a:p>
            <a:r>
              <a:rPr lang="ar-EG" dirty="0" smtClean="0">
                <a:solidFill>
                  <a:schemeClr val="bg1"/>
                </a:solidFill>
              </a:rPr>
              <a:t>اعداد</a:t>
            </a:r>
          </a:p>
          <a:p>
            <a:r>
              <a:rPr lang="ar-EG" dirty="0" smtClean="0">
                <a:solidFill>
                  <a:schemeClr val="bg1"/>
                </a:solidFill>
              </a:rPr>
              <a:t>م.د. شيرين صلاح الدين على سالم</a:t>
            </a:r>
            <a:endParaRPr lang="ar-EG" dirty="0">
              <a:solidFill>
                <a:schemeClr val="bg1"/>
              </a:solidFill>
            </a:endParaRPr>
          </a:p>
        </p:txBody>
      </p:sp>
    </p:spTree>
    <p:extLst>
      <p:ext uri="{BB962C8B-B14F-4D97-AF65-F5344CB8AC3E}">
        <p14:creationId xmlns:p14="http://schemas.microsoft.com/office/powerpoint/2010/main" val="359322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06"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a:solidFill>
                  <a:schemeClr val="bg1"/>
                </a:solidFill>
              </a:rPr>
              <a:t>THANK YOU</a:t>
            </a:r>
            <a:endParaRPr lang="ar-EG" sz="3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83" y="2864632"/>
            <a:ext cx="4749280" cy="39933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061" y="64895"/>
            <a:ext cx="6686939" cy="5195467"/>
          </a:xfrm>
          <a:prstGeom prst="rect">
            <a:avLst/>
          </a:prstGeom>
        </p:spPr>
      </p:pic>
    </p:spTree>
    <p:extLst>
      <p:ext uri="{BB962C8B-B14F-4D97-AF65-F5344CB8AC3E}">
        <p14:creationId xmlns:p14="http://schemas.microsoft.com/office/powerpoint/2010/main" val="233312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54" y="0"/>
            <a:ext cx="13193962" cy="7253207"/>
          </a:xfrm>
          <a:prstGeom prst="rect">
            <a:avLst/>
          </a:prstGeom>
        </p:spPr>
      </p:pic>
      <p:pic>
        <p:nvPicPr>
          <p:cNvPr id="2" name="Picture 1"/>
          <p:cNvPicPr>
            <a:picLocks noChangeAspect="1"/>
          </p:cNvPicPr>
          <p:nvPr/>
        </p:nvPicPr>
        <p:blipFill>
          <a:blip r:embed="rId3"/>
          <a:stretch>
            <a:fillRect/>
          </a:stretch>
        </p:blipFill>
        <p:spPr>
          <a:xfrm>
            <a:off x="3874884" y="371192"/>
            <a:ext cx="8027010" cy="6486808"/>
          </a:xfrm>
          <a:prstGeom prst="rect">
            <a:avLst/>
          </a:prstGeom>
        </p:spPr>
      </p:pic>
    </p:spTree>
    <p:extLst>
      <p:ext uri="{BB962C8B-B14F-4D97-AF65-F5344CB8AC3E}">
        <p14:creationId xmlns:p14="http://schemas.microsoft.com/office/powerpoint/2010/main" val="391992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pic>
        <p:nvPicPr>
          <p:cNvPr id="2" name="Picture 1"/>
          <p:cNvPicPr>
            <a:picLocks noChangeAspect="1"/>
          </p:cNvPicPr>
          <p:nvPr/>
        </p:nvPicPr>
        <p:blipFill>
          <a:blip r:embed="rId3"/>
          <a:stretch>
            <a:fillRect/>
          </a:stretch>
        </p:blipFill>
        <p:spPr>
          <a:xfrm>
            <a:off x="2248679" y="139959"/>
            <a:ext cx="9675844" cy="6615404"/>
          </a:xfrm>
          <a:prstGeom prst="rect">
            <a:avLst/>
          </a:prstGeom>
        </p:spPr>
      </p:pic>
    </p:spTree>
    <p:extLst>
      <p:ext uri="{BB962C8B-B14F-4D97-AF65-F5344CB8AC3E}">
        <p14:creationId xmlns:p14="http://schemas.microsoft.com/office/powerpoint/2010/main" val="232553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pic>
        <p:nvPicPr>
          <p:cNvPr id="2" name="Picture 1"/>
          <p:cNvPicPr>
            <a:picLocks noChangeAspect="1"/>
          </p:cNvPicPr>
          <p:nvPr/>
        </p:nvPicPr>
        <p:blipFill>
          <a:blip r:embed="rId3"/>
          <a:stretch>
            <a:fillRect/>
          </a:stretch>
        </p:blipFill>
        <p:spPr>
          <a:xfrm>
            <a:off x="2258008" y="-326405"/>
            <a:ext cx="9719047" cy="7371018"/>
          </a:xfrm>
          <a:prstGeom prst="rect">
            <a:avLst/>
          </a:prstGeom>
        </p:spPr>
      </p:pic>
    </p:spTree>
    <p:extLst>
      <p:ext uri="{BB962C8B-B14F-4D97-AF65-F5344CB8AC3E}">
        <p14:creationId xmlns:p14="http://schemas.microsoft.com/office/powerpoint/2010/main" val="202810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pic>
        <p:nvPicPr>
          <p:cNvPr id="2" name="Picture 1"/>
          <p:cNvPicPr>
            <a:picLocks noChangeAspect="1"/>
          </p:cNvPicPr>
          <p:nvPr/>
        </p:nvPicPr>
        <p:blipFill>
          <a:blip r:embed="rId3"/>
          <a:stretch>
            <a:fillRect/>
          </a:stretch>
        </p:blipFill>
        <p:spPr>
          <a:xfrm>
            <a:off x="3797559" y="1431688"/>
            <a:ext cx="8009175" cy="2544075"/>
          </a:xfrm>
          <a:prstGeom prst="rect">
            <a:avLst/>
          </a:prstGeom>
        </p:spPr>
      </p:pic>
      <p:sp>
        <p:nvSpPr>
          <p:cNvPr id="3" name="TextBox 2"/>
          <p:cNvSpPr txBox="1"/>
          <p:nvPr/>
        </p:nvSpPr>
        <p:spPr>
          <a:xfrm>
            <a:off x="3797559" y="625151"/>
            <a:ext cx="5831633" cy="523220"/>
          </a:xfrm>
          <a:prstGeom prst="rect">
            <a:avLst/>
          </a:prstGeom>
          <a:noFill/>
        </p:spPr>
        <p:txBody>
          <a:bodyPr wrap="square" rtlCol="0">
            <a:spAutoFit/>
          </a:bodyPr>
          <a:lstStyle/>
          <a:p>
            <a:pPr algn="ctr"/>
            <a:r>
              <a:rPr lang="ar-EG" sz="2800" b="1" u="sng" dirty="0" smtClean="0"/>
              <a:t>بعض الغرز اليدوية التى تدرس عمليا:</a:t>
            </a:r>
            <a:endParaRPr lang="en-US" sz="2800" b="1" u="sng" dirty="0"/>
          </a:p>
        </p:txBody>
      </p:sp>
      <p:pic>
        <p:nvPicPr>
          <p:cNvPr id="5" name="Picture 4"/>
          <p:cNvPicPr>
            <a:picLocks noChangeAspect="1"/>
          </p:cNvPicPr>
          <p:nvPr/>
        </p:nvPicPr>
        <p:blipFill>
          <a:blip r:embed="rId4"/>
          <a:stretch>
            <a:fillRect/>
          </a:stretch>
        </p:blipFill>
        <p:spPr>
          <a:xfrm>
            <a:off x="0" y="2407298"/>
            <a:ext cx="4058816" cy="3713584"/>
          </a:xfrm>
          <a:prstGeom prst="rect">
            <a:avLst/>
          </a:prstGeom>
        </p:spPr>
      </p:pic>
    </p:spTree>
    <p:extLst>
      <p:ext uri="{BB962C8B-B14F-4D97-AF65-F5344CB8AC3E}">
        <p14:creationId xmlns:p14="http://schemas.microsoft.com/office/powerpoint/2010/main" val="258087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pic>
        <p:nvPicPr>
          <p:cNvPr id="2" name="Picture 1"/>
          <p:cNvPicPr>
            <a:picLocks noChangeAspect="1"/>
          </p:cNvPicPr>
          <p:nvPr/>
        </p:nvPicPr>
        <p:blipFill>
          <a:blip r:embed="rId3"/>
          <a:stretch>
            <a:fillRect/>
          </a:stretch>
        </p:blipFill>
        <p:spPr>
          <a:xfrm>
            <a:off x="2304661" y="0"/>
            <a:ext cx="9887339" cy="3393500"/>
          </a:xfrm>
          <a:prstGeom prst="rect">
            <a:avLst/>
          </a:prstGeom>
        </p:spPr>
      </p:pic>
      <p:pic>
        <p:nvPicPr>
          <p:cNvPr id="3" name="Picture 2"/>
          <p:cNvPicPr>
            <a:picLocks noChangeAspect="1"/>
          </p:cNvPicPr>
          <p:nvPr/>
        </p:nvPicPr>
        <p:blipFill>
          <a:blip r:embed="rId4"/>
          <a:stretch>
            <a:fillRect/>
          </a:stretch>
        </p:blipFill>
        <p:spPr>
          <a:xfrm>
            <a:off x="1296955" y="3393500"/>
            <a:ext cx="10599576" cy="3271507"/>
          </a:xfrm>
          <a:prstGeom prst="rect">
            <a:avLst/>
          </a:prstGeom>
        </p:spPr>
      </p:pic>
    </p:spTree>
    <p:extLst>
      <p:ext uri="{BB962C8B-B14F-4D97-AF65-F5344CB8AC3E}">
        <p14:creationId xmlns:p14="http://schemas.microsoft.com/office/powerpoint/2010/main" val="153014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08618" y="252973"/>
            <a:ext cx="5359272" cy="1771000"/>
          </a:xfrm>
          <a:prstGeom prst="rect">
            <a:avLst/>
          </a:prstGeom>
        </p:spPr>
      </p:pic>
      <p:pic>
        <p:nvPicPr>
          <p:cNvPr id="3" name="Picture 2"/>
          <p:cNvPicPr>
            <a:picLocks noChangeAspect="1"/>
          </p:cNvPicPr>
          <p:nvPr/>
        </p:nvPicPr>
        <p:blipFill>
          <a:blip r:embed="rId3"/>
          <a:stretch>
            <a:fillRect/>
          </a:stretch>
        </p:blipFill>
        <p:spPr>
          <a:xfrm>
            <a:off x="724277" y="198651"/>
            <a:ext cx="5486400" cy="2563993"/>
          </a:xfrm>
          <a:prstGeom prst="rect">
            <a:avLst/>
          </a:prstGeom>
        </p:spPr>
      </p:pic>
      <p:pic>
        <p:nvPicPr>
          <p:cNvPr id="4" name="Picture 3"/>
          <p:cNvPicPr>
            <a:picLocks noChangeAspect="1"/>
          </p:cNvPicPr>
          <p:nvPr/>
        </p:nvPicPr>
        <p:blipFill>
          <a:blip r:embed="rId4"/>
          <a:stretch>
            <a:fillRect/>
          </a:stretch>
        </p:blipFill>
        <p:spPr>
          <a:xfrm>
            <a:off x="5984340" y="2372240"/>
            <a:ext cx="5977683" cy="769393"/>
          </a:xfrm>
          <a:prstGeom prst="rect">
            <a:avLst/>
          </a:prstGeom>
        </p:spPr>
      </p:pic>
      <p:pic>
        <p:nvPicPr>
          <p:cNvPr id="5" name="Picture 4"/>
          <p:cNvPicPr>
            <a:picLocks noChangeAspect="1"/>
          </p:cNvPicPr>
          <p:nvPr/>
        </p:nvPicPr>
        <p:blipFill>
          <a:blip r:embed="rId5"/>
          <a:stretch>
            <a:fillRect/>
          </a:stretch>
        </p:blipFill>
        <p:spPr>
          <a:xfrm>
            <a:off x="398352" y="3129018"/>
            <a:ext cx="11563671" cy="1442982"/>
          </a:xfrm>
          <a:prstGeom prst="rect">
            <a:avLst/>
          </a:prstGeom>
        </p:spPr>
      </p:pic>
    </p:spTree>
    <p:extLst>
      <p:ext uri="{BB962C8B-B14F-4D97-AF65-F5344CB8AC3E}">
        <p14:creationId xmlns:p14="http://schemas.microsoft.com/office/powerpoint/2010/main" val="101190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255" y="233189"/>
            <a:ext cx="10728357" cy="892552"/>
          </a:xfrm>
          <a:prstGeom prst="rect">
            <a:avLst/>
          </a:prstGeom>
        </p:spPr>
        <p:txBody>
          <a:bodyPr wrap="square">
            <a:spAutoFit/>
          </a:bodyPr>
          <a:lstStyle/>
          <a:p>
            <a:r>
              <a:rPr lang="ar-SA" sz="2800" b="1" u="sng" dirty="0">
                <a:ea typeface="Times New Roman" panose="02020603050405020304" pitchFamily="18" charset="0"/>
                <a:cs typeface="Times New Roman" panose="02020603050405020304" pitchFamily="18" charset="0"/>
              </a:rPr>
              <a:t>قلم التطريز</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ar-SA" sz="2400" dirty="0">
                <a:ea typeface="Times New Roman" panose="02020603050405020304" pitchFamily="18" charset="0"/>
                <a:cs typeface="Times New Roman" panose="02020603050405020304" pitchFamily="18" charset="0"/>
              </a:rPr>
              <a:t>هناك نوعان من قلم التطريز أما أن يتكون من جزء واحد أو مقبض مع طرف يتغير بإبر ذات مقاسات مختلفة.</a:t>
            </a:r>
            <a:endParaRPr lang="en-US" sz="2400" dirty="0"/>
          </a:p>
        </p:txBody>
      </p:sp>
      <p:sp>
        <p:nvSpPr>
          <p:cNvPr id="3" name="Rectangle 2"/>
          <p:cNvSpPr/>
          <p:nvPr/>
        </p:nvSpPr>
        <p:spPr>
          <a:xfrm>
            <a:off x="479835" y="1310550"/>
            <a:ext cx="11307778" cy="830997"/>
          </a:xfrm>
          <a:prstGeom prst="rect">
            <a:avLst/>
          </a:prstGeom>
        </p:spPr>
        <p:txBody>
          <a:bodyPr wrap="square">
            <a:spAutoFit/>
          </a:bodyPr>
          <a:lstStyle/>
          <a:p>
            <a:r>
              <a:rPr lang="ar-SA" sz="2400" dirty="0">
                <a:ea typeface="Times New Roman" panose="02020603050405020304" pitchFamily="18" charset="0"/>
                <a:cs typeface="Times New Roman" panose="02020603050405020304" pitchFamily="18" charset="0"/>
              </a:rPr>
              <a:t>ينصح الخبراء بإستخدام قلم بمقبض ذات محيط كبير لجلسات الخياطة الطويلة حيث أنه مريح ويقلل من الإحساس بعدم الراحة حيث أنها مريحة لمن يعانون من التهاب المفاصل وأي </a:t>
            </a:r>
            <a:r>
              <a:rPr lang="ar-SA" sz="2400" dirty="0" smtClean="0">
                <a:ea typeface="Times New Roman" panose="02020603050405020304" pitchFamily="18" charset="0"/>
                <a:cs typeface="Times New Roman" panose="02020603050405020304" pitchFamily="18" charset="0"/>
              </a:rPr>
              <a:t>أم</a:t>
            </a:r>
            <a:r>
              <a:rPr lang="ar-EG" sz="2400" dirty="0" smtClean="0">
                <a:ea typeface="Times New Roman" panose="02020603050405020304" pitchFamily="18" charset="0"/>
                <a:cs typeface="Times New Roman" panose="02020603050405020304" pitchFamily="18" charset="0"/>
              </a:rPr>
              <a:t>ر</a:t>
            </a:r>
            <a:r>
              <a:rPr lang="ar-SA" sz="2400" dirty="0" smtClean="0">
                <a:ea typeface="Times New Roman" panose="02020603050405020304" pitchFamily="18" charset="0"/>
                <a:cs typeface="Times New Roman" panose="02020603050405020304" pitchFamily="18" charset="0"/>
              </a:rPr>
              <a:t>اض </a:t>
            </a:r>
            <a:r>
              <a:rPr lang="ar-SA" sz="2400" dirty="0">
                <a:ea typeface="Times New Roman" panose="02020603050405020304" pitchFamily="18" charset="0"/>
                <a:cs typeface="Times New Roman" panose="02020603050405020304" pitchFamily="18" charset="0"/>
              </a:rPr>
              <a:t>أخرى قد تصيب الأيدي والمعاصم</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26" y="2326356"/>
            <a:ext cx="11108602" cy="3924677"/>
          </a:xfrm>
          <a:prstGeom prst="rect">
            <a:avLst/>
          </a:prstGeom>
        </p:spPr>
      </p:pic>
    </p:spTree>
    <p:extLst>
      <p:ext uri="{BB962C8B-B14F-4D97-AF65-F5344CB8AC3E}">
        <p14:creationId xmlns:p14="http://schemas.microsoft.com/office/powerpoint/2010/main" val="140804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566" y="304066"/>
            <a:ext cx="11633705" cy="5324535"/>
          </a:xfrm>
          <a:prstGeom prst="rect">
            <a:avLst/>
          </a:prstGeom>
        </p:spPr>
        <p:txBody>
          <a:bodyPr wrap="square">
            <a:spAutoFit/>
          </a:bodyPr>
          <a:lstStyle/>
          <a:p>
            <a:pPr>
              <a:spcAft>
                <a:spcPts val="0"/>
              </a:spcAft>
            </a:pPr>
            <a:r>
              <a:rPr lang="ar-SA" sz="2800" b="1" u="sng" dirty="0">
                <a:latin typeface="Times New Roman" panose="02020603050405020304" pitchFamily="18" charset="0"/>
                <a:ea typeface="Times New Roman" panose="02020603050405020304" pitchFamily="18" charset="0"/>
              </a:rPr>
              <a:t>القماش</a:t>
            </a:r>
            <a:endParaRPr lang="en-US" sz="2800" b="1" u="sng" dirty="0">
              <a:latin typeface="Times New Roman" panose="02020603050405020304" pitchFamily="18" charset="0"/>
              <a:ea typeface="Times New Roman" panose="02020603050405020304" pitchFamily="18" charset="0"/>
            </a:endParaRPr>
          </a:p>
          <a:p>
            <a:r>
              <a:rPr lang="ar-SA" sz="2400" dirty="0">
                <a:ea typeface="Times New Roman" panose="02020603050405020304" pitchFamily="18" charset="0"/>
                <a:cs typeface="Times New Roman" panose="02020603050405020304" pitchFamily="18" charset="0"/>
              </a:rPr>
              <a:t>معظم الأقمشة المنسوجة مناسبة للتطريز باستخدام قلم التطريز(إبرة لكمة)، ولكن هناك أقمشة أفضل من غيرها. فالأقمشة المصنوعة من مزيج القطن والبوليستر بنسبة 50 بالمئة لكل منهما تعتبر الأفضل. يوصي الخبراء المبتدئين في عمل التطريز استخدام قماش الكنڤا والكتان الإيرلندي والقماش المسلول. أما عن الاختيار بين الأقمشة المنسوجة باحكام أو ذات الفراغات الكبيرة يعود إلى ما تفضله شخصياً وستكون فكرة أفضل بخصوص ذلك بمرور الوقت وزيادة الخبرة بالتطريز والتعامل بالأقمشة المختلفة.أما عن الأقمشة الغير منسوجة فباستطاعتك تطريزها بعد كي طبقة ممزوجة من القطن والبوليستر على الجانب الخلفي من القماش</a:t>
            </a:r>
            <a:r>
              <a:rPr lang="en-US" sz="2400" dirty="0">
                <a:latin typeface="Times New Roman" panose="02020603050405020304" pitchFamily="18" charset="0"/>
                <a:ea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ar-SA" sz="2400" dirty="0">
                <a:ea typeface="Times New Roman" panose="02020603050405020304" pitchFamily="18" charset="0"/>
                <a:cs typeface="Times New Roman" panose="02020603050405020304" pitchFamily="18" charset="0"/>
              </a:rPr>
              <a:t>برغم أن معظم الأقمشة تعتبر مناسبة للتطريز ولكن عليك تجنب استخدام الأقمشة التي تتمدد (الليكرا) حيث أن هذا يتعارض مع الحاجة لأن يكون القماش مشدوداً. كما عليك أيضا تجنب الأقمشة المصنوعة من القطن بنسبة مئة بالمئة حيث أن القماش لا يسمح بمرور قلم التطريز مما سيؤدي لفشل المشروع</a:t>
            </a:r>
            <a:r>
              <a:rPr lang="en-US" sz="2400" dirty="0">
                <a:latin typeface="Times New Roman" panose="02020603050405020304" pitchFamily="18" charset="0"/>
                <a:ea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ar-SA" sz="2400" dirty="0">
                <a:ea typeface="Times New Roman" panose="02020603050405020304" pitchFamily="18" charset="0"/>
                <a:cs typeface="Times New Roman" panose="02020603050405020304" pitchFamily="18" charset="0"/>
              </a:rPr>
              <a:t>أما عن قماش الجينز فينقسم الخبراء بين محبين للتطريز عليه وكارهين له. ننصحك بتجربة التطريز عليه لتقرر بنفسك إذا كنت تفضله أم لا</a:t>
            </a:r>
            <a:endParaRPr lang="en-US" sz="2400" dirty="0"/>
          </a:p>
        </p:txBody>
      </p:sp>
      <p:sp>
        <p:nvSpPr>
          <p:cNvPr id="3" name="Rectangle 2"/>
          <p:cNvSpPr/>
          <p:nvPr/>
        </p:nvSpPr>
        <p:spPr>
          <a:xfrm>
            <a:off x="615638" y="5567045"/>
            <a:ext cx="11452633" cy="830997"/>
          </a:xfrm>
          <a:prstGeom prst="rect">
            <a:avLst/>
          </a:prstGeom>
        </p:spPr>
        <p:txBody>
          <a:bodyPr wrap="square">
            <a:spAutoFit/>
          </a:bodyPr>
          <a:lstStyle/>
          <a:p>
            <a:r>
              <a:rPr lang="ar-SA" sz="2400" dirty="0">
                <a:ea typeface="Times New Roman" panose="02020603050405020304" pitchFamily="18" charset="0"/>
                <a:cs typeface="Times New Roman" panose="02020603050405020304" pitchFamily="18" charset="0"/>
              </a:rPr>
              <a:t>من أدوات التطريز من أدوات التطريز اللضامة يحتاج قلم التطريز(إبرة لكمة) إلى لضامة لتمرير الخيط في الإبرة، وتباع اللضامة مع قلم التطريز أو لوحدها، ويكون لها مقبض واسع ليسهل عملية مرور الخيط في الإبرة</a:t>
            </a:r>
            <a:endParaRPr lang="en-US" sz="2400" dirty="0"/>
          </a:p>
        </p:txBody>
      </p:sp>
    </p:spTree>
    <p:extLst>
      <p:ext uri="{BB962C8B-B14F-4D97-AF65-F5344CB8AC3E}">
        <p14:creationId xmlns:p14="http://schemas.microsoft.com/office/powerpoint/2010/main" val="2562699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191</Words>
  <Application>Microsoft Office PowerPoint</Application>
  <PresentationFormat>Widescreen</PresentationFormat>
  <Paragraphs>10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محاضرة 8 تك تطريز الملابس الفرقة الثانية قسم تك الملابس و الموضة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shosho</cp:lastModifiedBy>
  <cp:revision>14</cp:revision>
  <dcterms:created xsi:type="dcterms:W3CDTF">2020-03-17T20:43:53Z</dcterms:created>
  <dcterms:modified xsi:type="dcterms:W3CDTF">2020-04-24T22:22:23Z</dcterms:modified>
</cp:coreProperties>
</file>