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74" d="100"/>
          <a:sy n="74" d="100"/>
        </p:scale>
        <p:origin x="3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03/09/1441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03/09/1441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03/09/1441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03/09/1441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03/09/1441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03/09/1441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03/09/1441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2" name="Title 1"/>
          <p:cNvSpPr>
            <a:spLocks noGrp="1"/>
          </p:cNvSpPr>
          <p:nvPr>
            <p:ph type="ctrTitle"/>
          </p:nvPr>
        </p:nvSpPr>
        <p:spPr>
          <a:xfrm>
            <a:off x="4313695" y="2802667"/>
            <a:ext cx="7878305" cy="2057113"/>
          </a:xfrm>
        </p:spPr>
        <p:txBody>
          <a:bodyPr>
            <a:normAutofit fontScale="90000"/>
          </a:bodyPr>
          <a:lstStyle/>
          <a:p>
            <a:r>
              <a:rPr lang="ar-EG" dirty="0" smtClean="0">
                <a:solidFill>
                  <a:schemeClr val="bg1"/>
                </a:solidFill>
              </a:rPr>
              <a:t>محاضرة 7 ارجنومية الملابس</a:t>
            </a:r>
            <a:br>
              <a:rPr lang="ar-EG" dirty="0" smtClean="0">
                <a:solidFill>
                  <a:schemeClr val="bg1"/>
                </a:solidFill>
              </a:rPr>
            </a:br>
            <a:r>
              <a:rPr lang="ar-EG" dirty="0" smtClean="0">
                <a:solidFill>
                  <a:schemeClr val="bg1"/>
                </a:solidFill>
              </a:rPr>
              <a:t>الفرقة الثالثة </a:t>
            </a:r>
            <a:br>
              <a:rPr lang="ar-EG" dirty="0" smtClean="0">
                <a:solidFill>
                  <a:schemeClr val="bg1"/>
                </a:solidFill>
              </a:rPr>
            </a:br>
            <a:r>
              <a:rPr lang="ar-EG" dirty="0" smtClean="0">
                <a:solidFill>
                  <a:schemeClr val="bg1"/>
                </a:solidFill>
              </a:rPr>
              <a:t>قسم تك الملابس و الموضة</a:t>
            </a:r>
            <a:endParaRPr lang="ar-EG" dirty="0">
              <a:solidFill>
                <a:schemeClr val="bg1"/>
              </a:solidFill>
            </a:endParaRPr>
          </a:p>
        </p:txBody>
      </p:sp>
      <p:sp>
        <p:nvSpPr>
          <p:cNvPr id="3" name="Subtitle 2"/>
          <p:cNvSpPr>
            <a:spLocks noGrp="1"/>
          </p:cNvSpPr>
          <p:nvPr>
            <p:ph type="subTitle" idx="1"/>
          </p:nvPr>
        </p:nvSpPr>
        <p:spPr>
          <a:xfrm>
            <a:off x="4313695" y="5055590"/>
            <a:ext cx="7878306" cy="1426575"/>
          </a:xfrm>
        </p:spPr>
        <p:txBody>
          <a:bodyPr/>
          <a:lstStyle/>
          <a:p>
            <a:r>
              <a:rPr lang="ar-EG" dirty="0" smtClean="0">
                <a:solidFill>
                  <a:schemeClr val="bg1"/>
                </a:solidFill>
              </a:rPr>
              <a:t>اعداد</a:t>
            </a:r>
          </a:p>
          <a:p>
            <a:r>
              <a:rPr lang="ar-EG" dirty="0" smtClean="0">
                <a:solidFill>
                  <a:schemeClr val="bg1"/>
                </a:solidFill>
              </a:rPr>
              <a:t>م.د.شيرين صلاح الدين على سالم</a:t>
            </a:r>
            <a:endParaRPr lang="ar-EG" dirty="0">
              <a:solidFill>
                <a:schemeClr val="bg1"/>
              </a:solidFill>
            </a:endParaRPr>
          </a:p>
        </p:txBody>
      </p:sp>
    </p:spTree>
    <p:extLst>
      <p:ext uri="{BB962C8B-B14F-4D97-AF65-F5344CB8AC3E}">
        <p14:creationId xmlns:p14="http://schemas.microsoft.com/office/powerpoint/2010/main" val="3593228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094" y="0"/>
            <a:ext cx="13193962" cy="7253207"/>
          </a:xfrm>
          <a:prstGeom prst="rect">
            <a:avLst/>
          </a:prstGeom>
        </p:spPr>
      </p:pic>
      <p:sp>
        <p:nvSpPr>
          <p:cNvPr id="2" name="Rectangle 1"/>
          <p:cNvSpPr/>
          <p:nvPr/>
        </p:nvSpPr>
        <p:spPr>
          <a:xfrm>
            <a:off x="694099" y="1540293"/>
            <a:ext cx="11497901" cy="4512004"/>
          </a:xfrm>
          <a:prstGeom prst="rect">
            <a:avLst/>
          </a:prstGeom>
        </p:spPr>
        <p:txBody>
          <a:bodyPr wrap="square">
            <a:spAutoFit/>
          </a:bodyPr>
          <a:lstStyle/>
          <a:p>
            <a:pPr algn="ctr">
              <a:lnSpc>
                <a:spcPct val="80000"/>
              </a:lnSpc>
              <a:spcBef>
                <a:spcPts val="600"/>
              </a:spcBef>
              <a:spcAft>
                <a:spcPts val="600"/>
              </a:spcAft>
              <a:tabLst>
                <a:tab pos="918845" algn="l"/>
              </a:tabLst>
            </a:pPr>
            <a:r>
              <a:rPr lang="ar-SA" sz="3600" b="1" u="sn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البيــئة </a:t>
            </a:r>
            <a:r>
              <a:rPr lang="ar-SA" sz="3600" b="1" u="sn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والظــروف الفزيقيــة </a:t>
            </a:r>
            <a:endParaRPr lang="ar-EG" sz="3600" b="1" u="sn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lnSpc>
                <a:spcPct val="80000"/>
              </a:lnSpc>
              <a:spcBef>
                <a:spcPts val="600"/>
              </a:spcBef>
              <a:spcAft>
                <a:spcPts val="600"/>
              </a:spcAft>
              <a:tabLst>
                <a:tab pos="918845" algn="l"/>
              </a:tabLst>
            </a:pPr>
            <a:endParaRPr lang="en-US" sz="3600" u="sng"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tabLst>
                <a:tab pos="918845" algn="l"/>
              </a:tabLst>
            </a:pPr>
            <a:r>
              <a:rPr lang="en-US" sz="32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Environment and </a:t>
            </a:r>
            <a:r>
              <a:rPr lang="en-US" sz="32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Physical Circumstances                     </a:t>
            </a:r>
            <a:endParaRPr lang="en-US" sz="32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32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أحد أهداف علم الإرجونوميكس الرئيسية تهيئة جميع الظروف الفزيقية للعمال بما يكفل كفاءة الأداء وتقليل المجهود وقدر كبير من رضاء العمال </a:t>
            </a:r>
            <a:r>
              <a:rPr lang="ar-SA" sz="32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ar-EG" sz="32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32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sz="32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pPr>
            <a:r>
              <a:rPr lang="ar-SA" sz="32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ولتحقيق الكفاءة في أداء العمل لابد من توافر ظروف عمل مناسبة وذلك من خلال تهيئة الظروف الفيزيائية للعمل من إضاءة و تهوية و رطوبة و ضوضاء وحرارة وإهتزاز </a:t>
            </a:r>
            <a:endParaRPr lang="ar-EG" sz="32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pPr>
            <a:r>
              <a:rPr lang="ar-SA" sz="3200"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وستناول </a:t>
            </a:r>
            <a:r>
              <a:rPr lang="ar-SA" sz="32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بعض هذه الظروف والتى لها تأثير على كفاءة أداء العمال فيما </a:t>
            </a:r>
            <a:r>
              <a:rPr lang="ar-SA" sz="3200"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يلي</a:t>
            </a:r>
            <a:endParaRPr lang="en-US" sz="32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919925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397967" y="388436"/>
            <a:ext cx="9666514" cy="2729978"/>
          </a:xfrm>
          <a:prstGeom prst="rect">
            <a:avLst/>
          </a:prstGeom>
        </p:spPr>
        <p:txBody>
          <a:bodyPr wrap="square">
            <a:spAutoFit/>
          </a:bodyPr>
          <a:lstStyle/>
          <a:p>
            <a:pPr>
              <a:lnSpc>
                <a:spcPct val="80000"/>
              </a:lnSpc>
              <a:spcBef>
                <a:spcPts val="600"/>
              </a:spcBef>
              <a:spcAft>
                <a:spcPts val="600"/>
              </a:spcAft>
            </a:pPr>
            <a:r>
              <a:rPr lang="ar-EG" sz="2800" b="1"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1-</a:t>
            </a:r>
            <a:r>
              <a:rPr lang="ar-SA" sz="2800" b="1"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a:t>
            </a:r>
            <a:r>
              <a:rPr lang="ar-SA" sz="28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لإضاءة                                                     </a:t>
            </a:r>
            <a:r>
              <a:rPr lang="en-US"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Illumination</a:t>
            </a:r>
            <a:endParaRPr lang="en-US" sz="2800"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justLow"/>
            <a:r>
              <a:rPr lang="ar-SA" sz="2400" dirty="0">
                <a:latin typeface="Times New Roman" panose="02020603050405020304" pitchFamily="18" charset="0"/>
                <a:ea typeface="Times New Roman" panose="02020603050405020304" pitchFamily="18" charset="0"/>
                <a:cs typeface="Simplified Arabic" panose="02020603050405020304" pitchFamily="18" charset="-78"/>
              </a:rPr>
              <a:t>تعرف الإضاءة على أنها كمية الضوء الواقعة على السطح , وإضاءة مكان العمل يجب أن تكون مناسبة للمهام حتى يتم إنجازها, فالإضاءة الغير مناسبة ترهق البصر وتؤدي إلى شعور المستخدم بالإنقباض والتوتر وزيادة التعب , ويلاحظ أن التوهج الصادر من الإضاءة أو التوهج المنعكس من أسطح العمل يؤدي إلى إنخفاض أداء العمال في المهام البصرية ويعرف التوهج بأنه ناتج عن أي نصوع داخل مجال الرؤية والذي يكون أكبر من النصوع الذي تتكيف معه </a:t>
            </a:r>
            <a:r>
              <a:rPr lang="ar-SA" sz="2400" dirty="0" smtClean="0">
                <a:latin typeface="Times New Roman" panose="02020603050405020304" pitchFamily="18" charset="0"/>
                <a:ea typeface="Times New Roman" panose="02020603050405020304" pitchFamily="18" charset="0"/>
                <a:cs typeface="Simplified Arabic" panose="02020603050405020304" pitchFamily="18" charset="-78"/>
              </a:rPr>
              <a:t>العين, </a:t>
            </a:r>
            <a:r>
              <a:rPr lang="ar-SA" sz="2400" dirty="0">
                <a:latin typeface="Times New Roman" panose="02020603050405020304" pitchFamily="18" charset="0"/>
                <a:ea typeface="Times New Roman" panose="02020603050405020304" pitchFamily="18" charset="0"/>
                <a:cs typeface="Simplified Arabic" panose="02020603050405020304" pitchFamily="18" charset="-78"/>
              </a:rPr>
              <a:t>وعنصر الإضاءة من العناصر الأساسية والهامة جدا بالنسبة لعمال الحياكة حيث أنها ذو تأثير كبير على الإنتاجية .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214604" y="3523139"/>
            <a:ext cx="11765902" cy="1492716"/>
          </a:xfrm>
          <a:prstGeom prst="rect">
            <a:avLst/>
          </a:prstGeom>
        </p:spPr>
        <p:txBody>
          <a:bodyPr wrap="square">
            <a:spAutoFit/>
          </a:bodyPr>
          <a:lstStyle/>
          <a:p>
            <a:pPr>
              <a:lnSpc>
                <a:spcPct val="80000"/>
              </a:lnSpc>
              <a:spcBef>
                <a:spcPts val="600"/>
              </a:spcBef>
              <a:spcAft>
                <a:spcPts val="600"/>
              </a:spcAft>
            </a:pPr>
            <a:r>
              <a:rPr lang="ar-EG" sz="32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2</a:t>
            </a:r>
            <a:r>
              <a:rPr lang="ar-SA" sz="32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32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التــهوية                                                   </a:t>
            </a:r>
            <a:r>
              <a:rPr lang="en-US" sz="32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Ventilation</a:t>
            </a:r>
            <a:r>
              <a:rPr lang="ar-SA" sz="32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sz="3200"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تعرف التهوية على أنها عملية تزويد الهواء أو إزالته من أي فراغ بوسائل طبيعية أو</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r>
              <a:rPr lang="ar-SA" sz="2800" dirty="0">
                <a:latin typeface="Times New Roman" panose="02020603050405020304" pitchFamily="18" charset="0"/>
                <a:ea typeface="Times New Roman" panose="02020603050405020304" pitchFamily="18" charset="0"/>
                <a:cs typeface="Simplified Arabic" panose="02020603050405020304" pitchFamily="18" charset="-78"/>
              </a:rPr>
              <a:t>صناعية , والتهوية إما تكون طبيعية أو موضعية </a:t>
            </a:r>
            <a:endParaRPr lang="en-US" sz="2800" dirty="0"/>
          </a:p>
        </p:txBody>
      </p:sp>
    </p:spTree>
    <p:extLst>
      <p:ext uri="{BB962C8B-B14F-4D97-AF65-F5344CB8AC3E}">
        <p14:creationId xmlns:p14="http://schemas.microsoft.com/office/powerpoint/2010/main" val="2325538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453951" y="867533"/>
            <a:ext cx="9423918" cy="4213461"/>
          </a:xfrm>
          <a:prstGeom prst="rect">
            <a:avLst/>
          </a:prstGeom>
        </p:spPr>
        <p:txBody>
          <a:bodyPr wrap="square">
            <a:spAutoFit/>
          </a:bodyPr>
          <a:lstStyle/>
          <a:p>
            <a:pPr>
              <a:lnSpc>
                <a:spcPct val="80000"/>
              </a:lnSpc>
              <a:spcBef>
                <a:spcPts val="600"/>
              </a:spcBef>
              <a:spcAft>
                <a:spcPts val="600"/>
              </a:spcAft>
            </a:pPr>
            <a:r>
              <a:rPr lang="ar-EG" sz="2800" b="1" dirty="0" smtClean="0">
                <a:latin typeface="Times New Roman" panose="02020603050405020304" pitchFamily="18" charset="0"/>
                <a:ea typeface="Times New Roman" panose="02020603050405020304" pitchFamily="18" charset="0"/>
                <a:cs typeface="Simplified Arabic" panose="02020603050405020304" pitchFamily="18" charset="-78"/>
              </a:rPr>
              <a:t>3</a:t>
            </a:r>
            <a:r>
              <a:rPr lang="ar-SA" sz="28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الحرارة والرطوبة                   </a:t>
            </a:r>
            <a:r>
              <a:rPr lang="ar-SA" sz="28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en-US"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Temperature and Humidity</a:t>
            </a:r>
            <a:endParaRPr lang="en-US" sz="2800"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ar-EG" sz="2800" dirty="0" smtClean="0">
                <a:latin typeface="Times New Roman" panose="02020603050405020304" pitchFamily="18" charset="0"/>
                <a:ea typeface="Times New Roman" panose="02020603050405020304" pitchFamily="18" charset="0"/>
                <a:cs typeface="Simplified Arabic" panose="02020603050405020304" pitchFamily="18" charset="-78"/>
              </a:rPr>
              <a:t>ان </a:t>
            </a:r>
            <a:r>
              <a:rPr lang="ar-SA" sz="2800" dirty="0" smtClean="0">
                <a:latin typeface="Times New Roman" panose="02020603050405020304" pitchFamily="18" charset="0"/>
                <a:ea typeface="Times New Roman" panose="02020603050405020304" pitchFamily="18" charset="0"/>
                <a:cs typeface="Simplified Arabic" panose="02020603050405020304" pitchFamily="18" charset="-78"/>
              </a:rPr>
              <a:t>كفاءة </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الفرد تقل فيه كلما زادت درجة الحرارة أو إنخفضت عن المعدل المناسب </a:t>
            </a:r>
            <a:r>
              <a:rPr lang="ar-SA" sz="2800"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EG" sz="2800" dirty="0" smtClean="0">
                <a:latin typeface="Times New Roman" panose="02020603050405020304" pitchFamily="18" charset="0"/>
                <a:ea typeface="Times New Roman" panose="02020603050405020304" pitchFamily="18" charset="0"/>
                <a:cs typeface="Simplified Arabic" panose="02020603050405020304" pitchFamily="18" charset="-78"/>
              </a:rPr>
              <a:t>ف</a:t>
            </a:r>
            <a:r>
              <a:rPr lang="ar-SA" sz="2800" dirty="0" smtClean="0">
                <a:latin typeface="Times New Roman" panose="02020603050405020304" pitchFamily="18" charset="0"/>
                <a:ea typeface="Times New Roman" panose="02020603050405020304" pitchFamily="18" charset="0"/>
                <a:cs typeface="Simplified Arabic" panose="02020603050405020304" pitchFamily="18" charset="-78"/>
              </a:rPr>
              <a:t>معدل </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الأخطاء في العمل يتزايد بزيادة درجة الحرارة أو بإنخفاضها , وتتحدد درجة الحرارة المثلى تبعاً لنوع بيئة العمل و نوع العمل نفسه و نوع القطاع الجغرافي ونوع الفصل من </a:t>
            </a:r>
            <a:r>
              <a:rPr lang="ar-SA" sz="2800" dirty="0" smtClean="0">
                <a:latin typeface="Times New Roman" panose="02020603050405020304" pitchFamily="18" charset="0"/>
                <a:ea typeface="Times New Roman" panose="02020603050405020304" pitchFamily="18" charset="0"/>
                <a:cs typeface="Simplified Arabic" panose="02020603050405020304" pitchFamily="18" charset="-78"/>
              </a:rPr>
              <a:t>السنة.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وتتراوح درجة حرارة الجسم الطبيعية بين (36.8 –37.8م) ويحتفظ الإنسان بدرجة حرارته من خلال التبادل الحراري مع البيئة المحيطة , وأفضل حرارة لبيئة العمل تكون في حدود 22</a:t>
            </a:r>
            <a:r>
              <a:rPr lang="en-US" sz="28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م مع رطوبة نسبية حوالي 45% , وإرتفاع الحرارة في أماكن العمل قد تؤدي إلى حدوث تقلصات مؤلمة في العضلات الإرادية خاصة في الساقين واليد والقدمين وإنخفاض درجة الحرارة يؤدى إلى برودة الأطراف وتقلص الأوعية الدموية في الجزء المعرض للبرد .</a:t>
            </a:r>
            <a:r>
              <a:rPr lang="en-US" sz="2800" dirty="0"/>
              <a:t> </a:t>
            </a:r>
            <a:endParaRPr lang="en-US" sz="28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0" y="5080994"/>
            <a:ext cx="11877869" cy="1837426"/>
          </a:xfrm>
          <a:prstGeom prst="rect">
            <a:avLst/>
          </a:prstGeom>
        </p:spPr>
        <p:txBody>
          <a:bodyPr wrap="square">
            <a:spAutoFit/>
          </a:bodyPr>
          <a:lstStyle/>
          <a:p>
            <a:pPr algn="justLow">
              <a:lnSpc>
                <a:spcPct val="80000"/>
              </a:lnSpc>
              <a:spcBef>
                <a:spcPts val="600"/>
              </a:spcBef>
              <a:spcAft>
                <a:spcPts val="600"/>
              </a:spcAft>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أما بالنسبة للرطوبة النسبية فهي تعرف بأنها النسبة بين كمية الرطوبة الموجودة في الهواء فعلياً والحد الأقصى للكمية التي يمكن أن يحتويها الهواء في نفس درجة الحرارة والضغط , ودرجة الرطوبة النسبية الملائمة للجسم ، تكون بين (30-50%) وإرتفاع درجة الرطوبة يؤدي إلى شعور العامل بالتعب والإرهاق لأن فقد الحرارة بالتبخير يقل فترتفع درجة حرارة الجسم , وإنخفاض درجة الرطوبة يسبب جفافاً شديداً في الأغشية المخاطية في الأنف  .</a:t>
            </a:r>
            <a:endParaRPr lang="en-US" sz="28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028109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164702" y="455131"/>
            <a:ext cx="9769151" cy="4287328"/>
          </a:xfrm>
          <a:prstGeom prst="rect">
            <a:avLst/>
          </a:prstGeom>
        </p:spPr>
        <p:txBody>
          <a:bodyPr wrap="square">
            <a:spAutoFit/>
          </a:bodyPr>
          <a:lstStyle/>
          <a:p>
            <a:pPr>
              <a:lnSpc>
                <a:spcPct val="80000"/>
              </a:lnSpc>
              <a:spcBef>
                <a:spcPts val="600"/>
              </a:spcBef>
              <a:spcAft>
                <a:spcPts val="600"/>
              </a:spcAft>
            </a:pPr>
            <a:r>
              <a:rPr lang="ar-EG" sz="28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4</a:t>
            </a:r>
            <a:r>
              <a:rPr lang="ar-SA" sz="28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الضوضاء                                                           </a:t>
            </a:r>
            <a:r>
              <a:rPr lang="en-US"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Noise</a:t>
            </a:r>
            <a:r>
              <a:rPr lang="en-US" sz="2800" b="1" u="sng"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en-US"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sz="2800"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هي عبارة عن صوت غير مرغوب فيه , والتعرض لمستويات عالية من الضوضاء يمكن أن يؤدي إلى فقدان السمع , وتؤثر الضوضاء على العمال وتقاس شدتها في مكان وقوف العامل وفي أقرب نقطة للأذنين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ويلاحظ أن أدنى صوت يمكن للأذن أن تسمعه هو (1) ديسبيل وأقصى شدة للصوت هو (120) ديسبيل , وأضرار الضوضاء متعددة فهي تؤدى إلى حدوث توتر عصبى للعامل أثناء تأدية عمله وكذلك إلى شعوره بالملل وتشتيت الإنتباه , ويزداد التأثر بالضوضاء كلما زاد الوقت الذى يتعرض فيه العامل لها , كما يلاحظ أن الضوضاء  المتقطعة أكثر إضراراً بكفاءة الأداء من الضوضاء الموصولة حيث أن الضوضاء الموصولة يتعود عليها الفرد ويتكيف لها بحيث يقاوم التأثير الضار لها .</a:t>
            </a:r>
            <a:endParaRPr lang="en-US" sz="2800" dirty="0"/>
          </a:p>
        </p:txBody>
      </p:sp>
      <p:sp>
        <p:nvSpPr>
          <p:cNvPr id="3" name="Rectangle 2"/>
          <p:cNvSpPr/>
          <p:nvPr/>
        </p:nvSpPr>
        <p:spPr>
          <a:xfrm>
            <a:off x="0" y="4742459"/>
            <a:ext cx="11784564" cy="2237536"/>
          </a:xfrm>
          <a:prstGeom prst="rect">
            <a:avLst/>
          </a:prstGeom>
        </p:spPr>
        <p:txBody>
          <a:bodyPr wrap="square">
            <a:spAutoFit/>
          </a:bodyPr>
          <a:lstStyle/>
          <a:p>
            <a:pPr>
              <a:lnSpc>
                <a:spcPct val="80000"/>
              </a:lnSpc>
              <a:spcBef>
                <a:spcPts val="600"/>
              </a:spcBef>
              <a:spcAft>
                <a:spcPts val="600"/>
              </a:spcAft>
            </a:pPr>
            <a:r>
              <a:rPr lang="ar-SA"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5 </a:t>
            </a:r>
            <a:r>
              <a:rPr lang="ar-EG" sz="28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sz="28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الإهتزاز                                                          </a:t>
            </a:r>
            <a:r>
              <a:rPr lang="en-US"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Vibration</a:t>
            </a:r>
            <a:endParaRPr lang="en-US" sz="2800" u="sng" dirty="0">
              <a:latin typeface="Times New Roman" panose="02020603050405020304" pitchFamily="18" charset="0"/>
              <a:ea typeface="Times New Roman" panose="02020603050405020304" pitchFamily="18" charset="0"/>
              <a:cs typeface="Simplified Arabic" panose="02020603050405020304" pitchFamily="18" charset="-78"/>
            </a:endParaRPr>
          </a:p>
          <a:p>
            <a:r>
              <a:rPr lang="ar-SA" sz="2800" dirty="0">
                <a:latin typeface="Times New Roman" panose="02020603050405020304" pitchFamily="18" charset="0"/>
                <a:ea typeface="Times New Roman" panose="02020603050405020304" pitchFamily="18" charset="0"/>
                <a:cs typeface="Simplified Arabic" panose="02020603050405020304" pitchFamily="18" charset="-78"/>
              </a:rPr>
              <a:t>يعرف الإهتزاز بأنه أى حركة يقوم بها الجسم حول نقطة ثابتة , والإهتزاز قد يؤدى إلى الفقدان المؤقت للتحكم العضلي في أجزاء الجسم المعرض للإهتزاز, وعدم إرتياح وصعوبة في تشغيل المعدة والغثيان , ويؤثر الإهتزاز على الأداء ويحدث بشكل رئيسي من خلال تقييد التحكم الحركى , حيث يؤدي لتقليل ثبات اليد وصعوبة في تثبيت حركة العينين وعدم وضوح الرؤية.</a:t>
            </a:r>
            <a:endParaRPr lang="en-US" sz="2800" dirty="0"/>
          </a:p>
        </p:txBody>
      </p:sp>
    </p:spTree>
    <p:extLst>
      <p:ext uri="{BB962C8B-B14F-4D97-AF65-F5344CB8AC3E}">
        <p14:creationId xmlns:p14="http://schemas.microsoft.com/office/powerpoint/2010/main" val="2580872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621902" y="782531"/>
            <a:ext cx="9274629" cy="1203406"/>
          </a:xfrm>
          <a:prstGeom prst="rect">
            <a:avLst/>
          </a:prstGeom>
        </p:spPr>
        <p:txBody>
          <a:bodyPr wrap="square">
            <a:spAutoFit/>
          </a:bodyPr>
          <a:lstStyle/>
          <a:p>
            <a:pPr algn="ctr">
              <a:lnSpc>
                <a:spcPct val="80000"/>
              </a:lnSpc>
              <a:spcBef>
                <a:spcPts val="600"/>
              </a:spcBef>
              <a:spcAft>
                <a:spcPts val="600"/>
              </a:spcAft>
              <a:tabLst>
                <a:tab pos="918845" algn="l"/>
              </a:tabLst>
            </a:pPr>
            <a:r>
              <a:rPr lang="ar-SA" sz="24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دور الإرجونوميكس فى تحسين العوامل البيئية ومعدلات الإنتاج </a:t>
            </a:r>
            <a:endParaRPr lang="en-US" sz="24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r>
              <a:rPr lang="en-US" sz="24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The Role of Ergonomics in Improvement of Physical Condition and Increasing of Performance </a:t>
            </a:r>
            <a:endParaRPr lang="en-US" sz="2400" dirty="0">
              <a:solidFill>
                <a:srgbClr val="FF0000"/>
              </a:solidFill>
            </a:endParaRPr>
          </a:p>
        </p:txBody>
      </p:sp>
      <p:sp>
        <p:nvSpPr>
          <p:cNvPr id="3" name="Rectangle 2"/>
          <p:cNvSpPr/>
          <p:nvPr/>
        </p:nvSpPr>
        <p:spPr>
          <a:xfrm>
            <a:off x="391886" y="2361016"/>
            <a:ext cx="11681926" cy="3108543"/>
          </a:xfrm>
          <a:prstGeom prst="rect">
            <a:avLst/>
          </a:prstGeom>
        </p:spPr>
        <p:txBody>
          <a:bodyPr wrap="square">
            <a:spAutoFit/>
          </a:bodyPr>
          <a:lstStyle/>
          <a:p>
            <a:pPr algn="justLow"/>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للإرجونوميكس دور كبير فى تحسين الظروف الفزيقية التى ينتج عنها رفع معدلات الإنتاج حيث الإضاءة والتهوية والضوضاء والإهتزاز والحرارة والرطوبة هى من العوامل التى تؤثر على عمال الحياكة , وبالتالى على الإنتاجية لهؤلاء العمال.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نتيجة لذلك فالتحسين من الإضاءة المستخدمة وتقليل الضوضاء الناتجة عن الماكينات , وكذلك منع الإهتزاز الذى يتسبب فى عدم تركيز العامل بالإضافة إلى التعديل من درجات الحرارة والتهوية فى مكان العمل يؤدى إلى إرتفاع معدلات الإنتاج والتمكن من المنافسة فى الأسواق العالمية ,  </a:t>
            </a:r>
            <a:r>
              <a:rPr lang="ar-SA" sz="28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وسنتناول العوامل</a:t>
            </a:r>
            <a:r>
              <a:rPr lang="ar-EG" sz="28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الفيزيقية البيئية و كيفية تعديلها ارجنوميا للحصول على هذه الاهداف</a:t>
            </a:r>
            <a:r>
              <a:rPr lang="ar-SA" sz="28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كالتالى :</a:t>
            </a:r>
            <a:endParaRPr lang="en-US" sz="2800" dirty="0"/>
          </a:p>
        </p:txBody>
      </p:sp>
    </p:spTree>
    <p:extLst>
      <p:ext uri="{BB962C8B-B14F-4D97-AF65-F5344CB8AC3E}">
        <p14:creationId xmlns:p14="http://schemas.microsoft.com/office/powerpoint/2010/main" val="1530146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444" y="694915"/>
            <a:ext cx="11805719" cy="1877437"/>
          </a:xfrm>
          <a:prstGeom prst="rect">
            <a:avLst/>
          </a:prstGeom>
        </p:spPr>
        <p:txBody>
          <a:bodyPr wrap="square">
            <a:spAutoFit/>
          </a:bodyPr>
          <a:lstStyle/>
          <a:p>
            <a:pPr algn="ctr"/>
            <a:r>
              <a:rPr lang="ar-EG" sz="32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اولا : الاضاءة:</a:t>
            </a:r>
          </a:p>
          <a:p>
            <a:r>
              <a:rPr lang="ar-EG"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a:t>
            </a:r>
            <a:r>
              <a:rPr lang="ar-SA" sz="28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ضاءة </a:t>
            </a: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مكان العمل يجب أن تكون مناسبة لعملية الحياكة حتى يتم إنجاز العمل بشكل آمن , فإضاءة مكان العمل أهم عامل فيزيقى فى بيئة العمل, والإضاءة الجيدة غالباً ماتعين العامل على رفع مستوى إنتاجه وبمجهود أقل</a:t>
            </a:r>
            <a:endParaRPr lang="en-US" sz="2800" dirty="0"/>
          </a:p>
        </p:txBody>
      </p:sp>
      <p:sp>
        <p:nvSpPr>
          <p:cNvPr id="3" name="Rectangle 2"/>
          <p:cNvSpPr/>
          <p:nvPr/>
        </p:nvSpPr>
        <p:spPr>
          <a:xfrm>
            <a:off x="279176" y="2649936"/>
            <a:ext cx="11805719" cy="954107"/>
          </a:xfrm>
          <a:prstGeom prst="rect">
            <a:avLst/>
          </a:prstGeom>
        </p:spPr>
        <p:txBody>
          <a:bodyPr wrap="square">
            <a:spAutoFit/>
          </a:bodyPr>
          <a:lstStyle/>
          <a:p>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والتزود بالإضاءة المناسبة يتم من خلال إستخدام إضاءة قابلة للتعديل حتى يتمكن العامل من رؤية القطعة المحاكة أثناء العمل , وكذلك  ضمان إستبدال المصابيح أو تغيرها كثيراً حتى تؤدى وظيفتها باستمرار</a:t>
            </a:r>
            <a:endParaRPr lang="en-US" sz="2800" dirty="0"/>
          </a:p>
        </p:txBody>
      </p:sp>
      <p:sp>
        <p:nvSpPr>
          <p:cNvPr id="4" name="Rectangle 3"/>
          <p:cNvSpPr/>
          <p:nvPr/>
        </p:nvSpPr>
        <p:spPr>
          <a:xfrm>
            <a:off x="261809" y="3729883"/>
            <a:ext cx="11770987" cy="3148554"/>
          </a:xfrm>
          <a:prstGeom prst="rect">
            <a:avLst/>
          </a:prstGeom>
        </p:spPr>
        <p:txBody>
          <a:bodyPr wrap="square">
            <a:spAutoFit/>
          </a:bodyPr>
          <a:lstStyle/>
          <a:p>
            <a:pPr algn="justLow">
              <a:lnSpc>
                <a:spcPct val="70000"/>
              </a:lnSpc>
              <a:spcBef>
                <a:spcPts val="600"/>
              </a:spcBef>
              <a:spcAft>
                <a:spcPts val="600"/>
              </a:spcAft>
            </a:pP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ويجب أن تراعى القوانين التى تعالج الإضاءة بالمصانع الأتى :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أن تكون المنافذ والمناور وفتحات الضوء الطبيعى مفتوحة وأن يكون زجاحها فى حالة نظيفة من الداخل والخارج بصفة دائمة حيث يعمل العمال فى أثناء النهار , فيجب توافر الضوء الطبيعى المناسب والضوء الصناعى المناسب.</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ألا تقل قوة الإضاءة عند مستوى العمل (عند سطح أفقى يرتفع ثلاثة أقدام عن الأرض ) 6 شمعة / قدم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وبالتالى فلابد من مراعاة أن تكون الإضاءة كافية ومناسبة بحيث تضيء مساحة العمل بشكل صحيح يسمح للعمال أن يروا القطع المحاكة بسهولة </a:t>
            </a:r>
            <a:endParaRPr lang="en-US" sz="2800" dirty="0"/>
          </a:p>
        </p:txBody>
      </p:sp>
    </p:spTree>
    <p:extLst>
      <p:ext uri="{BB962C8B-B14F-4D97-AF65-F5344CB8AC3E}">
        <p14:creationId xmlns:p14="http://schemas.microsoft.com/office/powerpoint/2010/main" val="3959459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6592" y="0"/>
            <a:ext cx="13193962" cy="7253207"/>
          </a:xfrm>
          <a:prstGeom prst="rect">
            <a:avLst/>
          </a:prstGeom>
        </p:spPr>
      </p:pic>
      <p:sp>
        <p:nvSpPr>
          <p:cNvPr id="3" name="Subtitle 2"/>
          <p:cNvSpPr>
            <a:spLocks noGrp="1"/>
          </p:cNvSpPr>
          <p:nvPr>
            <p:ph type="subTitle" idx="1"/>
          </p:nvPr>
        </p:nvSpPr>
        <p:spPr>
          <a:xfrm>
            <a:off x="1524000" y="5625912"/>
            <a:ext cx="9144000" cy="1655762"/>
          </a:xfrm>
        </p:spPr>
        <p:txBody>
          <a:bodyPr>
            <a:normAutofit/>
          </a:bodyPr>
          <a:lstStyle/>
          <a:p>
            <a:r>
              <a:rPr lang="en-US" sz="3600" dirty="0">
                <a:solidFill>
                  <a:schemeClr val="bg1"/>
                </a:solidFill>
              </a:rPr>
              <a:t>THANK YOU</a:t>
            </a:r>
            <a:endParaRPr lang="ar-EG" sz="3600" dirty="0">
              <a:solidFill>
                <a:schemeClr val="bg1"/>
              </a:solidFill>
            </a:endParaRPr>
          </a:p>
        </p:txBody>
      </p:sp>
      <p:sp>
        <p:nvSpPr>
          <p:cNvPr id="7" name="Rectangle 6"/>
          <p:cNvSpPr/>
          <p:nvPr/>
        </p:nvSpPr>
        <p:spPr>
          <a:xfrm>
            <a:off x="3983525" y="896153"/>
            <a:ext cx="8437829" cy="2308324"/>
          </a:xfrm>
          <a:prstGeom prst="rect">
            <a:avLst/>
          </a:prstGeom>
        </p:spPr>
        <p:txBody>
          <a:bodyPr wrap="square">
            <a:spAutoFit/>
          </a:bodyPr>
          <a:lstStyle/>
          <a:p>
            <a:pPr algn="justLow"/>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وتنقسم مصادر الإضاءة داخل أماكن العمل إلى قسمين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r>
              <a:rPr lang="ar-EG" sz="2400" b="1"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1-</a:t>
            </a:r>
            <a:r>
              <a:rPr lang="ar-SA" sz="2400" b="1"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الإضاءة </a:t>
            </a: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الطبيعية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Natural</a:t>
            </a:r>
            <a:r>
              <a:rPr lang="en-US" sz="2400"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وهى الضوء الطبيعى الصادر من الشمس ويكون أبيض اللون وتتراوح قوة الإضاءة </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الطبيعية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بين 1-20 شمعة / قدم , ويجب أن تحتوى أماكن العمل على نوافذ تكون مساحتها سدس مساحة أرضية المكان , والإضاءة الطبيعية أكثر ملاءمة للعين من الإضاءة الصناعية , شرط أن تتوافر نوافذ نظيفة لا يحجبها عائق داخل صالة الإنتاج. </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8" name="Rectangle 7"/>
          <p:cNvSpPr/>
          <p:nvPr/>
        </p:nvSpPr>
        <p:spPr>
          <a:xfrm>
            <a:off x="470780" y="3573809"/>
            <a:ext cx="11823826" cy="2080570"/>
          </a:xfrm>
          <a:prstGeom prst="rect">
            <a:avLst/>
          </a:prstGeom>
        </p:spPr>
        <p:txBody>
          <a:bodyPr wrap="square">
            <a:spAutoFit/>
          </a:bodyPr>
          <a:lstStyle/>
          <a:p>
            <a:pPr>
              <a:lnSpc>
                <a:spcPct val="80000"/>
              </a:lnSpc>
              <a:spcBef>
                <a:spcPts val="600"/>
              </a:spcBef>
              <a:spcAft>
                <a:spcPts val="600"/>
              </a:spcAft>
            </a:pPr>
            <a:r>
              <a:rPr lang="ar-EG" sz="24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2-</a:t>
            </a:r>
            <a:r>
              <a:rPr lang="ar-SA" sz="24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الإضاءة </a:t>
            </a: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الصناعية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Artificial</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تستخدم الإضاءة الصناعية لأن الضوء الطبيعى لا يكون كافياً لإضاءة مكان العمل أو عندما تطلب بعض المهام شدة إضاءة معينة كما هو الحال فى صالة الإنتاج بمصنع الملابس الجاهزة , ومستويات الإضاءة داخل مكان العمل يتحدد بناء على الأداء البصرى والراحة البصرية للعمال</a:t>
            </a:r>
            <a:r>
              <a:rPr lang="ar-SA" sz="2400" baseline="30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tabLst>
                <a:tab pos="852170" algn="l"/>
                <a:tab pos="4500245" algn="r"/>
              </a:tabLs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وبالتالى فالإهتمام بتأمين الرؤية للعمال يساعدهم في إنجاز عملهم بسهولة ,ويمكن كذلك معالجة مشاكل التركيز في الإبرة والخامة من خلال استخدام </a:t>
            </a: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Optometrist right</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فمن خلاله يستطيع العامل تدقق الرؤية.</a:t>
            </a:r>
            <a:r>
              <a:rPr lang="en-US" sz="2400" dirty="0"/>
              <a:t> </a:t>
            </a:r>
            <a:r>
              <a:rPr lang="en-US" sz="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333129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1016</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Simplified Arabic</vt:lpstr>
      <vt:lpstr>Times New Roman</vt:lpstr>
      <vt:lpstr>Office Theme</vt:lpstr>
      <vt:lpstr>محاضرة 7 ارجنومية الملابس الفرقة الثالثة  قسم تك الملابس و الموضة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shosho</cp:lastModifiedBy>
  <cp:revision>18</cp:revision>
  <dcterms:created xsi:type="dcterms:W3CDTF">2020-03-17T20:43:53Z</dcterms:created>
  <dcterms:modified xsi:type="dcterms:W3CDTF">2020-04-24T22:20:47Z</dcterms:modified>
</cp:coreProperties>
</file>