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 id="258" r:id="rId4"/>
    <p:sldId id="259" r:id="rId5"/>
    <p:sldId id="260" r:id="rId6"/>
    <p:sldId id="261" r:id="rId7"/>
    <p:sldId id="263" r:id="rId8"/>
    <p:sldId id="264" r:id="rId9"/>
    <p:sldId id="265" r:id="rId10"/>
    <p:sldId id="262" r:id="rId11"/>
  </p:sldIdLst>
  <p:sldSz cx="12192000" cy="6858000"/>
  <p:notesSz cx="6858000" cy="9144000"/>
  <p:defaultTextStyle>
    <a:defPPr>
      <a:defRPr lang="ar-EG"/>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0000" autoAdjust="0"/>
    <p:restoredTop sz="94660"/>
  </p:normalViewPr>
  <p:slideViewPr>
    <p:cSldViewPr snapToGrid="0">
      <p:cViewPr varScale="1">
        <p:scale>
          <a:sx n="46" d="100"/>
          <a:sy n="46" d="100"/>
        </p:scale>
        <p:origin x="630" y="3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ar-EG"/>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ar-EG"/>
          </a:p>
        </p:txBody>
      </p:sp>
      <p:sp>
        <p:nvSpPr>
          <p:cNvPr id="4" name="Date Placeholder 3"/>
          <p:cNvSpPr>
            <a:spLocks noGrp="1"/>
          </p:cNvSpPr>
          <p:nvPr>
            <p:ph type="dt" sz="half" idx="10"/>
          </p:nvPr>
        </p:nvSpPr>
        <p:spPr/>
        <p:txBody>
          <a:bodyPr/>
          <a:lstStyle/>
          <a:p>
            <a:fld id="{EFA0E5FF-B424-4DFE-8581-6630AAA49E99}" type="datetimeFigureOut">
              <a:rPr lang="ar-EG" smtClean="0"/>
              <a:t>03/09/1441</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49885911-A0CF-462C-9C41-B99BB0F8794F}" type="slidenum">
              <a:rPr lang="ar-EG" smtClean="0"/>
              <a:t>‹#›</a:t>
            </a:fld>
            <a:endParaRPr lang="ar-EG"/>
          </a:p>
        </p:txBody>
      </p:sp>
    </p:spTree>
    <p:extLst>
      <p:ext uri="{BB962C8B-B14F-4D97-AF65-F5344CB8AC3E}">
        <p14:creationId xmlns:p14="http://schemas.microsoft.com/office/powerpoint/2010/main" val="3237880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ar-EG"/>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EG"/>
          </a:p>
        </p:txBody>
      </p:sp>
      <p:sp>
        <p:nvSpPr>
          <p:cNvPr id="4" name="Date Placeholder 3"/>
          <p:cNvSpPr>
            <a:spLocks noGrp="1"/>
          </p:cNvSpPr>
          <p:nvPr>
            <p:ph type="dt" sz="half" idx="10"/>
          </p:nvPr>
        </p:nvSpPr>
        <p:spPr/>
        <p:txBody>
          <a:bodyPr/>
          <a:lstStyle/>
          <a:p>
            <a:fld id="{EFA0E5FF-B424-4DFE-8581-6630AAA49E99}" type="datetimeFigureOut">
              <a:rPr lang="ar-EG" smtClean="0"/>
              <a:t>03/09/1441</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49885911-A0CF-462C-9C41-B99BB0F8794F}" type="slidenum">
              <a:rPr lang="ar-EG" smtClean="0"/>
              <a:t>‹#›</a:t>
            </a:fld>
            <a:endParaRPr lang="ar-EG"/>
          </a:p>
        </p:txBody>
      </p:sp>
    </p:spTree>
    <p:extLst>
      <p:ext uri="{BB962C8B-B14F-4D97-AF65-F5344CB8AC3E}">
        <p14:creationId xmlns:p14="http://schemas.microsoft.com/office/powerpoint/2010/main" val="2249852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ar-EG"/>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EG"/>
          </a:p>
        </p:txBody>
      </p:sp>
      <p:sp>
        <p:nvSpPr>
          <p:cNvPr id="4" name="Date Placeholder 3"/>
          <p:cNvSpPr>
            <a:spLocks noGrp="1"/>
          </p:cNvSpPr>
          <p:nvPr>
            <p:ph type="dt" sz="half" idx="10"/>
          </p:nvPr>
        </p:nvSpPr>
        <p:spPr/>
        <p:txBody>
          <a:bodyPr/>
          <a:lstStyle/>
          <a:p>
            <a:fld id="{EFA0E5FF-B424-4DFE-8581-6630AAA49E99}" type="datetimeFigureOut">
              <a:rPr lang="ar-EG" smtClean="0"/>
              <a:t>03/09/1441</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49885911-A0CF-462C-9C41-B99BB0F8794F}" type="slidenum">
              <a:rPr lang="ar-EG" smtClean="0"/>
              <a:t>‹#›</a:t>
            </a:fld>
            <a:endParaRPr lang="ar-EG"/>
          </a:p>
        </p:txBody>
      </p:sp>
    </p:spTree>
    <p:extLst>
      <p:ext uri="{BB962C8B-B14F-4D97-AF65-F5344CB8AC3E}">
        <p14:creationId xmlns:p14="http://schemas.microsoft.com/office/powerpoint/2010/main" val="5330989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ar-EG"/>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EG"/>
          </a:p>
        </p:txBody>
      </p:sp>
      <p:sp>
        <p:nvSpPr>
          <p:cNvPr id="4" name="Date Placeholder 3"/>
          <p:cNvSpPr>
            <a:spLocks noGrp="1"/>
          </p:cNvSpPr>
          <p:nvPr>
            <p:ph type="dt" sz="half" idx="10"/>
          </p:nvPr>
        </p:nvSpPr>
        <p:spPr/>
        <p:txBody>
          <a:bodyPr/>
          <a:lstStyle/>
          <a:p>
            <a:fld id="{EFA0E5FF-B424-4DFE-8581-6630AAA49E99}" type="datetimeFigureOut">
              <a:rPr lang="ar-EG" smtClean="0"/>
              <a:t>03/09/1441</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49885911-A0CF-462C-9C41-B99BB0F8794F}" type="slidenum">
              <a:rPr lang="ar-EG" smtClean="0"/>
              <a:t>‹#›</a:t>
            </a:fld>
            <a:endParaRPr lang="ar-EG"/>
          </a:p>
        </p:txBody>
      </p:sp>
    </p:spTree>
    <p:extLst>
      <p:ext uri="{BB962C8B-B14F-4D97-AF65-F5344CB8AC3E}">
        <p14:creationId xmlns:p14="http://schemas.microsoft.com/office/powerpoint/2010/main" val="5856958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ar-EG"/>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FA0E5FF-B424-4DFE-8581-6630AAA49E99}" type="datetimeFigureOut">
              <a:rPr lang="ar-EG" smtClean="0"/>
              <a:t>03/09/1441</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49885911-A0CF-462C-9C41-B99BB0F8794F}" type="slidenum">
              <a:rPr lang="ar-EG" smtClean="0"/>
              <a:t>‹#›</a:t>
            </a:fld>
            <a:endParaRPr lang="ar-EG"/>
          </a:p>
        </p:txBody>
      </p:sp>
    </p:spTree>
    <p:extLst>
      <p:ext uri="{BB962C8B-B14F-4D97-AF65-F5344CB8AC3E}">
        <p14:creationId xmlns:p14="http://schemas.microsoft.com/office/powerpoint/2010/main" val="12517691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ar-EG"/>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EG"/>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EG"/>
          </a:p>
        </p:txBody>
      </p:sp>
      <p:sp>
        <p:nvSpPr>
          <p:cNvPr id="5" name="Date Placeholder 4"/>
          <p:cNvSpPr>
            <a:spLocks noGrp="1"/>
          </p:cNvSpPr>
          <p:nvPr>
            <p:ph type="dt" sz="half" idx="10"/>
          </p:nvPr>
        </p:nvSpPr>
        <p:spPr/>
        <p:txBody>
          <a:bodyPr/>
          <a:lstStyle/>
          <a:p>
            <a:fld id="{EFA0E5FF-B424-4DFE-8581-6630AAA49E99}" type="datetimeFigureOut">
              <a:rPr lang="ar-EG" smtClean="0"/>
              <a:t>03/09/1441</a:t>
            </a:fld>
            <a:endParaRPr lang="ar-EG"/>
          </a:p>
        </p:txBody>
      </p:sp>
      <p:sp>
        <p:nvSpPr>
          <p:cNvPr id="6" name="Footer Placeholder 5"/>
          <p:cNvSpPr>
            <a:spLocks noGrp="1"/>
          </p:cNvSpPr>
          <p:nvPr>
            <p:ph type="ftr" sz="quarter" idx="11"/>
          </p:nvPr>
        </p:nvSpPr>
        <p:spPr/>
        <p:txBody>
          <a:bodyPr/>
          <a:lstStyle/>
          <a:p>
            <a:endParaRPr lang="ar-EG"/>
          </a:p>
        </p:txBody>
      </p:sp>
      <p:sp>
        <p:nvSpPr>
          <p:cNvPr id="7" name="Slide Number Placeholder 6"/>
          <p:cNvSpPr>
            <a:spLocks noGrp="1"/>
          </p:cNvSpPr>
          <p:nvPr>
            <p:ph type="sldNum" sz="quarter" idx="12"/>
          </p:nvPr>
        </p:nvSpPr>
        <p:spPr/>
        <p:txBody>
          <a:bodyPr/>
          <a:lstStyle/>
          <a:p>
            <a:fld id="{49885911-A0CF-462C-9C41-B99BB0F8794F}" type="slidenum">
              <a:rPr lang="ar-EG" smtClean="0"/>
              <a:t>‹#›</a:t>
            </a:fld>
            <a:endParaRPr lang="ar-EG"/>
          </a:p>
        </p:txBody>
      </p:sp>
    </p:spTree>
    <p:extLst>
      <p:ext uri="{BB962C8B-B14F-4D97-AF65-F5344CB8AC3E}">
        <p14:creationId xmlns:p14="http://schemas.microsoft.com/office/powerpoint/2010/main" val="33674010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ar-EG"/>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EG"/>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EG"/>
          </a:p>
        </p:txBody>
      </p:sp>
      <p:sp>
        <p:nvSpPr>
          <p:cNvPr id="7" name="Date Placeholder 6"/>
          <p:cNvSpPr>
            <a:spLocks noGrp="1"/>
          </p:cNvSpPr>
          <p:nvPr>
            <p:ph type="dt" sz="half" idx="10"/>
          </p:nvPr>
        </p:nvSpPr>
        <p:spPr/>
        <p:txBody>
          <a:bodyPr/>
          <a:lstStyle/>
          <a:p>
            <a:fld id="{EFA0E5FF-B424-4DFE-8581-6630AAA49E99}" type="datetimeFigureOut">
              <a:rPr lang="ar-EG" smtClean="0"/>
              <a:t>03/09/1441</a:t>
            </a:fld>
            <a:endParaRPr lang="ar-EG"/>
          </a:p>
        </p:txBody>
      </p:sp>
      <p:sp>
        <p:nvSpPr>
          <p:cNvPr id="8" name="Footer Placeholder 7"/>
          <p:cNvSpPr>
            <a:spLocks noGrp="1"/>
          </p:cNvSpPr>
          <p:nvPr>
            <p:ph type="ftr" sz="quarter" idx="11"/>
          </p:nvPr>
        </p:nvSpPr>
        <p:spPr/>
        <p:txBody>
          <a:bodyPr/>
          <a:lstStyle/>
          <a:p>
            <a:endParaRPr lang="ar-EG"/>
          </a:p>
        </p:txBody>
      </p:sp>
      <p:sp>
        <p:nvSpPr>
          <p:cNvPr id="9" name="Slide Number Placeholder 8"/>
          <p:cNvSpPr>
            <a:spLocks noGrp="1"/>
          </p:cNvSpPr>
          <p:nvPr>
            <p:ph type="sldNum" sz="quarter" idx="12"/>
          </p:nvPr>
        </p:nvSpPr>
        <p:spPr/>
        <p:txBody>
          <a:bodyPr/>
          <a:lstStyle/>
          <a:p>
            <a:fld id="{49885911-A0CF-462C-9C41-B99BB0F8794F}" type="slidenum">
              <a:rPr lang="ar-EG" smtClean="0"/>
              <a:t>‹#›</a:t>
            </a:fld>
            <a:endParaRPr lang="ar-EG"/>
          </a:p>
        </p:txBody>
      </p:sp>
    </p:spTree>
    <p:extLst>
      <p:ext uri="{BB962C8B-B14F-4D97-AF65-F5344CB8AC3E}">
        <p14:creationId xmlns:p14="http://schemas.microsoft.com/office/powerpoint/2010/main" val="24438259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ar-EG"/>
          </a:p>
        </p:txBody>
      </p:sp>
      <p:sp>
        <p:nvSpPr>
          <p:cNvPr id="3" name="Date Placeholder 2"/>
          <p:cNvSpPr>
            <a:spLocks noGrp="1"/>
          </p:cNvSpPr>
          <p:nvPr>
            <p:ph type="dt" sz="half" idx="10"/>
          </p:nvPr>
        </p:nvSpPr>
        <p:spPr/>
        <p:txBody>
          <a:bodyPr/>
          <a:lstStyle/>
          <a:p>
            <a:fld id="{EFA0E5FF-B424-4DFE-8581-6630AAA49E99}" type="datetimeFigureOut">
              <a:rPr lang="ar-EG" smtClean="0"/>
              <a:t>03/09/1441</a:t>
            </a:fld>
            <a:endParaRPr lang="ar-EG"/>
          </a:p>
        </p:txBody>
      </p:sp>
      <p:sp>
        <p:nvSpPr>
          <p:cNvPr id="4" name="Footer Placeholder 3"/>
          <p:cNvSpPr>
            <a:spLocks noGrp="1"/>
          </p:cNvSpPr>
          <p:nvPr>
            <p:ph type="ftr" sz="quarter" idx="11"/>
          </p:nvPr>
        </p:nvSpPr>
        <p:spPr/>
        <p:txBody>
          <a:bodyPr/>
          <a:lstStyle/>
          <a:p>
            <a:endParaRPr lang="ar-EG"/>
          </a:p>
        </p:txBody>
      </p:sp>
      <p:sp>
        <p:nvSpPr>
          <p:cNvPr id="5" name="Slide Number Placeholder 4"/>
          <p:cNvSpPr>
            <a:spLocks noGrp="1"/>
          </p:cNvSpPr>
          <p:nvPr>
            <p:ph type="sldNum" sz="quarter" idx="12"/>
          </p:nvPr>
        </p:nvSpPr>
        <p:spPr/>
        <p:txBody>
          <a:bodyPr/>
          <a:lstStyle/>
          <a:p>
            <a:fld id="{49885911-A0CF-462C-9C41-B99BB0F8794F}" type="slidenum">
              <a:rPr lang="ar-EG" smtClean="0"/>
              <a:t>‹#›</a:t>
            </a:fld>
            <a:endParaRPr lang="ar-EG"/>
          </a:p>
        </p:txBody>
      </p:sp>
    </p:spTree>
    <p:extLst>
      <p:ext uri="{BB962C8B-B14F-4D97-AF65-F5344CB8AC3E}">
        <p14:creationId xmlns:p14="http://schemas.microsoft.com/office/powerpoint/2010/main" val="21429733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FA0E5FF-B424-4DFE-8581-6630AAA49E99}" type="datetimeFigureOut">
              <a:rPr lang="ar-EG" smtClean="0"/>
              <a:t>03/09/1441</a:t>
            </a:fld>
            <a:endParaRPr lang="ar-EG"/>
          </a:p>
        </p:txBody>
      </p:sp>
      <p:sp>
        <p:nvSpPr>
          <p:cNvPr id="3" name="Footer Placeholder 2"/>
          <p:cNvSpPr>
            <a:spLocks noGrp="1"/>
          </p:cNvSpPr>
          <p:nvPr>
            <p:ph type="ftr" sz="quarter" idx="11"/>
          </p:nvPr>
        </p:nvSpPr>
        <p:spPr/>
        <p:txBody>
          <a:bodyPr/>
          <a:lstStyle/>
          <a:p>
            <a:endParaRPr lang="ar-EG"/>
          </a:p>
        </p:txBody>
      </p:sp>
      <p:sp>
        <p:nvSpPr>
          <p:cNvPr id="4" name="Slide Number Placeholder 3"/>
          <p:cNvSpPr>
            <a:spLocks noGrp="1"/>
          </p:cNvSpPr>
          <p:nvPr>
            <p:ph type="sldNum" sz="quarter" idx="12"/>
          </p:nvPr>
        </p:nvSpPr>
        <p:spPr/>
        <p:txBody>
          <a:bodyPr/>
          <a:lstStyle/>
          <a:p>
            <a:fld id="{49885911-A0CF-462C-9C41-B99BB0F8794F}" type="slidenum">
              <a:rPr lang="ar-EG" smtClean="0"/>
              <a:t>‹#›</a:t>
            </a:fld>
            <a:endParaRPr lang="ar-EG"/>
          </a:p>
        </p:txBody>
      </p:sp>
    </p:spTree>
    <p:extLst>
      <p:ext uri="{BB962C8B-B14F-4D97-AF65-F5344CB8AC3E}">
        <p14:creationId xmlns:p14="http://schemas.microsoft.com/office/powerpoint/2010/main" val="34467883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ar-EG"/>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EG"/>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EFA0E5FF-B424-4DFE-8581-6630AAA49E99}" type="datetimeFigureOut">
              <a:rPr lang="ar-EG" smtClean="0"/>
              <a:t>03/09/1441</a:t>
            </a:fld>
            <a:endParaRPr lang="ar-EG"/>
          </a:p>
        </p:txBody>
      </p:sp>
      <p:sp>
        <p:nvSpPr>
          <p:cNvPr id="6" name="Footer Placeholder 5"/>
          <p:cNvSpPr>
            <a:spLocks noGrp="1"/>
          </p:cNvSpPr>
          <p:nvPr>
            <p:ph type="ftr" sz="quarter" idx="11"/>
          </p:nvPr>
        </p:nvSpPr>
        <p:spPr/>
        <p:txBody>
          <a:bodyPr/>
          <a:lstStyle/>
          <a:p>
            <a:endParaRPr lang="ar-EG"/>
          </a:p>
        </p:txBody>
      </p:sp>
      <p:sp>
        <p:nvSpPr>
          <p:cNvPr id="7" name="Slide Number Placeholder 6"/>
          <p:cNvSpPr>
            <a:spLocks noGrp="1"/>
          </p:cNvSpPr>
          <p:nvPr>
            <p:ph type="sldNum" sz="quarter" idx="12"/>
          </p:nvPr>
        </p:nvSpPr>
        <p:spPr/>
        <p:txBody>
          <a:bodyPr/>
          <a:lstStyle/>
          <a:p>
            <a:fld id="{49885911-A0CF-462C-9C41-B99BB0F8794F}" type="slidenum">
              <a:rPr lang="ar-EG" smtClean="0"/>
              <a:t>‹#›</a:t>
            </a:fld>
            <a:endParaRPr lang="ar-EG"/>
          </a:p>
        </p:txBody>
      </p:sp>
    </p:spTree>
    <p:extLst>
      <p:ext uri="{BB962C8B-B14F-4D97-AF65-F5344CB8AC3E}">
        <p14:creationId xmlns:p14="http://schemas.microsoft.com/office/powerpoint/2010/main" val="22146104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ar-EG"/>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EG"/>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EFA0E5FF-B424-4DFE-8581-6630AAA49E99}" type="datetimeFigureOut">
              <a:rPr lang="ar-EG" smtClean="0"/>
              <a:t>03/09/1441</a:t>
            </a:fld>
            <a:endParaRPr lang="ar-EG"/>
          </a:p>
        </p:txBody>
      </p:sp>
      <p:sp>
        <p:nvSpPr>
          <p:cNvPr id="6" name="Footer Placeholder 5"/>
          <p:cNvSpPr>
            <a:spLocks noGrp="1"/>
          </p:cNvSpPr>
          <p:nvPr>
            <p:ph type="ftr" sz="quarter" idx="11"/>
          </p:nvPr>
        </p:nvSpPr>
        <p:spPr/>
        <p:txBody>
          <a:bodyPr/>
          <a:lstStyle/>
          <a:p>
            <a:endParaRPr lang="ar-EG"/>
          </a:p>
        </p:txBody>
      </p:sp>
      <p:sp>
        <p:nvSpPr>
          <p:cNvPr id="7" name="Slide Number Placeholder 6"/>
          <p:cNvSpPr>
            <a:spLocks noGrp="1"/>
          </p:cNvSpPr>
          <p:nvPr>
            <p:ph type="sldNum" sz="quarter" idx="12"/>
          </p:nvPr>
        </p:nvSpPr>
        <p:spPr/>
        <p:txBody>
          <a:bodyPr/>
          <a:lstStyle/>
          <a:p>
            <a:fld id="{49885911-A0CF-462C-9C41-B99BB0F8794F}" type="slidenum">
              <a:rPr lang="ar-EG" smtClean="0"/>
              <a:t>‹#›</a:t>
            </a:fld>
            <a:endParaRPr lang="ar-EG"/>
          </a:p>
        </p:txBody>
      </p:sp>
    </p:spTree>
    <p:extLst>
      <p:ext uri="{BB962C8B-B14F-4D97-AF65-F5344CB8AC3E}">
        <p14:creationId xmlns:p14="http://schemas.microsoft.com/office/powerpoint/2010/main" val="6966332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1" anchor="ctr">
            <a:normAutofit/>
          </a:bodyPr>
          <a:lstStyle/>
          <a:p>
            <a:r>
              <a:rPr lang="en-US"/>
              <a:t>Click to edit Master title style</a:t>
            </a:r>
            <a:endParaRPr lang="ar-EG"/>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1">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EG"/>
          </a:p>
        </p:txBody>
      </p:sp>
      <p:sp>
        <p:nvSpPr>
          <p:cNvPr id="4" name="Date Placeholder 3"/>
          <p:cNvSpPr>
            <a:spLocks noGrp="1"/>
          </p:cNvSpPr>
          <p:nvPr>
            <p:ph type="dt" sz="half" idx="2"/>
          </p:nvPr>
        </p:nvSpPr>
        <p:spPr>
          <a:xfrm>
            <a:off x="8610600" y="6356350"/>
            <a:ext cx="27432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EFA0E5FF-B424-4DFE-8581-6630AAA49E99}" type="datetimeFigureOut">
              <a:rPr lang="ar-EG" smtClean="0"/>
              <a:t>03/09/1441</a:t>
            </a:fld>
            <a:endParaRPr lang="ar-EG"/>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EG"/>
          </a:p>
        </p:txBody>
      </p:sp>
      <p:sp>
        <p:nvSpPr>
          <p:cNvPr id="6" name="Slide Number Placeholder 5"/>
          <p:cNvSpPr>
            <a:spLocks noGrp="1"/>
          </p:cNvSpPr>
          <p:nvPr>
            <p:ph type="sldNum" sz="quarter" idx="4"/>
          </p:nvPr>
        </p:nvSpPr>
        <p:spPr>
          <a:xfrm>
            <a:off x="838200" y="6356350"/>
            <a:ext cx="27432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49885911-A0CF-462C-9C41-B99BB0F8794F}" type="slidenum">
              <a:rPr lang="ar-EG" smtClean="0"/>
              <a:t>‹#›</a:t>
            </a:fld>
            <a:endParaRPr lang="ar-EG"/>
          </a:p>
        </p:txBody>
      </p:sp>
    </p:spTree>
    <p:extLst>
      <p:ext uri="{BB962C8B-B14F-4D97-AF65-F5344CB8AC3E}">
        <p14:creationId xmlns:p14="http://schemas.microsoft.com/office/powerpoint/2010/main" val="298582843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r" defTabSz="914400" rtl="1"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ar-EG"/>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7.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7.xml"/><Relationship Id="rId4" Type="http://schemas.openxmlformats.org/officeDocument/2006/relationships/image" Target="../media/image4.jpeg"/></Relationships>
</file>

<file path=ppt/slides/_rels/slide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2.jpeg"/><Relationship Id="rId1" Type="http://schemas.openxmlformats.org/officeDocument/2006/relationships/slideLayout" Target="../slideLayouts/slideLayout7.xml"/><Relationship Id="rId4" Type="http://schemas.openxmlformats.org/officeDocument/2006/relationships/image" Target="../media/image6.jpeg"/></Relationships>
</file>

<file path=ppt/slides/_rels/slide6.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2.jpeg"/><Relationship Id="rId1" Type="http://schemas.openxmlformats.org/officeDocument/2006/relationships/slideLayout" Target="../slideLayouts/slideLayout7.xml"/><Relationship Id="rId5" Type="http://schemas.openxmlformats.org/officeDocument/2006/relationships/image" Target="../media/image9.jpeg"/><Relationship Id="rId4" Type="http://schemas.openxmlformats.org/officeDocument/2006/relationships/image" Target="../media/image8.gif"/></Relationships>
</file>

<file path=ppt/slides/_rels/slide7.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image" Target="../media/image11.jpeg"/><Relationship Id="rId1" Type="http://schemas.openxmlformats.org/officeDocument/2006/relationships/slideLayout" Target="../slideLayouts/slideLayout7.xml"/><Relationship Id="rId4" Type="http://schemas.openxmlformats.org/officeDocument/2006/relationships/image" Target="../media/image13.jpeg"/></Relationships>
</file>

<file path=ppt/slides/_rels/slide9.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image" Target="../media/image14.jpeg"/><Relationship Id="rId1" Type="http://schemas.openxmlformats.org/officeDocument/2006/relationships/slideLayout" Target="../slideLayouts/slideLayout7.xml"/><Relationship Id="rId4" Type="http://schemas.openxmlformats.org/officeDocument/2006/relationships/image" Target="../media/image16.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57028" y="0"/>
            <a:ext cx="13193962" cy="7253207"/>
          </a:xfrm>
          <a:prstGeom prst="rect">
            <a:avLst/>
          </a:prstGeom>
        </p:spPr>
      </p:pic>
      <p:sp>
        <p:nvSpPr>
          <p:cNvPr id="2" name="Title 1"/>
          <p:cNvSpPr>
            <a:spLocks noGrp="1"/>
          </p:cNvSpPr>
          <p:nvPr>
            <p:ph type="ctrTitle"/>
          </p:nvPr>
        </p:nvSpPr>
        <p:spPr>
          <a:xfrm>
            <a:off x="4313695" y="2802667"/>
            <a:ext cx="7878305" cy="2057113"/>
          </a:xfrm>
        </p:spPr>
        <p:txBody>
          <a:bodyPr>
            <a:normAutofit fontScale="90000"/>
          </a:bodyPr>
          <a:lstStyle/>
          <a:p>
            <a:r>
              <a:rPr lang="ar-EG" dirty="0" smtClean="0">
                <a:solidFill>
                  <a:schemeClr val="bg1"/>
                </a:solidFill>
              </a:rPr>
              <a:t>محاضرة 8 ارجنومية الملابس </a:t>
            </a:r>
            <a:br>
              <a:rPr lang="ar-EG" dirty="0" smtClean="0">
                <a:solidFill>
                  <a:schemeClr val="bg1"/>
                </a:solidFill>
              </a:rPr>
            </a:br>
            <a:r>
              <a:rPr lang="ar-EG" dirty="0" smtClean="0">
                <a:solidFill>
                  <a:schemeClr val="bg1"/>
                </a:solidFill>
              </a:rPr>
              <a:t>الفرقة الثالثة </a:t>
            </a:r>
            <a:br>
              <a:rPr lang="ar-EG" dirty="0" smtClean="0">
                <a:solidFill>
                  <a:schemeClr val="bg1"/>
                </a:solidFill>
              </a:rPr>
            </a:br>
            <a:r>
              <a:rPr lang="ar-EG" dirty="0" smtClean="0">
                <a:solidFill>
                  <a:schemeClr val="bg1"/>
                </a:solidFill>
              </a:rPr>
              <a:t>قسم تك الملابس و الموضة</a:t>
            </a:r>
            <a:endParaRPr lang="ar-EG" dirty="0">
              <a:solidFill>
                <a:schemeClr val="bg1"/>
              </a:solidFill>
            </a:endParaRPr>
          </a:p>
        </p:txBody>
      </p:sp>
      <p:sp>
        <p:nvSpPr>
          <p:cNvPr id="3" name="Subtitle 2"/>
          <p:cNvSpPr>
            <a:spLocks noGrp="1"/>
          </p:cNvSpPr>
          <p:nvPr>
            <p:ph type="subTitle" idx="1"/>
          </p:nvPr>
        </p:nvSpPr>
        <p:spPr>
          <a:xfrm>
            <a:off x="4313695" y="5055590"/>
            <a:ext cx="7878306" cy="1426575"/>
          </a:xfrm>
        </p:spPr>
        <p:txBody>
          <a:bodyPr/>
          <a:lstStyle/>
          <a:p>
            <a:r>
              <a:rPr lang="ar-EG" dirty="0" smtClean="0">
                <a:solidFill>
                  <a:schemeClr val="bg1"/>
                </a:solidFill>
              </a:rPr>
              <a:t>اعداد </a:t>
            </a:r>
          </a:p>
          <a:p>
            <a:r>
              <a:rPr lang="ar-EG" dirty="0" smtClean="0">
                <a:solidFill>
                  <a:schemeClr val="bg1"/>
                </a:solidFill>
              </a:rPr>
              <a:t>م.د.شيرين صلاح الدين على سالم</a:t>
            </a:r>
            <a:endParaRPr lang="ar-EG" dirty="0">
              <a:solidFill>
                <a:schemeClr val="bg1"/>
              </a:solidFill>
            </a:endParaRPr>
          </a:p>
        </p:txBody>
      </p:sp>
    </p:spTree>
    <p:extLst>
      <p:ext uri="{BB962C8B-B14F-4D97-AF65-F5344CB8AC3E}">
        <p14:creationId xmlns:p14="http://schemas.microsoft.com/office/powerpoint/2010/main" val="359322877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0279" y="0"/>
            <a:ext cx="13193962" cy="7253207"/>
          </a:xfrm>
          <a:prstGeom prst="rect">
            <a:avLst/>
          </a:prstGeom>
        </p:spPr>
      </p:pic>
      <p:sp>
        <p:nvSpPr>
          <p:cNvPr id="3" name="Subtitle 2"/>
          <p:cNvSpPr>
            <a:spLocks noGrp="1"/>
          </p:cNvSpPr>
          <p:nvPr>
            <p:ph type="subTitle" idx="1"/>
          </p:nvPr>
        </p:nvSpPr>
        <p:spPr>
          <a:xfrm>
            <a:off x="1524000" y="5260362"/>
            <a:ext cx="9144000" cy="1655762"/>
          </a:xfrm>
        </p:spPr>
        <p:txBody>
          <a:bodyPr>
            <a:normAutofit/>
          </a:bodyPr>
          <a:lstStyle/>
          <a:p>
            <a:r>
              <a:rPr lang="en-US" sz="3600" dirty="0">
                <a:solidFill>
                  <a:schemeClr val="bg1"/>
                </a:solidFill>
              </a:rPr>
              <a:t>THANK YOU</a:t>
            </a:r>
            <a:endParaRPr lang="ar-EG" sz="3600" dirty="0">
              <a:solidFill>
                <a:schemeClr val="bg1"/>
              </a:solidFill>
            </a:endParaRPr>
          </a:p>
        </p:txBody>
      </p:sp>
      <p:pic>
        <p:nvPicPr>
          <p:cNvPr id="4" name="Picture 3" descr="111111111111111111111111"/>
          <p:cNvPicPr/>
          <p:nvPr/>
        </p:nvPicPr>
        <p:blipFill>
          <a:blip r:embed="rId3">
            <a:extLst>
              <a:ext uri="{28A0092B-C50C-407E-A947-70E740481C1C}">
                <a14:useLocalDpi xmlns:a14="http://schemas.microsoft.com/office/drawing/2010/main" val="0"/>
              </a:ext>
            </a:extLst>
          </a:blip>
          <a:srcRect/>
          <a:stretch>
            <a:fillRect/>
          </a:stretch>
        </p:blipFill>
        <p:spPr bwMode="auto">
          <a:xfrm>
            <a:off x="4110273" y="695938"/>
            <a:ext cx="7523430" cy="4162425"/>
          </a:xfrm>
          <a:prstGeom prst="rect">
            <a:avLst/>
          </a:prstGeom>
          <a:noFill/>
          <a:ln>
            <a:noFill/>
          </a:ln>
        </p:spPr>
      </p:pic>
    </p:spTree>
    <p:extLst>
      <p:ext uri="{BB962C8B-B14F-4D97-AF65-F5344CB8AC3E}">
        <p14:creationId xmlns:p14="http://schemas.microsoft.com/office/powerpoint/2010/main" val="23331296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59844" y="0"/>
            <a:ext cx="13193962" cy="7253207"/>
          </a:xfrm>
          <a:prstGeom prst="rect">
            <a:avLst/>
          </a:prstGeom>
        </p:spPr>
      </p:pic>
      <p:sp>
        <p:nvSpPr>
          <p:cNvPr id="2" name="Rectangle 1"/>
          <p:cNvSpPr/>
          <p:nvPr/>
        </p:nvSpPr>
        <p:spPr>
          <a:xfrm>
            <a:off x="3096285" y="1030873"/>
            <a:ext cx="8908610" cy="944874"/>
          </a:xfrm>
          <a:prstGeom prst="rect">
            <a:avLst/>
          </a:prstGeom>
        </p:spPr>
        <p:txBody>
          <a:bodyPr wrap="square">
            <a:spAutoFit/>
          </a:bodyPr>
          <a:lstStyle/>
          <a:p>
            <a:pPr marL="179705" algn="ctr">
              <a:lnSpc>
                <a:spcPct val="80000"/>
              </a:lnSpc>
              <a:spcBef>
                <a:spcPts val="600"/>
              </a:spcBef>
              <a:spcAft>
                <a:spcPts val="600"/>
              </a:spcAft>
            </a:pPr>
            <a:r>
              <a:rPr lang="ar-EG" sz="2800" b="1" dirty="0" smtClean="0">
                <a:solidFill>
                  <a:srgbClr val="FF0000"/>
                </a:solidFill>
                <a:latin typeface="Times New Roman" panose="02020603050405020304" pitchFamily="18" charset="0"/>
                <a:ea typeface="Times New Roman" panose="02020603050405020304" pitchFamily="18" charset="0"/>
                <a:cs typeface="Simplified Arabic" panose="02020603050405020304" pitchFamily="18" charset="-78"/>
              </a:rPr>
              <a:t>ثانيا: </a:t>
            </a:r>
            <a:r>
              <a:rPr lang="ar-SA" sz="2800" b="1" dirty="0" smtClean="0">
                <a:solidFill>
                  <a:srgbClr val="FF0000"/>
                </a:solidFill>
                <a:latin typeface="Times New Roman" panose="02020603050405020304" pitchFamily="18" charset="0"/>
                <a:ea typeface="Times New Roman" panose="02020603050405020304" pitchFamily="18" charset="0"/>
                <a:cs typeface="Simplified Arabic" panose="02020603050405020304" pitchFamily="18" charset="-78"/>
              </a:rPr>
              <a:t>التهوية </a:t>
            </a:r>
            <a:r>
              <a:rPr lang="ar-SA" sz="2800" b="1" dirty="0">
                <a:solidFill>
                  <a:srgbClr val="FF0000"/>
                </a:solidFill>
                <a:latin typeface="Times New Roman" panose="02020603050405020304" pitchFamily="18" charset="0"/>
                <a:ea typeface="Times New Roman" panose="02020603050405020304" pitchFamily="18" charset="0"/>
                <a:cs typeface="Simplified Arabic" panose="02020603050405020304" pitchFamily="18" charset="-78"/>
              </a:rPr>
              <a:t>والحرارة والرطوبة</a:t>
            </a:r>
            <a:endParaRPr lang="en-US" sz="2800" dirty="0">
              <a:solidFill>
                <a:srgbClr val="FF0000"/>
              </a:solidFill>
              <a:latin typeface="Times New Roman" panose="02020603050405020304" pitchFamily="18" charset="0"/>
              <a:ea typeface="Times New Roman" panose="02020603050405020304" pitchFamily="18" charset="0"/>
              <a:cs typeface="Simplified Arabic" panose="02020603050405020304" pitchFamily="18" charset="-78"/>
            </a:endParaRPr>
          </a:p>
          <a:p>
            <a:pPr algn="ctr"/>
            <a:r>
              <a:rPr lang="ar-SA" sz="2800" b="1" dirty="0">
                <a:solidFill>
                  <a:srgbClr val="FF0000"/>
                </a:solidFill>
                <a:latin typeface="Times New Roman" panose="02020603050405020304" pitchFamily="18" charset="0"/>
                <a:ea typeface="Times New Roman" panose="02020603050405020304" pitchFamily="18" charset="0"/>
                <a:cs typeface="Simplified Arabic" panose="02020603050405020304" pitchFamily="18" charset="-78"/>
              </a:rPr>
              <a:t> </a:t>
            </a:r>
            <a:r>
              <a:rPr lang="en-US" sz="2800" b="1" dirty="0">
                <a:solidFill>
                  <a:srgbClr val="FF0000"/>
                </a:solidFill>
                <a:latin typeface="Times New Roman" panose="02020603050405020304" pitchFamily="18" charset="0"/>
                <a:ea typeface="Times New Roman" panose="02020603050405020304" pitchFamily="18" charset="0"/>
                <a:cs typeface="Simplified Arabic" panose="02020603050405020304" pitchFamily="18" charset="-78"/>
              </a:rPr>
              <a:t>Heating, Ventilation and Humidity </a:t>
            </a:r>
            <a:endParaRPr lang="en-US" sz="2800" dirty="0">
              <a:solidFill>
                <a:srgbClr val="FF0000"/>
              </a:solidFill>
            </a:endParaRPr>
          </a:p>
        </p:txBody>
      </p:sp>
      <p:sp>
        <p:nvSpPr>
          <p:cNvPr id="3" name="Rectangle 2"/>
          <p:cNvSpPr/>
          <p:nvPr/>
        </p:nvSpPr>
        <p:spPr>
          <a:xfrm>
            <a:off x="3775295" y="2270218"/>
            <a:ext cx="8416705" cy="1200329"/>
          </a:xfrm>
          <a:prstGeom prst="rect">
            <a:avLst/>
          </a:prstGeom>
        </p:spPr>
        <p:txBody>
          <a:bodyPr wrap="square">
            <a:spAutoFit/>
          </a:bodyPr>
          <a:lstStyle/>
          <a:p>
            <a:r>
              <a:rPr lang="ar-SA" sz="2400" dirty="0">
                <a:solidFill>
                  <a:srgbClr val="000000"/>
                </a:solidFill>
                <a:latin typeface="Times New Roman" panose="02020603050405020304" pitchFamily="18" charset="0"/>
                <a:ea typeface="Times New Roman" panose="02020603050405020304" pitchFamily="18" charset="0"/>
                <a:cs typeface="Simplified Arabic" panose="02020603050405020304" pitchFamily="18" charset="-78"/>
              </a:rPr>
              <a:t>توافر درجة حرارة معتدلة فى بيئة العمل حيث أن كفاءة الفرد تقل كلما زادت درجة الحرارة أو إنخفضت عن المعدل المناسب , وكذلك فإن عدم توافر درجة الحرارة المناسبة يقود الفرد إلى الضيق وإلى الوقوع فى الحوادث. </a:t>
            </a:r>
            <a:endParaRPr lang="en-US" sz="2400" dirty="0"/>
          </a:p>
        </p:txBody>
      </p:sp>
      <p:sp>
        <p:nvSpPr>
          <p:cNvPr id="4" name="Rectangle 3"/>
          <p:cNvSpPr/>
          <p:nvPr/>
        </p:nvSpPr>
        <p:spPr>
          <a:xfrm>
            <a:off x="829901" y="3478377"/>
            <a:ext cx="11606542" cy="2850011"/>
          </a:xfrm>
          <a:prstGeom prst="rect">
            <a:avLst/>
          </a:prstGeom>
        </p:spPr>
        <p:txBody>
          <a:bodyPr wrap="square">
            <a:spAutoFit/>
          </a:bodyPr>
          <a:lstStyle/>
          <a:p>
            <a:pPr marL="89535" algn="justLow">
              <a:lnSpc>
                <a:spcPct val="70000"/>
              </a:lnSpc>
              <a:spcBef>
                <a:spcPts val="600"/>
              </a:spcBef>
              <a:spcAft>
                <a:spcPts val="600"/>
              </a:spcAft>
            </a:pPr>
            <a:r>
              <a:rPr lang="ar-SA" sz="2400" b="1" u="sng" dirty="0">
                <a:solidFill>
                  <a:srgbClr val="FFFF00"/>
                </a:solidFill>
                <a:latin typeface="Times New Roman" panose="02020603050405020304" pitchFamily="18" charset="0"/>
                <a:ea typeface="Times New Roman" panose="02020603050405020304" pitchFamily="18" charset="0"/>
                <a:cs typeface="Simplified Arabic" panose="02020603050405020304" pitchFamily="18" charset="-78"/>
              </a:rPr>
              <a:t>وتنقسم أنواع التهوية إلى : </a:t>
            </a:r>
            <a:endParaRPr lang="en-US" sz="2400" b="1" u="sng" dirty="0">
              <a:solidFill>
                <a:srgbClr val="FFFF00"/>
              </a:solidFill>
              <a:latin typeface="Times New Roman" panose="02020603050405020304" pitchFamily="18" charset="0"/>
              <a:ea typeface="Times New Roman" panose="02020603050405020304" pitchFamily="18" charset="0"/>
              <a:cs typeface="Simplified Arabic" panose="02020603050405020304" pitchFamily="18" charset="-78"/>
            </a:endParaRPr>
          </a:p>
          <a:p>
            <a:pPr marL="89535" algn="justLow">
              <a:lnSpc>
                <a:spcPct val="80000"/>
              </a:lnSpc>
              <a:spcBef>
                <a:spcPts val="600"/>
              </a:spcBef>
              <a:spcAft>
                <a:spcPts val="600"/>
              </a:spcAft>
            </a:pPr>
            <a:r>
              <a:rPr lang="ar-SA" sz="2400" b="1" dirty="0">
                <a:solidFill>
                  <a:srgbClr val="000000"/>
                </a:solidFill>
                <a:latin typeface="Times New Roman" panose="02020603050405020304" pitchFamily="18" charset="0"/>
                <a:ea typeface="Times New Roman" panose="02020603050405020304" pitchFamily="18" charset="0"/>
                <a:cs typeface="Simplified Arabic" panose="02020603050405020304" pitchFamily="18" charset="-78"/>
              </a:rPr>
              <a:t>2-1 تهوية طبيعية </a:t>
            </a:r>
            <a:endParaRPr lang="en-US" sz="2400" dirty="0">
              <a:latin typeface="Times New Roman" panose="02020603050405020304" pitchFamily="18" charset="0"/>
              <a:ea typeface="Times New Roman" panose="02020603050405020304" pitchFamily="18" charset="0"/>
              <a:cs typeface="Simplified Arabic" panose="02020603050405020304" pitchFamily="18" charset="-78"/>
            </a:endParaRPr>
          </a:p>
          <a:p>
            <a:pPr marL="89535" algn="justLow">
              <a:lnSpc>
                <a:spcPct val="70000"/>
              </a:lnSpc>
              <a:spcBef>
                <a:spcPts val="600"/>
              </a:spcBef>
              <a:spcAft>
                <a:spcPts val="600"/>
              </a:spcAft>
            </a:pPr>
            <a:r>
              <a:rPr lang="ar-SA" sz="2400" dirty="0">
                <a:solidFill>
                  <a:srgbClr val="000000"/>
                </a:solidFill>
                <a:latin typeface="Times New Roman" panose="02020603050405020304" pitchFamily="18" charset="0"/>
                <a:ea typeface="Times New Roman" panose="02020603050405020304" pitchFamily="18" charset="0"/>
                <a:cs typeface="Simplified Arabic" panose="02020603050405020304" pitchFamily="18" charset="-78"/>
              </a:rPr>
              <a:t>وذلك من خلال النوافذ والفتحات المصممة فى أسقف وجدران مكان العمل , كما يجب أن تكون فتحات التهوية داخل أماكن العمل قابلة للفتح أو التضييق والتوسيع للتحكم فى كميات الهواء الداخلة لصالة الإنتاج .</a:t>
            </a:r>
            <a:endParaRPr lang="en-US" sz="2400" dirty="0">
              <a:latin typeface="Times New Roman" panose="02020603050405020304" pitchFamily="18" charset="0"/>
              <a:ea typeface="Times New Roman" panose="02020603050405020304" pitchFamily="18" charset="0"/>
              <a:cs typeface="Simplified Arabic" panose="02020603050405020304" pitchFamily="18" charset="-78"/>
            </a:endParaRPr>
          </a:p>
          <a:p>
            <a:pPr marL="89535" algn="justLow">
              <a:lnSpc>
                <a:spcPct val="80000"/>
              </a:lnSpc>
              <a:spcBef>
                <a:spcPts val="600"/>
              </a:spcBef>
              <a:spcAft>
                <a:spcPts val="600"/>
              </a:spcAft>
            </a:pPr>
            <a:r>
              <a:rPr lang="ar-SA" sz="2400" b="1" dirty="0">
                <a:solidFill>
                  <a:srgbClr val="000000"/>
                </a:solidFill>
                <a:latin typeface="Times New Roman" panose="02020603050405020304" pitchFamily="18" charset="0"/>
                <a:ea typeface="Times New Roman" panose="02020603050405020304" pitchFamily="18" charset="0"/>
                <a:cs typeface="Simplified Arabic" panose="02020603050405020304" pitchFamily="18" charset="-78"/>
              </a:rPr>
              <a:t>2-2 تهوية موضعية عن طريق ضخ الهواء </a:t>
            </a:r>
            <a:endParaRPr lang="en-US" sz="2400" dirty="0">
              <a:latin typeface="Times New Roman" panose="02020603050405020304" pitchFamily="18" charset="0"/>
              <a:ea typeface="Times New Roman" panose="02020603050405020304" pitchFamily="18" charset="0"/>
              <a:cs typeface="Simplified Arabic" panose="02020603050405020304" pitchFamily="18" charset="-78"/>
            </a:endParaRPr>
          </a:p>
          <a:p>
            <a:pPr marL="89535" algn="justLow">
              <a:lnSpc>
                <a:spcPct val="70000"/>
              </a:lnSpc>
              <a:spcBef>
                <a:spcPts val="600"/>
              </a:spcBef>
              <a:spcAft>
                <a:spcPts val="600"/>
              </a:spcAft>
            </a:pPr>
            <a:r>
              <a:rPr lang="ar-SA" sz="2400" dirty="0">
                <a:solidFill>
                  <a:srgbClr val="000000"/>
                </a:solidFill>
                <a:latin typeface="Times New Roman" panose="02020603050405020304" pitchFamily="18" charset="0"/>
                <a:ea typeface="Times New Roman" panose="02020603050405020304" pitchFamily="18" charset="0"/>
                <a:cs typeface="Simplified Arabic" panose="02020603050405020304" pitchFamily="18" charset="-78"/>
              </a:rPr>
              <a:t>تختلف التهوية الموضعية فمنها الستائر الهوائية , والسقف الهوائى _ وهو عبارة عن سقف مصنوع من الزجاج ويكون أسفل سقف المبنى ويتم ملؤه بالهواء النقى ) ويراعى أن يكون تحرك الهواء داخل صالة الإنتاج بسرعة لا تزيد على ( 60م/دقيقة</a:t>
            </a:r>
            <a:r>
              <a:rPr lang="ar-SA" sz="2400" dirty="0" smtClean="0">
                <a:solidFill>
                  <a:srgbClr val="000000"/>
                </a:solidFill>
                <a:latin typeface="Times New Roman" panose="02020603050405020304" pitchFamily="18" charset="0"/>
                <a:ea typeface="Times New Roman" panose="02020603050405020304" pitchFamily="18" charset="0"/>
                <a:cs typeface="Simplified Arabic" panose="02020603050405020304" pitchFamily="18" charset="-78"/>
              </a:rPr>
              <a:t>).</a:t>
            </a:r>
            <a:endParaRPr lang="en-US" sz="2400" dirty="0">
              <a:latin typeface="Times New Roman" panose="02020603050405020304" pitchFamily="18" charset="0"/>
              <a:ea typeface="Times New Roman" panose="02020603050405020304" pitchFamily="18" charset="0"/>
              <a:cs typeface="Simplified Arabic" panose="02020603050405020304" pitchFamily="18" charset="-78"/>
            </a:endParaRPr>
          </a:p>
        </p:txBody>
      </p:sp>
    </p:spTree>
    <p:extLst>
      <p:ext uri="{BB962C8B-B14F-4D97-AF65-F5344CB8AC3E}">
        <p14:creationId xmlns:p14="http://schemas.microsoft.com/office/powerpoint/2010/main" val="39199254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4294967295"/>
          </p:nvPr>
        </p:nvPicPr>
        <p:blipFill>
          <a:blip r:embed="rId2" cstate="print">
            <a:extLst>
              <a:ext uri="{28A0092B-C50C-407E-A947-70E740481C1C}">
                <a14:useLocalDpi xmlns:a14="http://schemas.microsoft.com/office/drawing/2010/main" val="0"/>
              </a:ext>
            </a:extLst>
          </a:blip>
          <a:stretch>
            <a:fillRect/>
          </a:stretch>
        </p:blipFill>
        <p:spPr>
          <a:xfrm>
            <a:off x="-530627" y="-2202242"/>
            <a:ext cx="14241463" cy="9075738"/>
          </a:xfrm>
        </p:spPr>
      </p:pic>
      <p:sp>
        <p:nvSpPr>
          <p:cNvPr id="2" name="Rectangle 1"/>
          <p:cNvSpPr/>
          <p:nvPr/>
        </p:nvSpPr>
        <p:spPr>
          <a:xfrm>
            <a:off x="2174033" y="536072"/>
            <a:ext cx="9881118" cy="3277820"/>
          </a:xfrm>
          <a:prstGeom prst="rect">
            <a:avLst/>
          </a:prstGeom>
        </p:spPr>
        <p:txBody>
          <a:bodyPr wrap="square">
            <a:spAutoFit/>
          </a:bodyPr>
          <a:lstStyle/>
          <a:p>
            <a:pPr indent="90170" algn="justLow">
              <a:lnSpc>
                <a:spcPct val="70000"/>
              </a:lnSpc>
              <a:spcBef>
                <a:spcPts val="600"/>
              </a:spcBef>
              <a:spcAft>
                <a:spcPts val="600"/>
              </a:spcAft>
            </a:pPr>
            <a:r>
              <a:rPr lang="ar-SA" sz="2800" b="1" u="sng" dirty="0">
                <a:solidFill>
                  <a:srgbClr val="FF0000"/>
                </a:solidFill>
                <a:latin typeface="Times New Roman" panose="02020603050405020304" pitchFamily="18" charset="0"/>
                <a:ea typeface="Times New Roman" panose="02020603050405020304" pitchFamily="18" charset="0"/>
                <a:cs typeface="Simplified Arabic" panose="02020603050405020304" pitchFamily="18" charset="-78"/>
              </a:rPr>
              <a:t>وهناك بعض التوصيات الإرجونومية نذكر منها : </a:t>
            </a:r>
            <a:endParaRPr lang="en-US" sz="2800" b="1" u="sng" dirty="0">
              <a:solidFill>
                <a:srgbClr val="FF0000"/>
              </a:solidFill>
              <a:latin typeface="Times New Roman" panose="02020603050405020304" pitchFamily="18" charset="0"/>
              <a:ea typeface="Times New Roman" panose="02020603050405020304" pitchFamily="18" charset="0"/>
              <a:cs typeface="Simplified Arabic" panose="02020603050405020304" pitchFamily="18" charset="-78"/>
            </a:endParaRPr>
          </a:p>
          <a:p>
            <a:pPr indent="90170" algn="justLow">
              <a:lnSpc>
                <a:spcPct val="70000"/>
              </a:lnSpc>
              <a:spcBef>
                <a:spcPts val="600"/>
              </a:spcBef>
              <a:spcAft>
                <a:spcPts val="600"/>
              </a:spcAft>
            </a:pPr>
            <a:r>
              <a:rPr lang="ar-SA" sz="2800" dirty="0">
                <a:solidFill>
                  <a:srgbClr val="000000"/>
                </a:solidFill>
                <a:latin typeface="Times New Roman" panose="02020603050405020304" pitchFamily="18" charset="0"/>
                <a:ea typeface="Times New Roman" panose="02020603050405020304" pitchFamily="18" charset="0"/>
                <a:cs typeface="Simplified Arabic" panose="02020603050405020304" pitchFamily="18" charset="-78"/>
              </a:rPr>
              <a:t>-   أن تكون درجة حرارة الهواء فى مكان العمل بين 20أو 21 فى الشتاء وبين 20و24 درجة مئوية فى الصيف .</a:t>
            </a:r>
            <a:endParaRPr lang="en-US" sz="2800" dirty="0">
              <a:latin typeface="Times New Roman" panose="02020603050405020304" pitchFamily="18" charset="0"/>
              <a:ea typeface="Times New Roman" panose="02020603050405020304" pitchFamily="18" charset="0"/>
              <a:cs typeface="Simplified Arabic" panose="02020603050405020304" pitchFamily="18" charset="-78"/>
            </a:endParaRPr>
          </a:p>
          <a:p>
            <a:pPr indent="90170" algn="justLow">
              <a:lnSpc>
                <a:spcPct val="70000"/>
              </a:lnSpc>
              <a:spcBef>
                <a:spcPts val="600"/>
              </a:spcBef>
              <a:spcAft>
                <a:spcPts val="600"/>
              </a:spcAft>
            </a:pPr>
            <a:r>
              <a:rPr lang="ar-SA" sz="2800" dirty="0">
                <a:solidFill>
                  <a:srgbClr val="000000"/>
                </a:solidFill>
                <a:latin typeface="Times New Roman" panose="02020603050405020304" pitchFamily="18" charset="0"/>
                <a:ea typeface="Times New Roman" panose="02020603050405020304" pitchFamily="18" charset="0"/>
                <a:cs typeface="Simplified Arabic" panose="02020603050405020304" pitchFamily="18" charset="-78"/>
              </a:rPr>
              <a:t>-   درجات حرارة الأسطح للأشياء المتجاورة يجب أن تكون نفس درجة حرارة الهواء تقريباً .</a:t>
            </a:r>
            <a:endParaRPr lang="en-US" sz="2800" dirty="0">
              <a:latin typeface="Times New Roman" panose="02020603050405020304" pitchFamily="18" charset="0"/>
              <a:ea typeface="Times New Roman" panose="02020603050405020304" pitchFamily="18" charset="0"/>
              <a:cs typeface="Simplified Arabic" panose="02020603050405020304" pitchFamily="18" charset="-78"/>
            </a:endParaRPr>
          </a:p>
          <a:p>
            <a:r>
              <a:rPr lang="ar-SA" sz="2800" dirty="0">
                <a:solidFill>
                  <a:srgbClr val="000000"/>
                </a:solidFill>
                <a:latin typeface="Times New Roman" panose="02020603050405020304" pitchFamily="18" charset="0"/>
                <a:ea typeface="Times New Roman" panose="02020603050405020304" pitchFamily="18" charset="0"/>
                <a:cs typeface="Simplified Arabic" panose="02020603050405020304" pitchFamily="18" charset="-78"/>
              </a:rPr>
              <a:t>-  لا يجب أن تصل الرطوبة النسبية للهواء فى الحجرة إلى أقل من 30 بالمائة فى الشتاء , وفى الصيف عادة تكون الرطوبة النسبية الطبيعية تتغير بين 40و </a:t>
            </a:r>
            <a:r>
              <a:rPr lang="ar-SA" sz="2800" dirty="0" smtClean="0">
                <a:solidFill>
                  <a:srgbClr val="000000"/>
                </a:solidFill>
                <a:latin typeface="Times New Roman" panose="02020603050405020304" pitchFamily="18" charset="0"/>
                <a:ea typeface="Times New Roman" panose="02020603050405020304" pitchFamily="18" charset="0"/>
                <a:cs typeface="Simplified Arabic" panose="02020603050405020304" pitchFamily="18" charset="-78"/>
              </a:rPr>
              <a:t>6</a:t>
            </a:r>
            <a:r>
              <a:rPr lang="ar-EG" sz="2800" dirty="0" smtClean="0">
                <a:solidFill>
                  <a:srgbClr val="000000"/>
                </a:solidFill>
                <a:latin typeface="Times New Roman" panose="02020603050405020304" pitchFamily="18" charset="0"/>
                <a:ea typeface="Times New Roman" panose="02020603050405020304" pitchFamily="18" charset="0"/>
                <a:cs typeface="Simplified Arabic" panose="02020603050405020304" pitchFamily="18" charset="-78"/>
              </a:rPr>
              <a:t>0</a:t>
            </a:r>
            <a:r>
              <a:rPr lang="ar-SA" sz="2800" dirty="0" smtClean="0">
                <a:solidFill>
                  <a:srgbClr val="000000"/>
                </a:solidFill>
                <a:latin typeface="Times New Roman" panose="02020603050405020304" pitchFamily="18" charset="0"/>
                <a:ea typeface="Times New Roman" panose="02020603050405020304" pitchFamily="18" charset="0"/>
                <a:cs typeface="Simplified Arabic" panose="02020603050405020304" pitchFamily="18" charset="-78"/>
              </a:rPr>
              <a:t>% </a:t>
            </a:r>
            <a:r>
              <a:rPr lang="ar-SA" sz="2800" dirty="0">
                <a:solidFill>
                  <a:srgbClr val="000000"/>
                </a:solidFill>
                <a:latin typeface="Times New Roman" panose="02020603050405020304" pitchFamily="18" charset="0"/>
                <a:ea typeface="Times New Roman" panose="02020603050405020304" pitchFamily="18" charset="0"/>
                <a:cs typeface="Simplified Arabic" panose="02020603050405020304" pitchFamily="18" charset="-78"/>
              </a:rPr>
              <a:t>وهى تعتبر نسبة مريحة</a:t>
            </a:r>
            <a:endParaRPr lang="en-US" sz="2800" dirty="0"/>
          </a:p>
        </p:txBody>
      </p:sp>
      <p:sp>
        <p:nvSpPr>
          <p:cNvPr id="3" name="Rectangle 2"/>
          <p:cNvSpPr/>
          <p:nvPr/>
        </p:nvSpPr>
        <p:spPr>
          <a:xfrm>
            <a:off x="158620" y="3937385"/>
            <a:ext cx="11784564" cy="1951303"/>
          </a:xfrm>
          <a:prstGeom prst="rect">
            <a:avLst/>
          </a:prstGeom>
        </p:spPr>
        <p:txBody>
          <a:bodyPr wrap="square">
            <a:spAutoFit/>
          </a:bodyPr>
          <a:lstStyle/>
          <a:p>
            <a:pPr marL="179705">
              <a:lnSpc>
                <a:spcPct val="80000"/>
              </a:lnSpc>
              <a:spcBef>
                <a:spcPts val="600"/>
              </a:spcBef>
              <a:spcAft>
                <a:spcPts val="600"/>
              </a:spcAft>
            </a:pPr>
            <a:r>
              <a:rPr lang="ar-EG" sz="3600" b="1" u="sng" dirty="0" smtClean="0">
                <a:solidFill>
                  <a:srgbClr val="FF0000"/>
                </a:solidFill>
                <a:latin typeface="Times New Roman" panose="02020603050405020304" pitchFamily="18" charset="0"/>
                <a:ea typeface="Times New Roman" panose="02020603050405020304" pitchFamily="18" charset="0"/>
                <a:cs typeface="Simplified Arabic" panose="02020603050405020304" pitchFamily="18" charset="-78"/>
              </a:rPr>
              <a:t>ثالثا:</a:t>
            </a:r>
            <a:r>
              <a:rPr lang="ar-SA" sz="3600" b="1" u="sng" dirty="0" smtClean="0">
                <a:solidFill>
                  <a:srgbClr val="FF0000"/>
                </a:solidFill>
                <a:latin typeface="Times New Roman" panose="02020603050405020304" pitchFamily="18" charset="0"/>
                <a:ea typeface="Times New Roman" panose="02020603050405020304" pitchFamily="18" charset="0"/>
                <a:cs typeface="Simplified Arabic" panose="02020603050405020304" pitchFamily="18" charset="-78"/>
              </a:rPr>
              <a:t>معالجة </a:t>
            </a:r>
            <a:r>
              <a:rPr lang="ar-SA" sz="3600" b="1" u="sng" dirty="0">
                <a:solidFill>
                  <a:srgbClr val="FF0000"/>
                </a:solidFill>
                <a:latin typeface="Times New Roman" panose="02020603050405020304" pitchFamily="18" charset="0"/>
                <a:ea typeface="Times New Roman" panose="02020603050405020304" pitchFamily="18" charset="0"/>
                <a:cs typeface="Simplified Arabic" panose="02020603050405020304" pitchFamily="18" charset="-78"/>
              </a:rPr>
              <a:t>الضوضاء          </a:t>
            </a:r>
            <a:r>
              <a:rPr lang="ar-SA" sz="3600" b="1" u="sng" dirty="0" smtClean="0">
                <a:solidFill>
                  <a:srgbClr val="FF0000"/>
                </a:solidFill>
                <a:latin typeface="Times New Roman" panose="02020603050405020304" pitchFamily="18" charset="0"/>
                <a:ea typeface="Times New Roman" panose="02020603050405020304" pitchFamily="18" charset="0"/>
                <a:cs typeface="Simplified Arabic" panose="02020603050405020304" pitchFamily="18" charset="-78"/>
              </a:rPr>
              <a:t>               </a:t>
            </a:r>
            <a:r>
              <a:rPr lang="en-US" sz="3600" b="1" u="sng" dirty="0">
                <a:solidFill>
                  <a:srgbClr val="FF0000"/>
                </a:solidFill>
                <a:latin typeface="Times New Roman" panose="02020603050405020304" pitchFamily="18" charset="0"/>
                <a:ea typeface="Times New Roman" panose="02020603050405020304" pitchFamily="18" charset="0"/>
                <a:cs typeface="Simplified Arabic" panose="02020603050405020304" pitchFamily="18" charset="-78"/>
              </a:rPr>
              <a:t>Noise Treatment</a:t>
            </a:r>
          </a:p>
          <a:p>
            <a:pPr algn="justLow">
              <a:lnSpc>
                <a:spcPct val="70000"/>
              </a:lnSpc>
              <a:spcBef>
                <a:spcPts val="600"/>
              </a:spcBef>
              <a:spcAft>
                <a:spcPts val="600"/>
              </a:spcAft>
            </a:pPr>
            <a:r>
              <a:rPr lang="ar-SA" sz="2400" dirty="0">
                <a:solidFill>
                  <a:srgbClr val="000000"/>
                </a:solidFill>
                <a:latin typeface="Times New Roman" panose="02020603050405020304" pitchFamily="18" charset="0"/>
                <a:ea typeface="Times New Roman" panose="02020603050405020304" pitchFamily="18" charset="0"/>
                <a:cs typeface="Simplified Arabic" panose="02020603050405020304" pitchFamily="18" charset="-78"/>
              </a:rPr>
              <a:t>الضوضاء فى الوقت الحالى أصبحت عنصراً مستحدثاً من عناصر تلوث البيئة وتتركز بصفة خاصة فى المناطق الصناعية حيث الأصوات الصادرة من الماكينات , والعمال لا يدركوا الأضرار الناتجة عن إستمرار تعرضهم للضوضاء</a:t>
            </a:r>
            <a:r>
              <a:rPr lang="ar-SA" sz="2400" dirty="0" smtClean="0">
                <a:solidFill>
                  <a:srgbClr val="000000"/>
                </a:solidFill>
                <a:latin typeface="Times New Roman" panose="02020603050405020304" pitchFamily="18" charset="0"/>
                <a:ea typeface="Times New Roman" panose="02020603050405020304" pitchFamily="18" charset="0"/>
                <a:cs typeface="Simplified Arabic" panose="02020603050405020304" pitchFamily="18" charset="-78"/>
              </a:rPr>
              <a:t>.</a:t>
            </a:r>
            <a:endParaRPr lang="en-US" sz="2400" dirty="0">
              <a:latin typeface="Times New Roman" panose="02020603050405020304" pitchFamily="18" charset="0"/>
              <a:ea typeface="Times New Roman" panose="02020603050405020304" pitchFamily="18" charset="0"/>
              <a:cs typeface="Simplified Arabic" panose="02020603050405020304" pitchFamily="18" charset="-78"/>
            </a:endParaRPr>
          </a:p>
          <a:p>
            <a:pPr>
              <a:lnSpc>
                <a:spcPct val="80000"/>
              </a:lnSpc>
              <a:spcBef>
                <a:spcPts val="600"/>
              </a:spcBef>
              <a:tabLst>
                <a:tab pos="852170" algn="l"/>
                <a:tab pos="4500245" algn="r"/>
              </a:tabLst>
            </a:pPr>
            <a:r>
              <a:rPr lang="ar-SA" sz="2400" dirty="0">
                <a:solidFill>
                  <a:srgbClr val="000000"/>
                </a:solidFill>
                <a:latin typeface="Times New Roman" panose="02020603050405020304" pitchFamily="18" charset="0"/>
                <a:ea typeface="Times New Roman" panose="02020603050405020304" pitchFamily="18" charset="0"/>
                <a:cs typeface="Simplified Arabic" panose="02020603050405020304" pitchFamily="18" charset="-78"/>
              </a:rPr>
              <a:t>ومستوى الضوضاء في الصناعة بالنسبة لماكينات الحياكة يتجاوز حدود التعرض الآمن وللحماية السمعية الصحيحة يمكن وضع سدادة الأذن</a:t>
            </a:r>
            <a:r>
              <a:rPr lang="en-US" dirty="0"/>
              <a:t> </a:t>
            </a:r>
            <a:r>
              <a:rPr lang="ar-SA" sz="800" baseline="30000" dirty="0">
                <a:solidFill>
                  <a:srgbClr val="000000"/>
                </a:solidFill>
                <a:latin typeface="Times New Roman" panose="02020603050405020304" pitchFamily="18" charset="0"/>
                <a:ea typeface="Times New Roman" panose="02020603050405020304" pitchFamily="18" charset="0"/>
                <a:cs typeface="Simplified Arabic" panose="02020603050405020304" pitchFamily="18" charset="-78"/>
              </a:rPr>
              <a:t> </a:t>
            </a:r>
            <a:r>
              <a:rPr lang="ar-EG" sz="800" baseline="30000" dirty="0">
                <a:solidFill>
                  <a:srgbClr val="000000"/>
                </a:solidFill>
                <a:latin typeface="Times New Roman" panose="02020603050405020304" pitchFamily="18" charset="0"/>
                <a:ea typeface="Times New Roman" panose="02020603050405020304" pitchFamily="18" charset="0"/>
                <a:cs typeface="Simplified Arabic" panose="02020603050405020304" pitchFamily="18" charset="-78"/>
              </a:rPr>
              <a:t>.</a:t>
            </a:r>
            <a:endParaRPr lang="en-US" dirty="0">
              <a:effectLst/>
              <a:latin typeface="Times New Roman" panose="02020603050405020304" pitchFamily="18" charset="0"/>
              <a:ea typeface="Times New Roman" panose="02020603050405020304" pitchFamily="18" charset="0"/>
              <a:cs typeface="Simplified Arabic" panose="02020603050405020304" pitchFamily="18" charset="-78"/>
            </a:endParaRPr>
          </a:p>
        </p:txBody>
      </p:sp>
    </p:spTree>
    <p:extLst>
      <p:ext uri="{BB962C8B-B14F-4D97-AF65-F5344CB8AC3E}">
        <p14:creationId xmlns:p14="http://schemas.microsoft.com/office/powerpoint/2010/main" val="232553890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4294967295"/>
          </p:nvPr>
        </p:nvPicPr>
        <p:blipFill>
          <a:blip r:embed="rId2" cstate="print">
            <a:extLst>
              <a:ext uri="{28A0092B-C50C-407E-A947-70E740481C1C}">
                <a14:useLocalDpi xmlns:a14="http://schemas.microsoft.com/office/drawing/2010/main" val="0"/>
              </a:ext>
            </a:extLst>
          </a:blip>
          <a:stretch>
            <a:fillRect/>
          </a:stretch>
        </p:blipFill>
        <p:spPr>
          <a:xfrm>
            <a:off x="-530627" y="-2217738"/>
            <a:ext cx="14241463" cy="9075738"/>
          </a:xfrm>
        </p:spPr>
      </p:pic>
      <p:sp>
        <p:nvSpPr>
          <p:cNvPr id="2" name="Rectangle 1"/>
          <p:cNvSpPr/>
          <p:nvPr/>
        </p:nvSpPr>
        <p:spPr>
          <a:xfrm>
            <a:off x="1184988" y="715483"/>
            <a:ext cx="10786188" cy="1335750"/>
          </a:xfrm>
          <a:prstGeom prst="rect">
            <a:avLst/>
          </a:prstGeom>
        </p:spPr>
        <p:txBody>
          <a:bodyPr wrap="square">
            <a:spAutoFit/>
          </a:bodyPr>
          <a:lstStyle/>
          <a:p>
            <a:pPr>
              <a:lnSpc>
                <a:spcPct val="80000"/>
              </a:lnSpc>
              <a:spcBef>
                <a:spcPts val="600"/>
              </a:spcBef>
              <a:spcAft>
                <a:spcPts val="600"/>
              </a:spcAft>
            </a:pPr>
            <a:r>
              <a:rPr lang="en-US" b="1" dirty="0">
                <a:solidFill>
                  <a:srgbClr val="000000"/>
                </a:solidFill>
                <a:latin typeface="Simplified Arabic" panose="02020603050405020304" pitchFamily="18" charset="-78"/>
                <a:ea typeface="Times New Roman" panose="02020603050405020304" pitchFamily="18" charset="0"/>
                <a:cs typeface="Simplified Arabic" panose="02020603050405020304" pitchFamily="18" charset="-78"/>
              </a:rPr>
              <a:t> </a:t>
            </a:r>
            <a:r>
              <a:rPr lang="ar-SA" sz="2400" b="1" u="sng" dirty="0">
                <a:solidFill>
                  <a:srgbClr val="000000"/>
                </a:solidFill>
                <a:latin typeface="Simplified Arabic" panose="02020603050405020304" pitchFamily="18" charset="-78"/>
                <a:ea typeface="Times New Roman" panose="02020603050405020304" pitchFamily="18" charset="0"/>
                <a:cs typeface="Simplified Arabic" panose="02020603050405020304" pitchFamily="18" charset="-78"/>
              </a:rPr>
              <a:t>بعض المشاكل التى يجب مراعاتها بادوات و ماكينات العمال داخل مصانع الملابس </a:t>
            </a:r>
            <a:r>
              <a:rPr lang="ar-SA" sz="2400" b="1" u="sng" dirty="0" smtClean="0">
                <a:solidFill>
                  <a:srgbClr val="000000"/>
                </a:solidFill>
                <a:latin typeface="Simplified Arabic" panose="02020603050405020304" pitchFamily="18" charset="-78"/>
                <a:ea typeface="Times New Roman" panose="02020603050405020304" pitchFamily="18" charset="0"/>
                <a:cs typeface="Simplified Arabic" panose="02020603050405020304" pitchFamily="18" charset="-78"/>
              </a:rPr>
              <a:t>الجاهزة</a:t>
            </a:r>
            <a:endParaRPr lang="ar-EG" sz="2400" b="1" u="sng" dirty="0" smtClean="0">
              <a:solidFill>
                <a:srgbClr val="000000"/>
              </a:solidFill>
              <a:latin typeface="Simplified Arabic" panose="02020603050405020304" pitchFamily="18" charset="-78"/>
              <a:ea typeface="Times New Roman" panose="02020603050405020304" pitchFamily="18" charset="0"/>
              <a:cs typeface="Simplified Arabic" panose="02020603050405020304" pitchFamily="18" charset="-78"/>
            </a:endParaRPr>
          </a:p>
          <a:p>
            <a:pPr>
              <a:lnSpc>
                <a:spcPct val="80000"/>
              </a:lnSpc>
              <a:spcBef>
                <a:spcPts val="600"/>
              </a:spcBef>
              <a:spcAft>
                <a:spcPts val="600"/>
              </a:spcAft>
            </a:pPr>
            <a:r>
              <a:rPr lang="ar-SA" sz="2400" b="1" u="sng" dirty="0" smtClean="0">
                <a:solidFill>
                  <a:srgbClr val="000000"/>
                </a:solidFill>
                <a:latin typeface="Simplified Arabic" panose="02020603050405020304" pitchFamily="18" charset="-78"/>
                <a:ea typeface="Times New Roman" panose="02020603050405020304" pitchFamily="18" charset="0"/>
                <a:cs typeface="Simplified Arabic" panose="02020603050405020304" pitchFamily="18" charset="-78"/>
              </a:rPr>
              <a:t> </a:t>
            </a:r>
            <a:endParaRPr lang="en-US" sz="2400" b="1" u="sng" dirty="0">
              <a:latin typeface="Times New Roman" panose="02020603050405020304" pitchFamily="18" charset="0"/>
              <a:ea typeface="Times New Roman" panose="02020603050405020304" pitchFamily="18" charset="0"/>
              <a:cs typeface="Simplified Arabic" panose="02020603050405020304" pitchFamily="18" charset="-78"/>
            </a:endParaRPr>
          </a:p>
          <a:p>
            <a:pPr>
              <a:lnSpc>
                <a:spcPct val="80000"/>
              </a:lnSpc>
              <a:spcBef>
                <a:spcPts val="600"/>
              </a:spcBef>
              <a:spcAft>
                <a:spcPts val="600"/>
              </a:spcAft>
            </a:pPr>
            <a:r>
              <a:rPr lang="ar-SA" sz="2800" b="1" dirty="0">
                <a:solidFill>
                  <a:srgbClr val="FF0000"/>
                </a:solidFill>
                <a:latin typeface="Times New Roman" panose="02020603050405020304" pitchFamily="18" charset="0"/>
                <a:ea typeface="Times New Roman" panose="02020603050405020304" pitchFamily="18" charset="0"/>
                <a:cs typeface="Simplified Arabic" panose="02020603050405020304" pitchFamily="18" charset="-78"/>
              </a:rPr>
              <a:t>1- المنضدة                               </a:t>
            </a:r>
            <a:r>
              <a:rPr lang="ar-SA" sz="2800" b="1" dirty="0" smtClean="0">
                <a:solidFill>
                  <a:srgbClr val="FF0000"/>
                </a:solidFill>
                <a:latin typeface="Times New Roman" panose="02020603050405020304" pitchFamily="18" charset="0"/>
                <a:ea typeface="Times New Roman" panose="02020603050405020304" pitchFamily="18" charset="0"/>
                <a:cs typeface="Simplified Arabic" panose="02020603050405020304" pitchFamily="18" charset="-78"/>
              </a:rPr>
              <a:t>    </a:t>
            </a:r>
            <a:r>
              <a:rPr lang="en-US" sz="2800" b="1" dirty="0">
                <a:solidFill>
                  <a:srgbClr val="FF0000"/>
                </a:solidFill>
                <a:latin typeface="Times New Roman" panose="02020603050405020304" pitchFamily="18" charset="0"/>
                <a:ea typeface="Times New Roman" panose="02020603050405020304" pitchFamily="18" charset="0"/>
                <a:cs typeface="Simplified Arabic" panose="02020603050405020304" pitchFamily="18" charset="-78"/>
              </a:rPr>
              <a:t>Table </a:t>
            </a:r>
            <a:endParaRPr lang="en-US" sz="2800" b="1" dirty="0">
              <a:solidFill>
                <a:srgbClr val="FF0000"/>
              </a:solidFill>
              <a:effectLst/>
              <a:latin typeface="Times New Roman" panose="02020603050405020304" pitchFamily="18" charset="0"/>
              <a:ea typeface="Times New Roman" panose="02020603050405020304" pitchFamily="18" charset="0"/>
              <a:cs typeface="Simplified Arabic" panose="02020603050405020304" pitchFamily="18" charset="-78"/>
            </a:endParaRPr>
          </a:p>
        </p:txBody>
      </p:sp>
      <p:sp>
        <p:nvSpPr>
          <p:cNvPr id="3" name="Rectangle 2"/>
          <p:cNvSpPr/>
          <p:nvPr/>
        </p:nvSpPr>
        <p:spPr>
          <a:xfrm>
            <a:off x="5875176" y="2149161"/>
            <a:ext cx="6096000" cy="2308324"/>
          </a:xfrm>
          <a:prstGeom prst="rect">
            <a:avLst/>
          </a:prstGeom>
        </p:spPr>
        <p:txBody>
          <a:bodyPr>
            <a:spAutoFit/>
          </a:bodyPr>
          <a:lstStyle/>
          <a:p>
            <a:r>
              <a:rPr lang="ar-SA" sz="2400" dirty="0">
                <a:solidFill>
                  <a:srgbClr val="000000"/>
                </a:solidFill>
                <a:latin typeface="Times New Roman" panose="02020603050405020304" pitchFamily="18" charset="0"/>
                <a:ea typeface="Times New Roman" panose="02020603050405020304" pitchFamily="18" charset="0"/>
                <a:cs typeface="Simplified Arabic" panose="02020603050405020304" pitchFamily="18" charset="-78"/>
              </a:rPr>
              <a:t>فهناك إختلاف مميز بين إرتفاع سطح الحياكة (مساحة الإبرة </a:t>
            </a:r>
            <a:r>
              <a:rPr lang="en-US" sz="2400" dirty="0">
                <a:solidFill>
                  <a:srgbClr val="000000"/>
                </a:solidFill>
                <a:latin typeface="Times New Roman" panose="02020603050405020304" pitchFamily="18" charset="0"/>
                <a:ea typeface="Times New Roman" panose="02020603050405020304" pitchFamily="18" charset="0"/>
                <a:cs typeface="Simplified Arabic" panose="02020603050405020304" pitchFamily="18" charset="-78"/>
              </a:rPr>
              <a:t>needle area</a:t>
            </a:r>
            <a:r>
              <a:rPr lang="ar-SA" sz="2400" dirty="0">
                <a:solidFill>
                  <a:srgbClr val="000000"/>
                </a:solidFill>
                <a:latin typeface="Times New Roman" panose="02020603050405020304" pitchFamily="18" charset="0"/>
                <a:ea typeface="Times New Roman" panose="02020603050405020304" pitchFamily="18" charset="0"/>
                <a:cs typeface="Simplified Arabic" panose="02020603050405020304" pitchFamily="18" charset="-78"/>
              </a:rPr>
              <a:t>) وإرتفاع منضدة الحياكة, فإذا كانت الماكينة مجمعة إلى المنضدة حيث يكون سطح الماكينة وإرتفاع المنضدة واحد في نفس الوقت فيجب أن تكون منضدة الحياكة ذو ميل وإرتفاع المنضدة المناسب ما بين 65- 81 سم وحدود العمق فى المنضدة يكون حوالى 48.5 سم </a:t>
            </a:r>
            <a:endParaRPr lang="en-US" sz="2400" dirty="0"/>
          </a:p>
        </p:txBody>
      </p:sp>
      <p:pic>
        <p:nvPicPr>
          <p:cNvPr id="5" name="Picture 4" descr="adjustable_table"/>
          <p:cNvPicPr/>
          <p:nvPr/>
        </p:nvPicPr>
        <p:blipFill>
          <a:blip r:embed="rId3">
            <a:extLst>
              <a:ext uri="{28A0092B-C50C-407E-A947-70E740481C1C}">
                <a14:useLocalDpi xmlns:a14="http://schemas.microsoft.com/office/drawing/2010/main" val="0"/>
              </a:ext>
            </a:extLst>
          </a:blip>
          <a:srcRect/>
          <a:stretch>
            <a:fillRect/>
          </a:stretch>
        </p:blipFill>
        <p:spPr bwMode="auto">
          <a:xfrm>
            <a:off x="485192" y="2760360"/>
            <a:ext cx="4721289" cy="2041977"/>
          </a:xfrm>
          <a:prstGeom prst="rect">
            <a:avLst/>
          </a:prstGeom>
          <a:noFill/>
          <a:ln>
            <a:noFill/>
          </a:ln>
        </p:spPr>
      </p:pic>
      <p:sp>
        <p:nvSpPr>
          <p:cNvPr id="6" name="Rectangle 5"/>
          <p:cNvSpPr/>
          <p:nvPr/>
        </p:nvSpPr>
        <p:spPr>
          <a:xfrm>
            <a:off x="1640455" y="4895853"/>
            <a:ext cx="2603597" cy="369332"/>
          </a:xfrm>
          <a:prstGeom prst="rect">
            <a:avLst/>
          </a:prstGeom>
        </p:spPr>
        <p:txBody>
          <a:bodyPr wrap="none">
            <a:spAutoFit/>
          </a:bodyPr>
          <a:lstStyle/>
          <a:p>
            <a:r>
              <a:rPr lang="ar-SA" dirty="0">
                <a:solidFill>
                  <a:srgbClr val="000000"/>
                </a:solidFill>
                <a:latin typeface="Times New Roman" panose="02020603050405020304" pitchFamily="18" charset="0"/>
                <a:ea typeface="Times New Roman" panose="02020603050405020304" pitchFamily="18" charset="0"/>
                <a:cs typeface="Simplified Arabic" panose="02020603050405020304" pitchFamily="18" charset="-78"/>
              </a:rPr>
              <a:t>إمكانية التعديل فى إرتفاع الماكينة</a:t>
            </a:r>
            <a:endParaRPr lang="en-US" dirty="0"/>
          </a:p>
        </p:txBody>
      </p:sp>
      <p:sp>
        <p:nvSpPr>
          <p:cNvPr id="7" name="Rectangle 6"/>
          <p:cNvSpPr/>
          <p:nvPr/>
        </p:nvSpPr>
        <p:spPr>
          <a:xfrm>
            <a:off x="6184978" y="4984454"/>
            <a:ext cx="6096000" cy="830997"/>
          </a:xfrm>
          <a:prstGeom prst="rect">
            <a:avLst/>
          </a:prstGeom>
        </p:spPr>
        <p:txBody>
          <a:bodyPr>
            <a:spAutoFit/>
          </a:bodyPr>
          <a:lstStyle/>
          <a:p>
            <a:r>
              <a:rPr lang="ar-SA" dirty="0">
                <a:solidFill>
                  <a:srgbClr val="000000"/>
                </a:solidFill>
                <a:latin typeface="Times New Roman" panose="02020603050405020304" pitchFamily="18" charset="0"/>
                <a:ea typeface="Times New Roman" panose="02020603050405020304" pitchFamily="18" charset="0"/>
                <a:cs typeface="Simplified Arabic" panose="02020603050405020304" pitchFamily="18" charset="-78"/>
              </a:rPr>
              <a:t> </a:t>
            </a:r>
            <a:r>
              <a:rPr lang="ar-SA" sz="2400" dirty="0">
                <a:solidFill>
                  <a:srgbClr val="000000"/>
                </a:solidFill>
                <a:latin typeface="Times New Roman" panose="02020603050405020304" pitchFamily="18" charset="0"/>
                <a:ea typeface="Times New Roman" panose="02020603050405020304" pitchFamily="18" charset="0"/>
                <a:cs typeface="Simplified Arabic" panose="02020603050405020304" pitchFamily="18" charset="-78"/>
              </a:rPr>
              <a:t>وسطح ماكينة الحياكة يكون بزاوية من 10إلى 15 أسفل الأفق , بحيث تصبح القطعة فى خط البصر الطبيعى</a:t>
            </a:r>
            <a:endParaRPr lang="en-US" sz="2400" dirty="0"/>
          </a:p>
        </p:txBody>
      </p:sp>
      <p:pic>
        <p:nvPicPr>
          <p:cNvPr id="8" name="Picture 7" descr="rounded_edges[1]"/>
          <p:cNvPicPr/>
          <p:nvPr/>
        </p:nvPicPr>
        <p:blipFill>
          <a:blip r:embed="rId4">
            <a:extLst>
              <a:ext uri="{28A0092B-C50C-407E-A947-70E740481C1C}">
                <a14:useLocalDpi xmlns:a14="http://schemas.microsoft.com/office/drawing/2010/main" val="0"/>
              </a:ext>
            </a:extLst>
          </a:blip>
          <a:srcRect/>
          <a:stretch>
            <a:fillRect/>
          </a:stretch>
        </p:blipFill>
        <p:spPr bwMode="auto">
          <a:xfrm>
            <a:off x="4244053" y="4895853"/>
            <a:ext cx="2474086" cy="1466850"/>
          </a:xfrm>
          <a:prstGeom prst="rect">
            <a:avLst/>
          </a:prstGeom>
          <a:noFill/>
          <a:ln>
            <a:noFill/>
          </a:ln>
        </p:spPr>
      </p:pic>
      <p:sp>
        <p:nvSpPr>
          <p:cNvPr id="9" name="Rectangle 8"/>
          <p:cNvSpPr/>
          <p:nvPr/>
        </p:nvSpPr>
        <p:spPr>
          <a:xfrm>
            <a:off x="4596399" y="6423209"/>
            <a:ext cx="2090636" cy="369332"/>
          </a:xfrm>
          <a:prstGeom prst="rect">
            <a:avLst/>
          </a:prstGeom>
        </p:spPr>
        <p:txBody>
          <a:bodyPr wrap="none">
            <a:spAutoFit/>
          </a:bodyPr>
          <a:lstStyle/>
          <a:p>
            <a:r>
              <a:rPr lang="ar-SA" dirty="0">
                <a:solidFill>
                  <a:srgbClr val="000000"/>
                </a:solidFill>
                <a:latin typeface="Times New Roman" panose="02020603050405020304" pitchFamily="18" charset="0"/>
                <a:ea typeface="Times New Roman" panose="02020603050405020304" pitchFamily="18" charset="0"/>
                <a:cs typeface="Simplified Arabic" panose="02020603050405020304" pitchFamily="18" charset="-78"/>
              </a:rPr>
              <a:t>حواف المنضدة غير حادة </a:t>
            </a:r>
            <a:endParaRPr lang="en-US" dirty="0"/>
          </a:p>
        </p:txBody>
      </p:sp>
    </p:spTree>
    <p:extLst>
      <p:ext uri="{BB962C8B-B14F-4D97-AF65-F5344CB8AC3E}">
        <p14:creationId xmlns:p14="http://schemas.microsoft.com/office/powerpoint/2010/main" val="202810971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4294967295"/>
          </p:nvPr>
        </p:nvPicPr>
        <p:blipFill>
          <a:blip r:embed="rId2" cstate="print">
            <a:extLst>
              <a:ext uri="{28A0092B-C50C-407E-A947-70E740481C1C}">
                <a14:useLocalDpi xmlns:a14="http://schemas.microsoft.com/office/drawing/2010/main" val="0"/>
              </a:ext>
            </a:extLst>
          </a:blip>
          <a:stretch>
            <a:fillRect/>
          </a:stretch>
        </p:blipFill>
        <p:spPr>
          <a:xfrm>
            <a:off x="-530627" y="-2202242"/>
            <a:ext cx="14241463" cy="9075738"/>
          </a:xfrm>
        </p:spPr>
      </p:pic>
      <p:sp>
        <p:nvSpPr>
          <p:cNvPr id="2" name="Rectangle 1"/>
          <p:cNvSpPr/>
          <p:nvPr/>
        </p:nvSpPr>
        <p:spPr>
          <a:xfrm>
            <a:off x="2108718" y="318901"/>
            <a:ext cx="9983756" cy="1200329"/>
          </a:xfrm>
          <a:prstGeom prst="rect">
            <a:avLst/>
          </a:prstGeom>
        </p:spPr>
        <p:txBody>
          <a:bodyPr wrap="square">
            <a:spAutoFit/>
          </a:bodyPr>
          <a:lstStyle/>
          <a:p>
            <a:r>
              <a:rPr lang="ar-SA" sz="2400" b="1" dirty="0">
                <a:solidFill>
                  <a:srgbClr val="000000"/>
                </a:solidFill>
                <a:latin typeface="Times New Roman" panose="02020603050405020304" pitchFamily="18" charset="0"/>
                <a:ea typeface="Times New Roman" panose="02020603050405020304" pitchFamily="18" charset="0"/>
                <a:cs typeface="Simplified Arabic" panose="02020603050405020304" pitchFamily="18" charset="-78"/>
              </a:rPr>
              <a:t>ويجب أن تكون المناضد ذات ميل للأمام حتى يتمكن العمال من رؤية العمل بسهولة وللتقليل من الأوضاع الصعبة للرسغ , فعند القيام بعملية الحياكة للخامات الثقيلة على المنضدة سوف تساعد على سحب الخامة من خلال الماكينة وتقل القوة اليدوية الفعلية للعامل</a:t>
            </a:r>
            <a:endParaRPr lang="en-US" sz="2400" b="1" dirty="0"/>
          </a:p>
        </p:txBody>
      </p:sp>
      <p:sp>
        <p:nvSpPr>
          <p:cNvPr id="3" name="Rectangle 2"/>
          <p:cNvSpPr/>
          <p:nvPr/>
        </p:nvSpPr>
        <p:spPr>
          <a:xfrm>
            <a:off x="3321699" y="1556954"/>
            <a:ext cx="8444204" cy="830997"/>
          </a:xfrm>
          <a:prstGeom prst="rect">
            <a:avLst/>
          </a:prstGeom>
        </p:spPr>
        <p:txBody>
          <a:bodyPr wrap="square">
            <a:spAutoFit/>
          </a:bodyPr>
          <a:lstStyle/>
          <a:p>
            <a:r>
              <a:rPr lang="ar-SA" sz="2400" b="1" dirty="0">
                <a:solidFill>
                  <a:srgbClr val="000000"/>
                </a:solidFill>
                <a:latin typeface="Times New Roman" panose="02020603050405020304" pitchFamily="18" charset="0"/>
                <a:ea typeface="Times New Roman" panose="02020603050405020304" pitchFamily="18" charset="0"/>
                <a:cs typeface="Simplified Arabic" panose="02020603050405020304" pitchFamily="18" charset="-78"/>
              </a:rPr>
              <a:t>وكذلك يجب أن تعدل المنضدة لتتكيف مع العامل حيث إرتفاع الكوع والمرفق والرسغ حتى تحتفظ اليد بالإستقامة </a:t>
            </a:r>
            <a:endParaRPr lang="en-US" sz="2400" b="1" dirty="0"/>
          </a:p>
        </p:txBody>
      </p:sp>
      <p:pic>
        <p:nvPicPr>
          <p:cNvPr id="5" name="Picture 4" descr="elbow_height"/>
          <p:cNvPicPr/>
          <p:nvPr/>
        </p:nvPicPr>
        <p:blipFill>
          <a:blip r:embed="rId3">
            <a:extLst>
              <a:ext uri="{28A0092B-C50C-407E-A947-70E740481C1C}">
                <a14:useLocalDpi xmlns:a14="http://schemas.microsoft.com/office/drawing/2010/main" val="0"/>
              </a:ext>
            </a:extLst>
          </a:blip>
          <a:srcRect/>
          <a:stretch>
            <a:fillRect/>
          </a:stretch>
        </p:blipFill>
        <p:spPr bwMode="auto">
          <a:xfrm>
            <a:off x="270589" y="1987775"/>
            <a:ext cx="2929812" cy="1498600"/>
          </a:xfrm>
          <a:prstGeom prst="rect">
            <a:avLst/>
          </a:prstGeom>
          <a:noFill/>
          <a:ln>
            <a:noFill/>
          </a:ln>
        </p:spPr>
      </p:pic>
      <p:sp>
        <p:nvSpPr>
          <p:cNvPr id="6" name="Rectangle 5"/>
          <p:cNvSpPr/>
          <p:nvPr/>
        </p:nvSpPr>
        <p:spPr>
          <a:xfrm>
            <a:off x="-62433" y="3527513"/>
            <a:ext cx="3595856" cy="369332"/>
          </a:xfrm>
          <a:prstGeom prst="rect">
            <a:avLst/>
          </a:prstGeom>
        </p:spPr>
        <p:txBody>
          <a:bodyPr wrap="none">
            <a:spAutoFit/>
          </a:bodyPr>
          <a:lstStyle/>
          <a:p>
            <a:r>
              <a:rPr lang="ar-SA" dirty="0">
                <a:solidFill>
                  <a:srgbClr val="000000"/>
                </a:solidFill>
                <a:latin typeface="Times New Roman" panose="02020603050405020304" pitchFamily="18" charset="0"/>
                <a:ea typeface="Times New Roman" panose="02020603050405020304" pitchFamily="18" charset="0"/>
                <a:cs typeface="Simplified Arabic" panose="02020603050405020304" pitchFamily="18" charset="-78"/>
              </a:rPr>
              <a:t>إستقامة رسغ العامل على المنضدة أثناء الحياكة</a:t>
            </a:r>
            <a:endParaRPr lang="en-US" dirty="0"/>
          </a:p>
        </p:txBody>
      </p:sp>
      <p:sp>
        <p:nvSpPr>
          <p:cNvPr id="7" name="Rectangle 6"/>
          <p:cNvSpPr/>
          <p:nvPr/>
        </p:nvSpPr>
        <p:spPr>
          <a:xfrm>
            <a:off x="3533423" y="2447434"/>
            <a:ext cx="8372439" cy="1200329"/>
          </a:xfrm>
          <a:prstGeom prst="rect">
            <a:avLst/>
          </a:prstGeom>
        </p:spPr>
        <p:txBody>
          <a:bodyPr wrap="square">
            <a:spAutoFit/>
          </a:bodyPr>
          <a:lstStyle/>
          <a:p>
            <a:r>
              <a:rPr lang="ar-SA" sz="2400" dirty="0">
                <a:solidFill>
                  <a:srgbClr val="000000"/>
                </a:solidFill>
                <a:latin typeface="Times New Roman" panose="02020603050405020304" pitchFamily="18" charset="0"/>
                <a:ea typeface="Times New Roman" panose="02020603050405020304" pitchFamily="18" charset="0"/>
                <a:cs typeface="Simplified Arabic" panose="02020603050405020304" pitchFamily="18" charset="-78"/>
              </a:rPr>
              <a:t>و يتطلب الجلوس فى العمل مراعاة الفراغ بين أعلى الركبة وأسفل حافة المنضدة و تكون المسافة مابين 15- 25 سم , حيث تكون قدم العامل على الدواس وبهذه المسافة لن يكون هناك ضغط من المنضدة على أرجل العامل </a:t>
            </a:r>
            <a:endParaRPr lang="en-US" sz="2400" dirty="0"/>
          </a:p>
        </p:txBody>
      </p:sp>
      <p:sp>
        <p:nvSpPr>
          <p:cNvPr id="8" name="Rectangle 7"/>
          <p:cNvSpPr/>
          <p:nvPr/>
        </p:nvSpPr>
        <p:spPr>
          <a:xfrm>
            <a:off x="3533423" y="3647763"/>
            <a:ext cx="8506293" cy="830997"/>
          </a:xfrm>
          <a:prstGeom prst="rect">
            <a:avLst/>
          </a:prstGeom>
        </p:spPr>
        <p:txBody>
          <a:bodyPr wrap="square">
            <a:spAutoFit/>
          </a:bodyPr>
          <a:lstStyle/>
          <a:p>
            <a:r>
              <a:rPr lang="ar-SA" sz="2400" dirty="0">
                <a:solidFill>
                  <a:srgbClr val="000000"/>
                </a:solidFill>
                <a:latin typeface="Times New Roman" panose="02020603050405020304" pitchFamily="18" charset="0"/>
                <a:ea typeface="Times New Roman" panose="02020603050405020304" pitchFamily="18" charset="0"/>
                <a:cs typeface="Simplified Arabic" panose="02020603050405020304" pitchFamily="18" charset="-78"/>
              </a:rPr>
              <a:t>حيث يستخدم العامل الدواس ويحتاج إلى مساحة ليستطيع تحريك قدميه بأكثر سهولة حتى لا يتسبب للعامل فى الإجهاد والإصابات </a:t>
            </a:r>
            <a:endParaRPr lang="en-US" sz="2400" dirty="0"/>
          </a:p>
        </p:txBody>
      </p:sp>
      <p:pic>
        <p:nvPicPr>
          <p:cNvPr id="9" name="Picture 8" descr="thigh_thickness"/>
          <p:cNvPicPr/>
          <p:nvPr/>
        </p:nvPicPr>
        <p:blipFill>
          <a:blip r:embed="rId4">
            <a:extLst>
              <a:ext uri="{28A0092B-C50C-407E-A947-70E740481C1C}">
                <a14:useLocalDpi xmlns:a14="http://schemas.microsoft.com/office/drawing/2010/main" val="0"/>
              </a:ext>
            </a:extLst>
          </a:blip>
          <a:srcRect/>
          <a:stretch>
            <a:fillRect/>
          </a:stretch>
        </p:blipFill>
        <p:spPr bwMode="auto">
          <a:xfrm>
            <a:off x="186612" y="4172061"/>
            <a:ext cx="3433665" cy="1609725"/>
          </a:xfrm>
          <a:prstGeom prst="rect">
            <a:avLst/>
          </a:prstGeom>
          <a:noFill/>
          <a:ln>
            <a:noFill/>
          </a:ln>
        </p:spPr>
      </p:pic>
      <p:sp>
        <p:nvSpPr>
          <p:cNvPr id="10" name="Rectangle 9"/>
          <p:cNvSpPr/>
          <p:nvPr/>
        </p:nvSpPr>
        <p:spPr>
          <a:xfrm>
            <a:off x="0" y="5905128"/>
            <a:ext cx="3837909" cy="369332"/>
          </a:xfrm>
          <a:prstGeom prst="rect">
            <a:avLst/>
          </a:prstGeom>
        </p:spPr>
        <p:txBody>
          <a:bodyPr wrap="none">
            <a:spAutoFit/>
          </a:bodyPr>
          <a:lstStyle/>
          <a:p>
            <a:r>
              <a:rPr lang="ar-SA" dirty="0">
                <a:solidFill>
                  <a:srgbClr val="000000"/>
                </a:solidFill>
                <a:latin typeface="Times New Roman" panose="02020603050405020304" pitchFamily="18" charset="0"/>
                <a:ea typeface="Times New Roman" panose="02020603050405020304" pitchFamily="18" charset="0"/>
                <a:cs typeface="Simplified Arabic" panose="02020603050405020304" pitchFamily="18" charset="-78"/>
              </a:rPr>
              <a:t>مراعاة الفراغ بين أعلى الركبة وأسفل حافة المنضدة </a:t>
            </a:r>
            <a:endParaRPr lang="en-US" dirty="0"/>
          </a:p>
        </p:txBody>
      </p:sp>
      <p:sp>
        <p:nvSpPr>
          <p:cNvPr id="11" name="Rectangle 10"/>
          <p:cNvSpPr/>
          <p:nvPr/>
        </p:nvSpPr>
        <p:spPr>
          <a:xfrm>
            <a:off x="3200401" y="4459254"/>
            <a:ext cx="8987503" cy="830997"/>
          </a:xfrm>
          <a:prstGeom prst="rect">
            <a:avLst/>
          </a:prstGeom>
        </p:spPr>
        <p:txBody>
          <a:bodyPr wrap="square">
            <a:spAutoFit/>
          </a:bodyPr>
          <a:lstStyle/>
          <a:p>
            <a:r>
              <a:rPr lang="ar-SA" sz="2400" dirty="0">
                <a:solidFill>
                  <a:srgbClr val="000000"/>
                </a:solidFill>
                <a:latin typeface="Times New Roman" panose="02020603050405020304" pitchFamily="18" charset="0"/>
                <a:ea typeface="Times New Roman" panose="02020603050405020304" pitchFamily="18" charset="0"/>
                <a:cs typeface="Simplified Arabic" panose="02020603050405020304" pitchFamily="18" charset="-78"/>
              </a:rPr>
              <a:t>وقد قامت شركة </a:t>
            </a:r>
            <a:r>
              <a:rPr lang="en-US" sz="2400" dirty="0">
                <a:solidFill>
                  <a:srgbClr val="000000"/>
                </a:solidFill>
                <a:latin typeface="Times New Roman" panose="02020603050405020304" pitchFamily="18" charset="0"/>
                <a:ea typeface="Times New Roman" panose="02020603050405020304" pitchFamily="18" charset="0"/>
                <a:cs typeface="Simplified Arabic" panose="02020603050405020304" pitchFamily="18" charset="-78"/>
              </a:rPr>
              <a:t>KESSLER</a:t>
            </a:r>
            <a:r>
              <a:rPr lang="ar-SA" sz="2400" dirty="0">
                <a:solidFill>
                  <a:srgbClr val="000000"/>
                </a:solidFill>
                <a:latin typeface="Times New Roman" panose="02020603050405020304" pitchFamily="18" charset="0"/>
                <a:ea typeface="Times New Roman" panose="02020603050405020304" pitchFamily="18" charset="0"/>
                <a:cs typeface="Simplified Arabic" panose="02020603050405020304" pitchFamily="18" charset="-78"/>
              </a:rPr>
              <a:t> بإبتكار العديد من قواعد مناضد الحياكة الإرجونومية التى يسهل تعديلها </a:t>
            </a:r>
            <a:endParaRPr lang="en-US" sz="2400" dirty="0"/>
          </a:p>
        </p:txBody>
      </p:sp>
      <p:sp>
        <p:nvSpPr>
          <p:cNvPr id="12" name="Rectangle 11"/>
          <p:cNvSpPr/>
          <p:nvPr/>
        </p:nvSpPr>
        <p:spPr>
          <a:xfrm>
            <a:off x="3837909" y="5443463"/>
            <a:ext cx="8295459" cy="1200329"/>
          </a:xfrm>
          <a:prstGeom prst="rect">
            <a:avLst/>
          </a:prstGeom>
        </p:spPr>
        <p:txBody>
          <a:bodyPr wrap="square">
            <a:spAutoFit/>
          </a:bodyPr>
          <a:lstStyle/>
          <a:p>
            <a:r>
              <a:rPr lang="ar-SA" sz="2400" dirty="0">
                <a:solidFill>
                  <a:srgbClr val="000000"/>
                </a:solidFill>
                <a:latin typeface="Times New Roman" panose="02020603050405020304" pitchFamily="18" charset="0"/>
                <a:ea typeface="Times New Roman" panose="02020603050405020304" pitchFamily="18" charset="0"/>
                <a:cs typeface="Simplified Arabic" panose="02020603050405020304" pitchFamily="18" charset="-78"/>
              </a:rPr>
              <a:t>والتى تتميز بالتعديل الآلى للإرتفاع وتقوم بإمتصاص الإهتزاز الناشئ عن عملية الحياكة , فهى قابلة للتعديل الإرجونومى للإمكانيات الفردية للعمال من طول وقصر حيث تناسب الفروق الفردية بين العمال .</a:t>
            </a:r>
            <a:endParaRPr lang="en-US" sz="2400" dirty="0"/>
          </a:p>
        </p:txBody>
      </p:sp>
    </p:spTree>
    <p:extLst>
      <p:ext uri="{BB962C8B-B14F-4D97-AF65-F5344CB8AC3E}">
        <p14:creationId xmlns:p14="http://schemas.microsoft.com/office/powerpoint/2010/main" val="25808727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4294967295"/>
          </p:nvPr>
        </p:nvPicPr>
        <p:blipFill>
          <a:blip r:embed="rId2" cstate="print">
            <a:extLst>
              <a:ext uri="{28A0092B-C50C-407E-A947-70E740481C1C}">
                <a14:useLocalDpi xmlns:a14="http://schemas.microsoft.com/office/drawing/2010/main" val="0"/>
              </a:ext>
            </a:extLst>
          </a:blip>
          <a:stretch>
            <a:fillRect/>
          </a:stretch>
        </p:blipFill>
        <p:spPr>
          <a:xfrm>
            <a:off x="-530627" y="-2202242"/>
            <a:ext cx="14241463" cy="9075738"/>
          </a:xfrm>
        </p:spPr>
      </p:pic>
      <p:pic>
        <p:nvPicPr>
          <p:cNvPr id="3" name="Picture 2" descr="img_00000063"/>
          <p:cNvPicPr/>
          <p:nvPr/>
        </p:nvPicPr>
        <p:blipFill>
          <a:blip r:embed="rId3">
            <a:extLst>
              <a:ext uri="{28A0092B-C50C-407E-A947-70E740481C1C}">
                <a14:useLocalDpi xmlns:a14="http://schemas.microsoft.com/office/drawing/2010/main" val="0"/>
              </a:ext>
            </a:extLst>
          </a:blip>
          <a:srcRect/>
          <a:stretch>
            <a:fillRect/>
          </a:stretch>
        </p:blipFill>
        <p:spPr bwMode="auto">
          <a:xfrm>
            <a:off x="8205901" y="249496"/>
            <a:ext cx="3633010" cy="2549688"/>
          </a:xfrm>
          <a:prstGeom prst="rect">
            <a:avLst/>
          </a:prstGeom>
          <a:noFill/>
          <a:ln>
            <a:noFill/>
          </a:ln>
        </p:spPr>
      </p:pic>
      <p:pic>
        <p:nvPicPr>
          <p:cNvPr id="5" name="Picture 4" descr="img_00000002"/>
          <p:cNvPicPr/>
          <p:nvPr/>
        </p:nvPicPr>
        <p:blipFill>
          <a:blip r:embed="rId4">
            <a:extLst>
              <a:ext uri="{28A0092B-C50C-407E-A947-70E740481C1C}">
                <a14:useLocalDpi xmlns:a14="http://schemas.microsoft.com/office/drawing/2010/main" val="0"/>
              </a:ext>
            </a:extLst>
          </a:blip>
          <a:srcRect/>
          <a:stretch>
            <a:fillRect/>
          </a:stretch>
        </p:blipFill>
        <p:spPr bwMode="auto">
          <a:xfrm>
            <a:off x="3107094" y="249496"/>
            <a:ext cx="4702210" cy="2615002"/>
          </a:xfrm>
          <a:prstGeom prst="rect">
            <a:avLst/>
          </a:prstGeom>
          <a:noFill/>
          <a:ln>
            <a:noFill/>
          </a:ln>
        </p:spPr>
      </p:pic>
      <p:sp>
        <p:nvSpPr>
          <p:cNvPr id="2" name="Rectangle 1"/>
          <p:cNvSpPr/>
          <p:nvPr/>
        </p:nvSpPr>
        <p:spPr>
          <a:xfrm>
            <a:off x="6275070" y="2936423"/>
            <a:ext cx="3068468" cy="369332"/>
          </a:xfrm>
          <a:prstGeom prst="rect">
            <a:avLst/>
          </a:prstGeom>
        </p:spPr>
        <p:txBody>
          <a:bodyPr wrap="none">
            <a:spAutoFit/>
          </a:bodyPr>
          <a:lstStyle/>
          <a:p>
            <a:r>
              <a:rPr lang="ar-SA" dirty="0">
                <a:solidFill>
                  <a:srgbClr val="000000"/>
                </a:solidFill>
                <a:latin typeface="Times New Roman" panose="02020603050405020304" pitchFamily="18" charset="0"/>
                <a:ea typeface="Times New Roman" panose="02020603050405020304" pitchFamily="18" charset="0"/>
                <a:cs typeface="Simplified Arabic" panose="02020603050405020304" pitchFamily="18" charset="-78"/>
              </a:rPr>
              <a:t>قاعدة ماكينة حياكة مصممة إرجونوميكيا</a:t>
            </a:r>
            <a:endParaRPr lang="en-US" dirty="0"/>
          </a:p>
        </p:txBody>
      </p:sp>
      <p:sp>
        <p:nvSpPr>
          <p:cNvPr id="6" name="Rectangle 5"/>
          <p:cNvSpPr/>
          <p:nvPr/>
        </p:nvSpPr>
        <p:spPr>
          <a:xfrm>
            <a:off x="0" y="3442994"/>
            <a:ext cx="12083142" cy="1621982"/>
          </a:xfrm>
          <a:prstGeom prst="rect">
            <a:avLst/>
          </a:prstGeom>
        </p:spPr>
        <p:txBody>
          <a:bodyPr wrap="square">
            <a:spAutoFit/>
          </a:bodyPr>
          <a:lstStyle/>
          <a:p>
            <a:pPr>
              <a:lnSpc>
                <a:spcPct val="80000"/>
              </a:lnSpc>
              <a:spcBef>
                <a:spcPts val="600"/>
              </a:spcBef>
              <a:spcAft>
                <a:spcPts val="600"/>
              </a:spcAft>
            </a:pPr>
            <a:r>
              <a:rPr lang="ar-SA" sz="2800" b="1" dirty="0">
                <a:solidFill>
                  <a:srgbClr val="FF0000"/>
                </a:solidFill>
                <a:latin typeface="Times New Roman" panose="02020603050405020304" pitchFamily="18" charset="0"/>
                <a:ea typeface="Times New Roman" panose="02020603050405020304" pitchFamily="18" charset="0"/>
                <a:cs typeface="Simplified Arabic" panose="02020603050405020304" pitchFamily="18" charset="-78"/>
              </a:rPr>
              <a:t>- الكرسى                                                           </a:t>
            </a:r>
            <a:r>
              <a:rPr lang="en-US" sz="2800" b="1" dirty="0">
                <a:solidFill>
                  <a:srgbClr val="FF0000"/>
                </a:solidFill>
                <a:latin typeface="Times New Roman" panose="02020603050405020304" pitchFamily="18" charset="0"/>
                <a:ea typeface="Times New Roman" panose="02020603050405020304" pitchFamily="18" charset="0"/>
                <a:cs typeface="Simplified Arabic" panose="02020603050405020304" pitchFamily="18" charset="-78"/>
              </a:rPr>
              <a:t>Chair</a:t>
            </a:r>
          </a:p>
          <a:p>
            <a:r>
              <a:rPr lang="ar-SA" sz="2400" dirty="0">
                <a:solidFill>
                  <a:srgbClr val="000000"/>
                </a:solidFill>
                <a:latin typeface="Times New Roman" panose="02020603050405020304" pitchFamily="18" charset="0"/>
                <a:ea typeface="Times New Roman" panose="02020603050405020304" pitchFamily="18" charset="0"/>
                <a:cs typeface="Simplified Arabic" panose="02020603050405020304" pitchFamily="18" charset="-78"/>
              </a:rPr>
              <a:t>الكرسى لابد أن يصمم لكى يقلل التعب الناتج عن الضغط الغير ضرورى الواقع على الجانب السفلى من الفخد أو المتسبب فى إعاقة سريان الدم إلى المقعدة بسبب التوزيع الغير مناسب لوزن الجسم , بالإضافة إلى ذلك فإن الجلوس لفترات طويلة على ذات الوضع يؤدى إلى عدم الراحة كالإحساس بالتنميل</a:t>
            </a:r>
            <a:endParaRPr lang="en-US" sz="2400" dirty="0"/>
          </a:p>
        </p:txBody>
      </p:sp>
      <p:pic>
        <p:nvPicPr>
          <p:cNvPr id="7" name="Picture 6" descr="chair"/>
          <p:cNvPicPr/>
          <p:nvPr/>
        </p:nvPicPr>
        <p:blipFill>
          <a:blip r:embed="rId5">
            <a:extLst>
              <a:ext uri="{28A0092B-C50C-407E-A947-70E740481C1C}">
                <a14:useLocalDpi xmlns:a14="http://schemas.microsoft.com/office/drawing/2010/main" val="0"/>
              </a:ext>
            </a:extLst>
          </a:blip>
          <a:srcRect/>
          <a:stretch>
            <a:fillRect/>
          </a:stretch>
        </p:blipFill>
        <p:spPr bwMode="auto">
          <a:xfrm>
            <a:off x="3340359" y="4617104"/>
            <a:ext cx="2575638" cy="2183363"/>
          </a:xfrm>
          <a:prstGeom prst="rect">
            <a:avLst/>
          </a:prstGeom>
          <a:noFill/>
          <a:ln>
            <a:noFill/>
          </a:ln>
        </p:spPr>
      </p:pic>
      <p:sp>
        <p:nvSpPr>
          <p:cNvPr id="8" name="Rectangle 7"/>
          <p:cNvSpPr/>
          <p:nvPr/>
        </p:nvSpPr>
        <p:spPr>
          <a:xfrm>
            <a:off x="6348787" y="5748055"/>
            <a:ext cx="2013692" cy="369332"/>
          </a:xfrm>
          <a:prstGeom prst="rect">
            <a:avLst/>
          </a:prstGeom>
        </p:spPr>
        <p:txBody>
          <a:bodyPr wrap="none">
            <a:spAutoFit/>
          </a:bodyPr>
          <a:lstStyle/>
          <a:p>
            <a:r>
              <a:rPr lang="ar-SA" dirty="0">
                <a:solidFill>
                  <a:srgbClr val="000000"/>
                </a:solidFill>
                <a:latin typeface="Times New Roman" panose="02020603050405020304" pitchFamily="18" charset="0"/>
                <a:ea typeface="Times New Roman" panose="02020603050405020304" pitchFamily="18" charset="0"/>
                <a:cs typeface="Simplified Arabic" panose="02020603050405020304" pitchFamily="18" charset="-78"/>
              </a:rPr>
              <a:t>الكرسى المناسب للحياكة </a:t>
            </a:r>
            <a:endParaRPr lang="en-US" dirty="0"/>
          </a:p>
        </p:txBody>
      </p:sp>
    </p:spTree>
    <p:extLst>
      <p:ext uri="{BB962C8B-B14F-4D97-AF65-F5344CB8AC3E}">
        <p14:creationId xmlns:p14="http://schemas.microsoft.com/office/powerpoint/2010/main" val="15301467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98764" y="275042"/>
            <a:ext cx="11769506" cy="2831544"/>
          </a:xfrm>
          <a:prstGeom prst="rect">
            <a:avLst/>
          </a:prstGeom>
        </p:spPr>
        <p:txBody>
          <a:bodyPr wrap="square">
            <a:spAutoFit/>
          </a:bodyPr>
          <a:lstStyle/>
          <a:p>
            <a:pPr>
              <a:spcAft>
                <a:spcPts val="600"/>
              </a:spcAft>
            </a:pPr>
            <a:r>
              <a:rPr lang="ar-SA" sz="2400" dirty="0">
                <a:solidFill>
                  <a:srgbClr val="000000"/>
                </a:solidFill>
                <a:latin typeface="Times New Roman" panose="02020603050405020304" pitchFamily="18" charset="0"/>
                <a:ea typeface="Times New Roman" panose="02020603050405020304" pitchFamily="18" charset="0"/>
                <a:cs typeface="Simplified Arabic" panose="02020603050405020304" pitchFamily="18" charset="-78"/>
              </a:rPr>
              <a:t>وعلم الإرجونوميكس يوصى بتوافر مجموعة من العوامل  في الكرسى المستخدم لعملية الحياكة نذكر منها الآتي:-</a:t>
            </a:r>
            <a:endParaRPr lang="en-US" sz="2400" dirty="0">
              <a:latin typeface="Times New Roman" panose="02020603050405020304" pitchFamily="18" charset="0"/>
              <a:ea typeface="Times New Roman" panose="02020603050405020304" pitchFamily="18" charset="0"/>
              <a:cs typeface="Simplified Arabic" panose="02020603050405020304" pitchFamily="18" charset="-78"/>
            </a:endParaRPr>
          </a:p>
          <a:p>
            <a:pPr>
              <a:spcAft>
                <a:spcPts val="600"/>
              </a:spcAft>
            </a:pPr>
            <a:r>
              <a:rPr lang="ar-SA" sz="2400" dirty="0">
                <a:solidFill>
                  <a:srgbClr val="000000"/>
                </a:solidFill>
                <a:latin typeface="Times New Roman" panose="02020603050405020304" pitchFamily="18" charset="0"/>
                <a:ea typeface="Times New Roman" panose="02020603050405020304" pitchFamily="18" charset="0"/>
                <a:cs typeface="Simplified Arabic" panose="02020603050405020304" pitchFamily="18" charset="-78"/>
              </a:rPr>
              <a:t>-   أن يكون ذو إرتفاع حوالى ( 51:40 سم ) وذلك من الأرض إلى المقعدة , </a:t>
            </a:r>
            <a:r>
              <a:rPr lang="ar-SA" sz="2400" dirty="0" smtClean="0">
                <a:solidFill>
                  <a:srgbClr val="000000"/>
                </a:solidFill>
                <a:latin typeface="Times New Roman" panose="02020603050405020304" pitchFamily="18" charset="0"/>
                <a:ea typeface="Times New Roman" panose="02020603050405020304" pitchFamily="18" charset="0"/>
                <a:cs typeface="Simplified Arabic" panose="02020603050405020304" pitchFamily="18" charset="-78"/>
              </a:rPr>
              <a:t>و </a:t>
            </a:r>
            <a:r>
              <a:rPr lang="ar-SA" sz="2400" dirty="0">
                <a:solidFill>
                  <a:srgbClr val="000000"/>
                </a:solidFill>
                <a:latin typeface="Times New Roman" panose="02020603050405020304" pitchFamily="18" charset="0"/>
                <a:ea typeface="Times New Roman" panose="02020603050405020304" pitchFamily="18" charset="0"/>
                <a:cs typeface="Simplified Arabic" panose="02020603050405020304" pitchFamily="18" charset="-78"/>
              </a:rPr>
              <a:t>أن يكون قابل للتعديل لملاءمة الفروق </a:t>
            </a:r>
            <a:r>
              <a:rPr lang="ar-SA" sz="2400" dirty="0" smtClean="0">
                <a:solidFill>
                  <a:srgbClr val="000000"/>
                </a:solidFill>
                <a:latin typeface="Times New Roman" panose="02020603050405020304" pitchFamily="18" charset="0"/>
                <a:ea typeface="Times New Roman" panose="02020603050405020304" pitchFamily="18" charset="0"/>
                <a:cs typeface="Simplified Arabic" panose="02020603050405020304" pitchFamily="18" charset="-78"/>
              </a:rPr>
              <a:t>الفردية, </a:t>
            </a:r>
            <a:r>
              <a:rPr lang="ar-SA" sz="2400" dirty="0">
                <a:solidFill>
                  <a:srgbClr val="000000"/>
                </a:solidFill>
                <a:latin typeface="Times New Roman" panose="02020603050405020304" pitchFamily="18" charset="0"/>
                <a:ea typeface="Times New Roman" panose="02020603050405020304" pitchFamily="18" charset="0"/>
                <a:cs typeface="Simplified Arabic" panose="02020603050405020304" pitchFamily="18" charset="-78"/>
              </a:rPr>
              <a:t>وذلك للحصول على راحة الرسغ والذراع والرقبة والكتف , فلابد أن يكون الرسغ ذو إستقامة والكوع يكون قريب من الجسم لإرتخاء الكتف أوعدم إنحناء الرأس أكثر من اللزوم , فالكراسى بالتالى يمكن أن يعدل إرتفاعها لأعلى ولأسفل حيث تسمح للعامل أن يكون في الإرتفاع المناسب له أثناء العمل , وبالتالى سيقلل ذلك من إحتياجه لإنحناء رقبته. </a:t>
            </a:r>
            <a:endParaRPr lang="en-US" sz="2400" dirty="0">
              <a:latin typeface="Times New Roman" panose="02020603050405020304" pitchFamily="18" charset="0"/>
              <a:ea typeface="Times New Roman" panose="02020603050405020304" pitchFamily="18" charset="0"/>
              <a:cs typeface="Simplified Arabic" panose="02020603050405020304" pitchFamily="18" charset="-78"/>
            </a:endParaRPr>
          </a:p>
          <a:p>
            <a:pPr>
              <a:tabLst>
                <a:tab pos="852170" algn="l"/>
                <a:tab pos="4500245" algn="r"/>
              </a:tabLst>
            </a:pPr>
            <a:r>
              <a:rPr lang="ar-SA" sz="2400" dirty="0">
                <a:solidFill>
                  <a:srgbClr val="000000"/>
                </a:solidFill>
                <a:latin typeface="Times New Roman" panose="02020603050405020304" pitchFamily="18" charset="0"/>
                <a:ea typeface="Times New Roman" panose="02020603050405020304" pitchFamily="18" charset="0"/>
                <a:cs typeface="Simplified Arabic" panose="02020603050405020304" pitchFamily="18" charset="-78"/>
              </a:rPr>
              <a:t>- ويجب أن يكون مقعد العمل قابل للدوران حتى يسمح للعامل أن يلف لأخذ القطعة, وذلك أفضل من إستدارة العامل للوصول إلى الجانب أو إلى الخلف</a:t>
            </a:r>
            <a:r>
              <a:rPr lang="en-US" sz="2400" dirty="0"/>
              <a:t> </a:t>
            </a:r>
            <a:r>
              <a:rPr lang="en-US" sz="2400" dirty="0">
                <a:latin typeface="Times New Roman" panose="02020603050405020304" pitchFamily="18" charset="0"/>
                <a:ea typeface="Times New Roman" panose="02020603050405020304" pitchFamily="18" charset="0"/>
                <a:cs typeface="Simplified Arabic" panose="02020603050405020304" pitchFamily="18" charset="-78"/>
              </a:rPr>
              <a:t>	</a:t>
            </a:r>
            <a:endParaRPr lang="en-US" sz="2400" dirty="0">
              <a:effectLst/>
              <a:latin typeface="Times New Roman" panose="02020603050405020304" pitchFamily="18" charset="0"/>
              <a:ea typeface="Times New Roman" panose="02020603050405020304" pitchFamily="18" charset="0"/>
              <a:cs typeface="Simplified Arabic" panose="02020603050405020304" pitchFamily="18" charset="-78"/>
            </a:endParaRPr>
          </a:p>
        </p:txBody>
      </p:sp>
      <p:pic>
        <p:nvPicPr>
          <p:cNvPr id="3" name="Picture 2" descr="chair_good_posture"/>
          <p:cNvPicPr/>
          <p:nvPr/>
        </p:nvPicPr>
        <p:blipFill>
          <a:blip r:embed="rId2">
            <a:extLst>
              <a:ext uri="{28A0092B-C50C-407E-A947-70E740481C1C}">
                <a14:useLocalDpi xmlns:a14="http://schemas.microsoft.com/office/drawing/2010/main" val="0"/>
              </a:ext>
            </a:extLst>
          </a:blip>
          <a:srcRect/>
          <a:stretch>
            <a:fillRect/>
          </a:stretch>
        </p:blipFill>
        <p:spPr bwMode="auto">
          <a:xfrm>
            <a:off x="479834" y="2779415"/>
            <a:ext cx="2643612" cy="2295326"/>
          </a:xfrm>
          <a:prstGeom prst="rect">
            <a:avLst/>
          </a:prstGeom>
          <a:noFill/>
          <a:ln>
            <a:noFill/>
          </a:ln>
        </p:spPr>
      </p:pic>
      <p:sp>
        <p:nvSpPr>
          <p:cNvPr id="4" name="Rectangle 3"/>
          <p:cNvSpPr/>
          <p:nvPr/>
        </p:nvSpPr>
        <p:spPr>
          <a:xfrm>
            <a:off x="90434" y="5074741"/>
            <a:ext cx="3700051" cy="369332"/>
          </a:xfrm>
          <a:prstGeom prst="rect">
            <a:avLst/>
          </a:prstGeom>
        </p:spPr>
        <p:txBody>
          <a:bodyPr wrap="none">
            <a:spAutoFit/>
          </a:bodyPr>
          <a:lstStyle/>
          <a:p>
            <a:r>
              <a:rPr lang="ar-SA" dirty="0">
                <a:solidFill>
                  <a:srgbClr val="000000"/>
                </a:solidFill>
                <a:latin typeface="Times New Roman" panose="02020603050405020304" pitchFamily="18" charset="0"/>
                <a:ea typeface="Times New Roman" panose="02020603050405020304" pitchFamily="18" charset="0"/>
                <a:cs typeface="Simplified Arabic" panose="02020603050405020304" pitchFamily="18" charset="-78"/>
              </a:rPr>
              <a:t>إمكانية دوران الكرسى تسمح بلف العامل بسهولة </a:t>
            </a:r>
            <a:endParaRPr lang="en-US" dirty="0"/>
          </a:p>
        </p:txBody>
      </p:sp>
      <p:sp>
        <p:nvSpPr>
          <p:cNvPr id="5" name="Rectangle 4"/>
          <p:cNvSpPr/>
          <p:nvPr/>
        </p:nvSpPr>
        <p:spPr>
          <a:xfrm>
            <a:off x="3790485" y="3236458"/>
            <a:ext cx="8277785" cy="2539157"/>
          </a:xfrm>
          <a:prstGeom prst="rect">
            <a:avLst/>
          </a:prstGeom>
        </p:spPr>
        <p:txBody>
          <a:bodyPr wrap="square">
            <a:spAutoFit/>
          </a:bodyPr>
          <a:lstStyle/>
          <a:p>
            <a:pPr algn="justLow"/>
            <a:r>
              <a:rPr lang="ar-SA" sz="2400" dirty="0">
                <a:solidFill>
                  <a:srgbClr val="000000"/>
                </a:solidFill>
                <a:latin typeface="Times New Roman" panose="02020603050405020304" pitchFamily="18" charset="0"/>
                <a:ea typeface="Times New Roman" panose="02020603050405020304" pitchFamily="18" charset="0"/>
                <a:cs typeface="Simplified Arabic" panose="02020603050405020304" pitchFamily="18" charset="-78"/>
              </a:rPr>
              <a:t>المسند الخلفى للكرسى يجب أن يكون مبطن وأن تكون الحواف دائرية,  فالكرسي الجيد يجب أن يحتوى على ظهر مدعم قطنياً وأن يكون قابل للتعديل من الإرتفاع , وبذلك يستطيع العامل أن يعدل منه ليلائم منحنى ظهر العامل</a:t>
            </a:r>
            <a:r>
              <a:rPr lang="ar-SA" sz="2400" baseline="30000" dirty="0">
                <a:solidFill>
                  <a:srgbClr val="000000"/>
                </a:solidFill>
                <a:latin typeface="Times New Roman" panose="02020603050405020304" pitchFamily="18" charset="0"/>
                <a:ea typeface="Times New Roman" panose="02020603050405020304" pitchFamily="18" charset="0"/>
                <a:cs typeface="Simplified Arabic" panose="02020603050405020304" pitchFamily="18" charset="-78"/>
              </a:rPr>
              <a:t> </a:t>
            </a:r>
            <a:r>
              <a:rPr lang="ar-SA" sz="2400" dirty="0" smtClean="0">
                <a:solidFill>
                  <a:srgbClr val="000000"/>
                </a:solidFill>
                <a:latin typeface="Times New Roman" panose="02020603050405020304" pitchFamily="18" charset="0"/>
                <a:ea typeface="Times New Roman" panose="02020603050405020304" pitchFamily="18" charset="0"/>
                <a:cs typeface="Simplified Arabic" panose="02020603050405020304" pitchFamily="18" charset="-78"/>
              </a:rPr>
              <a:t>.</a:t>
            </a:r>
            <a:endParaRPr lang="en-US" sz="2400" dirty="0">
              <a:latin typeface="Times New Roman" panose="02020603050405020304" pitchFamily="18" charset="0"/>
              <a:ea typeface="Times New Roman" panose="02020603050405020304" pitchFamily="18" charset="0"/>
              <a:cs typeface="Simplified Arabic" panose="02020603050405020304" pitchFamily="18" charset="-78"/>
            </a:endParaRPr>
          </a:p>
          <a:p>
            <a:pPr algn="justLow">
              <a:lnSpc>
                <a:spcPct val="70000"/>
              </a:lnSpc>
              <a:spcBef>
                <a:spcPts val="600"/>
              </a:spcBef>
              <a:spcAft>
                <a:spcPts val="600"/>
              </a:spcAft>
            </a:pPr>
            <a:r>
              <a:rPr lang="ar-SA" sz="2400" dirty="0">
                <a:solidFill>
                  <a:srgbClr val="000000"/>
                </a:solidFill>
                <a:latin typeface="Times New Roman" panose="02020603050405020304" pitchFamily="18" charset="0"/>
                <a:ea typeface="Times New Roman" panose="02020603050405020304" pitchFamily="18" charset="0"/>
                <a:cs typeface="Simplified Arabic" panose="02020603050405020304" pitchFamily="18" charset="-78"/>
              </a:rPr>
              <a:t>- وأن تكون الحافة الأمامية ذو ميل لتساعد في حماية الظهر و أسفل الركبة من الضغط الناتج عند حواف الكرسى.</a:t>
            </a:r>
            <a:endParaRPr lang="en-US" sz="2400" dirty="0">
              <a:latin typeface="Times New Roman" panose="02020603050405020304" pitchFamily="18" charset="0"/>
              <a:ea typeface="Times New Roman" panose="02020603050405020304" pitchFamily="18" charset="0"/>
              <a:cs typeface="Simplified Arabic" panose="02020603050405020304" pitchFamily="18" charset="-78"/>
            </a:endParaRPr>
          </a:p>
          <a:p>
            <a:pPr>
              <a:lnSpc>
                <a:spcPct val="80000"/>
              </a:lnSpc>
              <a:spcBef>
                <a:spcPts val="600"/>
              </a:spcBef>
              <a:tabLst>
                <a:tab pos="852170" algn="l"/>
                <a:tab pos="4500245" algn="r"/>
              </a:tabLst>
            </a:pPr>
            <a:r>
              <a:rPr lang="ar-SA" sz="2400" dirty="0">
                <a:solidFill>
                  <a:srgbClr val="000000"/>
                </a:solidFill>
                <a:latin typeface="Times New Roman" panose="02020603050405020304" pitchFamily="18" charset="0"/>
                <a:ea typeface="Times New Roman" panose="02020603050405020304" pitchFamily="18" charset="0"/>
                <a:cs typeface="Simplified Arabic" panose="02020603050405020304" pitchFamily="18" charset="-78"/>
              </a:rPr>
              <a:t>ولإختيار الكرسى الأمثل لابد أن يؤخذ في الإعتبار متطلبات الحركة بالنسبة للمهمة , وحجم العامل فالمهام تطلب كثير من </a:t>
            </a:r>
            <a:r>
              <a:rPr lang="ar-SA" sz="2400" dirty="0" smtClean="0">
                <a:solidFill>
                  <a:srgbClr val="000000"/>
                </a:solidFill>
                <a:latin typeface="Times New Roman" panose="02020603050405020304" pitchFamily="18" charset="0"/>
                <a:ea typeface="Times New Roman" panose="02020603050405020304" pitchFamily="18" charset="0"/>
                <a:cs typeface="Simplified Arabic" panose="02020603050405020304" pitchFamily="18" charset="-78"/>
              </a:rPr>
              <a:t>الإمالة</a:t>
            </a:r>
            <a:endParaRPr lang="en-US" sz="2400" dirty="0">
              <a:effectLst/>
              <a:latin typeface="Times New Roman" panose="02020603050405020304" pitchFamily="18" charset="0"/>
              <a:ea typeface="Times New Roman" panose="02020603050405020304" pitchFamily="18" charset="0"/>
              <a:cs typeface="Simplified Arabic" panose="02020603050405020304" pitchFamily="18" charset="-78"/>
            </a:endParaRPr>
          </a:p>
        </p:txBody>
      </p:sp>
    </p:spTree>
    <p:extLst>
      <p:ext uri="{BB962C8B-B14F-4D97-AF65-F5344CB8AC3E}">
        <p14:creationId xmlns:p14="http://schemas.microsoft.com/office/powerpoint/2010/main" val="15798986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sewingstation_small"/>
          <p:cNvPicPr/>
          <p:nvPr/>
        </p:nvPicPr>
        <p:blipFill>
          <a:blip r:embed="rId2">
            <a:extLst>
              <a:ext uri="{28A0092B-C50C-407E-A947-70E740481C1C}">
                <a14:useLocalDpi xmlns:a14="http://schemas.microsoft.com/office/drawing/2010/main" val="0"/>
              </a:ext>
            </a:extLst>
          </a:blip>
          <a:srcRect/>
          <a:stretch>
            <a:fillRect/>
          </a:stretch>
        </p:blipFill>
        <p:spPr bwMode="auto">
          <a:xfrm>
            <a:off x="8102851" y="161641"/>
            <a:ext cx="3887804" cy="2708307"/>
          </a:xfrm>
          <a:prstGeom prst="rect">
            <a:avLst/>
          </a:prstGeom>
          <a:noFill/>
          <a:ln>
            <a:noFill/>
          </a:ln>
        </p:spPr>
      </p:pic>
      <p:sp>
        <p:nvSpPr>
          <p:cNvPr id="3" name="Rectangle 2"/>
          <p:cNvSpPr/>
          <p:nvPr/>
        </p:nvSpPr>
        <p:spPr>
          <a:xfrm>
            <a:off x="9270962" y="3009483"/>
            <a:ext cx="2069797" cy="313932"/>
          </a:xfrm>
          <a:prstGeom prst="rect">
            <a:avLst/>
          </a:prstGeom>
        </p:spPr>
        <p:txBody>
          <a:bodyPr wrap="none">
            <a:spAutoFit/>
          </a:bodyPr>
          <a:lstStyle/>
          <a:p>
            <a:pPr algn="justLow">
              <a:lnSpc>
                <a:spcPct val="80000"/>
              </a:lnSpc>
              <a:spcBef>
                <a:spcPts val="600"/>
              </a:spcBef>
              <a:spcAft>
                <a:spcPts val="600"/>
              </a:spcAft>
            </a:pPr>
            <a:r>
              <a:rPr lang="ar-SA" dirty="0">
                <a:solidFill>
                  <a:srgbClr val="000000"/>
                </a:solidFill>
                <a:latin typeface="Times New Roman" panose="02020603050405020304" pitchFamily="18" charset="0"/>
                <a:ea typeface="Times New Roman" panose="02020603050405020304" pitchFamily="18" charset="0"/>
                <a:cs typeface="Simplified Arabic" panose="02020603050405020304" pitchFamily="18" charset="-78"/>
              </a:rPr>
              <a:t>الوضع الصحيح للكرسى  </a:t>
            </a:r>
            <a:endParaRPr lang="en-US" dirty="0">
              <a:effectLst/>
              <a:latin typeface="Times New Roman" panose="02020603050405020304" pitchFamily="18" charset="0"/>
              <a:ea typeface="Times New Roman" panose="02020603050405020304" pitchFamily="18" charset="0"/>
              <a:cs typeface="Simplified Arabic" panose="02020603050405020304" pitchFamily="18" charset="-78"/>
            </a:endParaRPr>
          </a:p>
        </p:txBody>
      </p:sp>
      <p:pic>
        <p:nvPicPr>
          <p:cNvPr id="4" name="Picture 3" descr="Untitled-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273691" y="81481"/>
            <a:ext cx="2314575" cy="3323415"/>
          </a:xfrm>
          <a:prstGeom prst="rect">
            <a:avLst/>
          </a:prstGeom>
          <a:noFill/>
          <a:ln>
            <a:noFill/>
          </a:ln>
        </p:spPr>
      </p:pic>
      <p:sp>
        <p:nvSpPr>
          <p:cNvPr id="5" name="Rectangle 4"/>
          <p:cNvSpPr/>
          <p:nvPr/>
        </p:nvSpPr>
        <p:spPr>
          <a:xfrm>
            <a:off x="3534112" y="1743188"/>
            <a:ext cx="1739579" cy="369332"/>
          </a:xfrm>
          <a:prstGeom prst="rect">
            <a:avLst/>
          </a:prstGeom>
        </p:spPr>
        <p:txBody>
          <a:bodyPr wrap="none">
            <a:spAutoFit/>
          </a:bodyPr>
          <a:lstStyle/>
          <a:p>
            <a:r>
              <a:rPr lang="ar-SA" dirty="0">
                <a:solidFill>
                  <a:srgbClr val="000000"/>
                </a:solidFill>
                <a:latin typeface="Times New Roman" panose="02020603050405020304" pitchFamily="18" charset="0"/>
                <a:ea typeface="Times New Roman" panose="02020603050405020304" pitchFamily="18" charset="0"/>
                <a:cs typeface="Simplified Arabic" panose="02020603050405020304" pitchFamily="18" charset="-78"/>
              </a:rPr>
              <a:t>تدعيم المنطقة القطنية</a:t>
            </a:r>
            <a:endParaRPr lang="en-US" dirty="0"/>
          </a:p>
        </p:txBody>
      </p:sp>
      <p:sp>
        <p:nvSpPr>
          <p:cNvPr id="6" name="Rectangle 5"/>
          <p:cNvSpPr/>
          <p:nvPr/>
        </p:nvSpPr>
        <p:spPr>
          <a:xfrm>
            <a:off x="506994" y="3544431"/>
            <a:ext cx="11380206" cy="1320361"/>
          </a:xfrm>
          <a:prstGeom prst="rect">
            <a:avLst/>
          </a:prstGeom>
        </p:spPr>
        <p:txBody>
          <a:bodyPr wrap="square">
            <a:spAutoFit/>
          </a:bodyPr>
          <a:lstStyle/>
          <a:p>
            <a:pPr>
              <a:lnSpc>
                <a:spcPct val="80000"/>
              </a:lnSpc>
              <a:spcBef>
                <a:spcPts val="600"/>
              </a:spcBef>
              <a:spcAft>
                <a:spcPts val="600"/>
              </a:spcAft>
            </a:pPr>
            <a:r>
              <a:rPr lang="ar-EG" b="1" dirty="0" smtClean="0">
                <a:solidFill>
                  <a:srgbClr val="000000"/>
                </a:solidFill>
                <a:latin typeface="Times New Roman" panose="02020603050405020304" pitchFamily="18" charset="0"/>
                <a:ea typeface="Times New Roman" panose="02020603050405020304" pitchFamily="18" charset="0"/>
                <a:cs typeface="Simplified Arabic" panose="02020603050405020304" pitchFamily="18" charset="-78"/>
              </a:rPr>
              <a:t>3</a:t>
            </a:r>
            <a:r>
              <a:rPr lang="ar-SA" b="1" dirty="0" smtClean="0">
                <a:solidFill>
                  <a:srgbClr val="000000"/>
                </a:solidFill>
                <a:latin typeface="Times New Roman" panose="02020603050405020304" pitchFamily="18" charset="0"/>
                <a:ea typeface="Times New Roman" panose="02020603050405020304" pitchFamily="18" charset="0"/>
                <a:cs typeface="Simplified Arabic" panose="02020603050405020304" pitchFamily="18" charset="-78"/>
              </a:rPr>
              <a:t>- </a:t>
            </a:r>
            <a:r>
              <a:rPr lang="ar-SA" b="1" dirty="0">
                <a:solidFill>
                  <a:srgbClr val="000000"/>
                </a:solidFill>
                <a:latin typeface="Times New Roman" panose="02020603050405020304" pitchFamily="18" charset="0"/>
                <a:ea typeface="Times New Roman" panose="02020603050405020304" pitchFamily="18" charset="0"/>
                <a:cs typeface="Simplified Arabic" panose="02020603050405020304" pitchFamily="18" charset="-78"/>
              </a:rPr>
              <a:t>الملحقات                                                 </a:t>
            </a:r>
            <a:r>
              <a:rPr lang="en-US" b="1" dirty="0">
                <a:solidFill>
                  <a:srgbClr val="000000"/>
                </a:solidFill>
                <a:latin typeface="Times New Roman" panose="02020603050405020304" pitchFamily="18" charset="0"/>
                <a:ea typeface="Times New Roman" panose="02020603050405020304" pitchFamily="18" charset="0"/>
                <a:cs typeface="Simplified Arabic" panose="02020603050405020304" pitchFamily="18" charset="-78"/>
              </a:rPr>
              <a:t>Attachments</a:t>
            </a:r>
            <a:endParaRPr lang="en-US" dirty="0">
              <a:latin typeface="Times New Roman" panose="02020603050405020304" pitchFamily="18" charset="0"/>
              <a:ea typeface="Times New Roman" panose="02020603050405020304" pitchFamily="18" charset="0"/>
              <a:cs typeface="Simplified Arabic" panose="02020603050405020304" pitchFamily="18" charset="-78"/>
            </a:endParaRPr>
          </a:p>
          <a:p>
            <a:pPr algn="justLow">
              <a:lnSpc>
                <a:spcPct val="80000"/>
              </a:lnSpc>
              <a:spcBef>
                <a:spcPts val="600"/>
              </a:spcBef>
              <a:spcAft>
                <a:spcPts val="600"/>
              </a:spcAft>
            </a:pPr>
            <a:r>
              <a:rPr lang="ar-SA" b="1" dirty="0">
                <a:solidFill>
                  <a:srgbClr val="000000"/>
                </a:solidFill>
                <a:latin typeface="Times New Roman" panose="02020603050405020304" pitchFamily="18" charset="0"/>
                <a:ea typeface="Times New Roman" panose="02020603050405020304" pitchFamily="18" charset="0"/>
                <a:cs typeface="Simplified Arabic" panose="02020603050405020304" pitchFamily="18" charset="-78"/>
              </a:rPr>
              <a:t>3-1-  الدواس                                                 </a:t>
            </a:r>
            <a:r>
              <a:rPr lang="en-US" b="1" dirty="0">
                <a:solidFill>
                  <a:srgbClr val="000000"/>
                </a:solidFill>
                <a:latin typeface="Times New Roman" panose="02020603050405020304" pitchFamily="18" charset="0"/>
                <a:ea typeface="Times New Roman" panose="02020603050405020304" pitchFamily="18" charset="0"/>
                <a:cs typeface="Simplified Arabic" panose="02020603050405020304" pitchFamily="18" charset="-78"/>
              </a:rPr>
              <a:t>Treadle / pedal</a:t>
            </a:r>
            <a:r>
              <a:rPr lang="en-US" b="1" dirty="0">
                <a:solidFill>
                  <a:srgbClr val="000000"/>
                </a:solidFill>
                <a:latin typeface="Simplified Arabic" panose="02020603050405020304" pitchFamily="18" charset="-78"/>
                <a:ea typeface="Times New Roman" panose="02020603050405020304" pitchFamily="18" charset="0"/>
                <a:cs typeface="Simplified Arabic" panose="02020603050405020304" pitchFamily="18" charset="-78"/>
              </a:rPr>
              <a:t> </a:t>
            </a:r>
            <a:endParaRPr lang="en-US" dirty="0">
              <a:latin typeface="Times New Roman" panose="02020603050405020304" pitchFamily="18" charset="0"/>
              <a:ea typeface="Times New Roman" panose="02020603050405020304" pitchFamily="18" charset="0"/>
              <a:cs typeface="Simplified Arabic" panose="02020603050405020304" pitchFamily="18" charset="-78"/>
            </a:endParaRPr>
          </a:p>
          <a:p>
            <a:r>
              <a:rPr lang="ar-SA" dirty="0">
                <a:solidFill>
                  <a:srgbClr val="000000"/>
                </a:solidFill>
                <a:latin typeface="Times New Roman" panose="02020603050405020304" pitchFamily="18" charset="0"/>
                <a:ea typeface="Times New Roman" panose="02020603050405020304" pitchFamily="18" charset="0"/>
                <a:cs typeface="Simplified Arabic" panose="02020603050405020304" pitchFamily="18" charset="-78"/>
              </a:rPr>
              <a:t>الدواس من أهم الملحقات الموجودة فى مكان العمل لعمال الحياكة بصالة الإنتاج حيث له دور أساسى فى عملية الحياكة , لذا يجب أن يراعى فى تصميم الدواس أن يسهل إستخدامه لكل من العامل الواقف والجالس</a:t>
            </a:r>
            <a:endParaRPr lang="en-US" dirty="0"/>
          </a:p>
        </p:txBody>
      </p:sp>
      <p:sp>
        <p:nvSpPr>
          <p:cNvPr id="7" name="Rectangle 6"/>
          <p:cNvSpPr/>
          <p:nvPr/>
        </p:nvSpPr>
        <p:spPr>
          <a:xfrm>
            <a:off x="4273236" y="5004327"/>
            <a:ext cx="7717419" cy="923330"/>
          </a:xfrm>
          <a:prstGeom prst="rect">
            <a:avLst/>
          </a:prstGeom>
        </p:spPr>
        <p:txBody>
          <a:bodyPr wrap="square">
            <a:spAutoFit/>
          </a:bodyPr>
          <a:lstStyle/>
          <a:p>
            <a:r>
              <a:rPr lang="ar-SA" dirty="0">
                <a:solidFill>
                  <a:srgbClr val="000000"/>
                </a:solidFill>
                <a:latin typeface="Times New Roman" panose="02020603050405020304" pitchFamily="18" charset="0"/>
                <a:ea typeface="Times New Roman" panose="02020603050405020304" pitchFamily="18" charset="0"/>
                <a:cs typeface="Simplified Arabic" panose="02020603050405020304" pitchFamily="18" charset="-78"/>
              </a:rPr>
              <a:t>وأبعاد الدواس المثالية تختلف من دواس لأخر , وقد قامت شركة </a:t>
            </a:r>
            <a:r>
              <a:rPr lang="en-US" dirty="0">
                <a:solidFill>
                  <a:srgbClr val="000000"/>
                </a:solidFill>
                <a:latin typeface="Times New Roman" panose="02020603050405020304" pitchFamily="18" charset="0"/>
                <a:ea typeface="Times New Roman" panose="02020603050405020304" pitchFamily="18" charset="0"/>
                <a:cs typeface="Simplified Arabic" panose="02020603050405020304" pitchFamily="18" charset="-78"/>
              </a:rPr>
              <a:t>Kessler</a:t>
            </a:r>
            <a:r>
              <a:rPr lang="ar-SA" dirty="0">
                <a:solidFill>
                  <a:srgbClr val="000000"/>
                </a:solidFill>
                <a:latin typeface="Times New Roman" panose="02020603050405020304" pitchFamily="18" charset="0"/>
                <a:ea typeface="Times New Roman" panose="02020603050405020304" pitchFamily="18" charset="0"/>
                <a:cs typeface="Simplified Arabic" panose="02020603050405020304" pitchFamily="18" charset="-78"/>
              </a:rPr>
              <a:t> بعمل مجموعة من الدواسات الإرجونومية حيث أبتكرت الدواس ذو التحكم الحساس ( </a:t>
            </a:r>
            <a:r>
              <a:rPr lang="en-US" dirty="0" err="1">
                <a:solidFill>
                  <a:srgbClr val="000000"/>
                </a:solidFill>
                <a:latin typeface="Times New Roman" panose="02020603050405020304" pitchFamily="18" charset="0"/>
                <a:ea typeface="Times New Roman" panose="02020603050405020304" pitchFamily="18" charset="0"/>
                <a:cs typeface="Simplified Arabic" panose="02020603050405020304" pitchFamily="18" charset="-78"/>
              </a:rPr>
              <a:t>thesensor</a:t>
            </a:r>
            <a:r>
              <a:rPr lang="en-US" dirty="0">
                <a:solidFill>
                  <a:srgbClr val="000000"/>
                </a:solidFill>
                <a:latin typeface="Times New Roman" panose="02020603050405020304" pitchFamily="18" charset="0"/>
                <a:ea typeface="Times New Roman" panose="02020603050405020304" pitchFamily="18" charset="0"/>
                <a:cs typeface="Simplified Arabic" panose="02020603050405020304" pitchFamily="18" charset="-78"/>
              </a:rPr>
              <a:t>- controlled pedal</a:t>
            </a:r>
            <a:r>
              <a:rPr lang="ar-SA" dirty="0">
                <a:solidFill>
                  <a:srgbClr val="000000"/>
                </a:solidFill>
                <a:latin typeface="Times New Roman" panose="02020603050405020304" pitchFamily="18" charset="0"/>
                <a:ea typeface="Times New Roman" panose="02020603050405020304" pitchFamily="18" charset="0"/>
                <a:cs typeface="Simplified Arabic" panose="02020603050405020304" pitchFamily="18" charset="-78"/>
              </a:rPr>
              <a:t>) ,  والذى يتميز بالسرعة والضغط الحساس , ويسمح بنفس الجهد لممارسة الضغط المساوى من خلال القدمين.</a:t>
            </a:r>
            <a:endParaRPr lang="en-US" dirty="0"/>
          </a:p>
        </p:txBody>
      </p:sp>
      <p:pic>
        <p:nvPicPr>
          <p:cNvPr id="8" name="Picture 7" descr="treadle_less_force"/>
          <p:cNvPicPr/>
          <p:nvPr/>
        </p:nvPicPr>
        <p:blipFill>
          <a:blip r:embed="rId4">
            <a:extLst>
              <a:ext uri="{28A0092B-C50C-407E-A947-70E740481C1C}">
                <a14:useLocalDpi xmlns:a14="http://schemas.microsoft.com/office/drawing/2010/main" val="0"/>
              </a:ext>
            </a:extLst>
          </a:blip>
          <a:srcRect/>
          <a:stretch>
            <a:fillRect/>
          </a:stretch>
        </p:blipFill>
        <p:spPr bwMode="auto">
          <a:xfrm>
            <a:off x="878375" y="4693197"/>
            <a:ext cx="1943100" cy="1545590"/>
          </a:xfrm>
          <a:prstGeom prst="rect">
            <a:avLst/>
          </a:prstGeom>
          <a:noFill/>
          <a:ln>
            <a:noFill/>
          </a:ln>
        </p:spPr>
      </p:pic>
      <p:sp>
        <p:nvSpPr>
          <p:cNvPr id="9" name="Rectangle 8"/>
          <p:cNvSpPr/>
          <p:nvPr/>
        </p:nvSpPr>
        <p:spPr>
          <a:xfrm>
            <a:off x="81665" y="6296703"/>
            <a:ext cx="5848354" cy="286232"/>
          </a:xfrm>
          <a:prstGeom prst="rect">
            <a:avLst/>
          </a:prstGeom>
        </p:spPr>
        <p:txBody>
          <a:bodyPr wrap="square">
            <a:spAutoFit/>
          </a:bodyPr>
          <a:lstStyle/>
          <a:p>
            <a:pPr>
              <a:lnSpc>
                <a:spcPct val="70000"/>
              </a:lnSpc>
              <a:spcBef>
                <a:spcPts val="600"/>
              </a:spcBef>
              <a:spcAft>
                <a:spcPts val="600"/>
              </a:spcAft>
            </a:pPr>
            <a:r>
              <a:rPr lang="ar-SA" dirty="0">
                <a:solidFill>
                  <a:srgbClr val="000000"/>
                </a:solidFill>
                <a:latin typeface="Times New Roman" panose="02020603050405020304" pitchFamily="18" charset="0"/>
                <a:ea typeface="Times New Roman" panose="02020603050405020304" pitchFamily="18" charset="0"/>
                <a:cs typeface="Simplified Arabic" panose="02020603050405020304" pitchFamily="18" charset="-78"/>
              </a:rPr>
              <a:t>تصميم الدواس يحقق الوضع الصحيح والمناسب للقدم , كما يقلل </a:t>
            </a:r>
            <a:r>
              <a:rPr lang="ar-SA" dirty="0" smtClean="0">
                <a:solidFill>
                  <a:srgbClr val="000000"/>
                </a:solidFill>
                <a:latin typeface="Times New Roman" panose="02020603050405020304" pitchFamily="18" charset="0"/>
                <a:ea typeface="Times New Roman" panose="02020603050405020304" pitchFamily="18" charset="0"/>
                <a:cs typeface="Simplified Arabic" panose="02020603050405020304" pitchFamily="18" charset="-78"/>
              </a:rPr>
              <a:t>القوة </a:t>
            </a:r>
            <a:r>
              <a:rPr lang="ar-SA" dirty="0">
                <a:solidFill>
                  <a:srgbClr val="000000"/>
                </a:solidFill>
                <a:latin typeface="Times New Roman" panose="02020603050405020304" pitchFamily="18" charset="0"/>
                <a:ea typeface="Times New Roman" panose="02020603050405020304" pitchFamily="18" charset="0"/>
                <a:cs typeface="Simplified Arabic" panose="02020603050405020304" pitchFamily="18" charset="-78"/>
              </a:rPr>
              <a:t>المطلوبة</a:t>
            </a:r>
            <a:endParaRPr lang="en-US" dirty="0">
              <a:effectLst/>
              <a:latin typeface="Times New Roman" panose="02020603050405020304" pitchFamily="18" charset="0"/>
              <a:ea typeface="Times New Roman" panose="02020603050405020304" pitchFamily="18" charset="0"/>
              <a:cs typeface="Simplified Arabic" panose="02020603050405020304" pitchFamily="18" charset="-78"/>
            </a:endParaRPr>
          </a:p>
        </p:txBody>
      </p:sp>
    </p:spTree>
    <p:extLst>
      <p:ext uri="{BB962C8B-B14F-4D97-AF65-F5344CB8AC3E}">
        <p14:creationId xmlns:p14="http://schemas.microsoft.com/office/powerpoint/2010/main" val="409789633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7818" y="269403"/>
            <a:ext cx="11479794" cy="646331"/>
          </a:xfrm>
          <a:prstGeom prst="rect">
            <a:avLst/>
          </a:prstGeom>
        </p:spPr>
        <p:txBody>
          <a:bodyPr wrap="square">
            <a:spAutoFit/>
          </a:bodyPr>
          <a:lstStyle/>
          <a:p>
            <a:r>
              <a:rPr lang="ar-SA" dirty="0">
                <a:solidFill>
                  <a:srgbClr val="000000"/>
                </a:solidFill>
                <a:latin typeface="Times New Roman" panose="02020603050405020304" pitchFamily="18" charset="0"/>
                <a:ea typeface="Times New Roman" panose="02020603050405020304" pitchFamily="18" charset="0"/>
                <a:cs typeface="Simplified Arabic" panose="02020603050405020304" pitchFamily="18" charset="-78"/>
              </a:rPr>
              <a:t>نوعان من الدواسات الإرجونومية التى تحقق الآمان بشكل كبير لقدم العامل , ولا تحتاج إلى ضغط ثابت من قدم عامل الحياكة , وهى دواسات أقرب إلى المثالية لمحطات العمل الصحيحة </a:t>
            </a:r>
            <a:endParaRPr lang="en-US" dirty="0"/>
          </a:p>
        </p:txBody>
      </p:sp>
      <p:pic>
        <p:nvPicPr>
          <p:cNvPr id="3" name="Picture 2" descr="16661"/>
          <p:cNvPicPr/>
          <p:nvPr/>
        </p:nvPicPr>
        <p:blipFill>
          <a:blip r:embed="rId2">
            <a:extLst>
              <a:ext uri="{28A0092B-C50C-407E-A947-70E740481C1C}">
                <a14:useLocalDpi xmlns:a14="http://schemas.microsoft.com/office/drawing/2010/main" val="0"/>
              </a:ext>
            </a:extLst>
          </a:blip>
          <a:srcRect/>
          <a:stretch>
            <a:fillRect/>
          </a:stretch>
        </p:blipFill>
        <p:spPr bwMode="auto">
          <a:xfrm>
            <a:off x="9400043" y="1132484"/>
            <a:ext cx="1847850" cy="790575"/>
          </a:xfrm>
          <a:prstGeom prst="rect">
            <a:avLst/>
          </a:prstGeom>
          <a:noFill/>
          <a:ln>
            <a:noFill/>
          </a:ln>
        </p:spPr>
      </p:pic>
      <p:sp>
        <p:nvSpPr>
          <p:cNvPr id="4" name="Rectangle 3"/>
          <p:cNvSpPr/>
          <p:nvPr/>
        </p:nvSpPr>
        <p:spPr>
          <a:xfrm>
            <a:off x="8429748" y="1955143"/>
            <a:ext cx="3534942" cy="369332"/>
          </a:xfrm>
          <a:prstGeom prst="rect">
            <a:avLst/>
          </a:prstGeom>
        </p:spPr>
        <p:txBody>
          <a:bodyPr wrap="none">
            <a:spAutoFit/>
          </a:bodyPr>
          <a:lstStyle/>
          <a:p>
            <a:r>
              <a:rPr lang="ar-SA" dirty="0">
                <a:solidFill>
                  <a:srgbClr val="000000"/>
                </a:solidFill>
                <a:latin typeface="Times New Roman" panose="02020603050405020304" pitchFamily="18" charset="0"/>
                <a:ea typeface="Times New Roman" panose="02020603050405020304" pitchFamily="18" charset="0"/>
                <a:cs typeface="Simplified Arabic" panose="02020603050405020304" pitchFamily="18" charset="-78"/>
              </a:rPr>
              <a:t>يمثل دواس إرجونومى مساحته</a:t>
            </a:r>
            <a:r>
              <a:rPr lang="ar-SA" dirty="0">
                <a:solidFill>
                  <a:srgbClr val="000000"/>
                </a:solidFill>
                <a:ea typeface="Times New Roman" panose="02020603050405020304" pitchFamily="18" charset="0"/>
                <a:cs typeface="Times New Roman" panose="02020603050405020304" pitchFamily="18" charset="0"/>
              </a:rPr>
              <a:t> </a:t>
            </a:r>
            <a:r>
              <a:rPr lang="ar-SA" dirty="0">
                <a:solidFill>
                  <a:srgbClr val="000000"/>
                </a:solidFill>
                <a:latin typeface="Times New Roman" panose="02020603050405020304" pitchFamily="18" charset="0"/>
                <a:ea typeface="Times New Roman" panose="02020603050405020304" pitchFamily="18" charset="0"/>
                <a:cs typeface="Simplified Arabic" panose="02020603050405020304" pitchFamily="18" charset="-78"/>
              </a:rPr>
              <a:t>50سم </a:t>
            </a:r>
            <a:r>
              <a:rPr lang="en-US" dirty="0">
                <a:solidFill>
                  <a:srgbClr val="000000"/>
                </a:solidFill>
                <a:latin typeface="Times New Roman" panose="02020603050405020304" pitchFamily="18" charset="0"/>
                <a:ea typeface="Times New Roman" panose="02020603050405020304" pitchFamily="18" charset="0"/>
                <a:cs typeface="Simplified Arabic" panose="02020603050405020304" pitchFamily="18" charset="-78"/>
              </a:rPr>
              <a:t>x</a:t>
            </a:r>
            <a:r>
              <a:rPr lang="ar-SA" dirty="0">
                <a:solidFill>
                  <a:srgbClr val="000000"/>
                </a:solidFill>
                <a:latin typeface="Times New Roman" panose="02020603050405020304" pitchFamily="18" charset="0"/>
                <a:ea typeface="Times New Roman" panose="02020603050405020304" pitchFamily="18" charset="0"/>
                <a:cs typeface="Simplified Arabic" panose="02020603050405020304" pitchFamily="18" charset="-78"/>
              </a:rPr>
              <a:t> 50سم</a:t>
            </a:r>
            <a:endParaRPr lang="en-US" dirty="0"/>
          </a:p>
        </p:txBody>
      </p:sp>
      <p:pic>
        <p:nvPicPr>
          <p:cNvPr id="5" name="Picture 4" descr="img_00000066"/>
          <p:cNvPicPr/>
          <p:nvPr/>
        </p:nvPicPr>
        <p:blipFill>
          <a:blip r:embed="rId3">
            <a:extLst>
              <a:ext uri="{28A0092B-C50C-407E-A947-70E740481C1C}">
                <a14:useLocalDpi xmlns:a14="http://schemas.microsoft.com/office/drawing/2010/main" val="0"/>
              </a:ext>
            </a:extLst>
          </a:blip>
          <a:srcRect/>
          <a:stretch>
            <a:fillRect/>
          </a:stretch>
        </p:blipFill>
        <p:spPr bwMode="auto">
          <a:xfrm>
            <a:off x="3772136" y="915734"/>
            <a:ext cx="1895475" cy="1257300"/>
          </a:xfrm>
          <a:prstGeom prst="rect">
            <a:avLst/>
          </a:prstGeom>
          <a:noFill/>
          <a:ln>
            <a:noFill/>
          </a:ln>
        </p:spPr>
      </p:pic>
      <p:sp>
        <p:nvSpPr>
          <p:cNvPr id="6" name="Rectangle 5"/>
          <p:cNvSpPr/>
          <p:nvPr/>
        </p:nvSpPr>
        <p:spPr>
          <a:xfrm>
            <a:off x="2891488" y="2324475"/>
            <a:ext cx="3656770" cy="369332"/>
          </a:xfrm>
          <a:prstGeom prst="rect">
            <a:avLst/>
          </a:prstGeom>
        </p:spPr>
        <p:txBody>
          <a:bodyPr wrap="none">
            <a:spAutoFit/>
          </a:bodyPr>
          <a:lstStyle/>
          <a:p>
            <a:r>
              <a:rPr lang="ar-SA" dirty="0">
                <a:solidFill>
                  <a:srgbClr val="000000"/>
                </a:solidFill>
                <a:latin typeface="Times New Roman" panose="02020603050405020304" pitchFamily="18" charset="0"/>
                <a:ea typeface="Times New Roman" panose="02020603050405020304" pitchFamily="18" charset="0"/>
                <a:cs typeface="Simplified Arabic" panose="02020603050405020304" pitchFamily="18" charset="-78"/>
              </a:rPr>
              <a:t>يمثل دواس إرجونومى مساحته15.5 سم </a:t>
            </a:r>
            <a:r>
              <a:rPr lang="en-US" dirty="0">
                <a:solidFill>
                  <a:srgbClr val="000000"/>
                </a:solidFill>
                <a:latin typeface="Times New Roman" panose="02020603050405020304" pitchFamily="18" charset="0"/>
                <a:ea typeface="Times New Roman" panose="02020603050405020304" pitchFamily="18" charset="0"/>
                <a:cs typeface="Simplified Arabic" panose="02020603050405020304" pitchFamily="18" charset="-78"/>
              </a:rPr>
              <a:t>x</a:t>
            </a:r>
            <a:r>
              <a:rPr lang="ar-SA" dirty="0">
                <a:solidFill>
                  <a:srgbClr val="000000"/>
                </a:solidFill>
                <a:latin typeface="Times New Roman" panose="02020603050405020304" pitchFamily="18" charset="0"/>
                <a:ea typeface="Times New Roman" panose="02020603050405020304" pitchFamily="18" charset="0"/>
                <a:cs typeface="Simplified Arabic" panose="02020603050405020304" pitchFamily="18" charset="-78"/>
              </a:rPr>
              <a:t>19سم</a:t>
            </a:r>
            <a:endParaRPr lang="en-US" dirty="0"/>
          </a:p>
        </p:txBody>
      </p:sp>
      <p:pic>
        <p:nvPicPr>
          <p:cNvPr id="7" name="Picture 6" descr="chair_treadle"/>
          <p:cNvPicPr/>
          <p:nvPr/>
        </p:nvPicPr>
        <p:blipFill>
          <a:blip r:embed="rId4">
            <a:extLst>
              <a:ext uri="{28A0092B-C50C-407E-A947-70E740481C1C}">
                <a14:useLocalDpi xmlns:a14="http://schemas.microsoft.com/office/drawing/2010/main" val="0"/>
              </a:ext>
            </a:extLst>
          </a:blip>
          <a:srcRect/>
          <a:stretch>
            <a:fillRect/>
          </a:stretch>
        </p:blipFill>
        <p:spPr bwMode="auto">
          <a:xfrm>
            <a:off x="6280200" y="2693807"/>
            <a:ext cx="5538260" cy="2810818"/>
          </a:xfrm>
          <a:prstGeom prst="rect">
            <a:avLst/>
          </a:prstGeom>
          <a:noFill/>
          <a:ln>
            <a:noFill/>
          </a:ln>
        </p:spPr>
      </p:pic>
      <p:sp>
        <p:nvSpPr>
          <p:cNvPr id="8" name="Rectangle 7"/>
          <p:cNvSpPr/>
          <p:nvPr/>
        </p:nvSpPr>
        <p:spPr>
          <a:xfrm>
            <a:off x="7596504" y="5619377"/>
            <a:ext cx="3607077" cy="369332"/>
          </a:xfrm>
          <a:prstGeom prst="rect">
            <a:avLst/>
          </a:prstGeom>
        </p:spPr>
        <p:txBody>
          <a:bodyPr wrap="none">
            <a:spAutoFit/>
          </a:bodyPr>
          <a:lstStyle/>
          <a:p>
            <a:r>
              <a:rPr lang="ar-SA" dirty="0">
                <a:solidFill>
                  <a:srgbClr val="000000"/>
                </a:solidFill>
                <a:latin typeface="Times New Roman" panose="02020603050405020304" pitchFamily="18" charset="0"/>
                <a:ea typeface="Times New Roman" panose="02020603050405020304" pitchFamily="18" charset="0"/>
                <a:cs typeface="Simplified Arabic" panose="02020603050405020304" pitchFamily="18" charset="-78"/>
              </a:rPr>
              <a:t>وضع المسند المناسب للعامل فى حالة الجلوس </a:t>
            </a:r>
            <a:endParaRPr lang="en-US" dirty="0"/>
          </a:p>
        </p:txBody>
      </p:sp>
      <p:sp>
        <p:nvSpPr>
          <p:cNvPr id="9" name="Rectangle 8"/>
          <p:cNvSpPr/>
          <p:nvPr/>
        </p:nvSpPr>
        <p:spPr>
          <a:xfrm>
            <a:off x="184200" y="3637551"/>
            <a:ext cx="6096000" cy="923330"/>
          </a:xfrm>
          <a:prstGeom prst="rect">
            <a:avLst/>
          </a:prstGeom>
        </p:spPr>
        <p:txBody>
          <a:bodyPr>
            <a:spAutoFit/>
          </a:bodyPr>
          <a:lstStyle/>
          <a:p>
            <a:r>
              <a:rPr lang="ar-SA" dirty="0">
                <a:solidFill>
                  <a:srgbClr val="000000"/>
                </a:solidFill>
                <a:latin typeface="Times New Roman" panose="02020603050405020304" pitchFamily="18" charset="0"/>
                <a:ea typeface="Times New Roman" panose="02020603050405020304" pitchFamily="18" charset="0"/>
                <a:cs typeface="Simplified Arabic" panose="02020603050405020304" pitchFamily="18" charset="-78"/>
              </a:rPr>
              <a:t>وعند التعديل فى تصميم الدواس يراعى التزود بمسند القدم </a:t>
            </a:r>
            <a:r>
              <a:rPr lang="en-US" dirty="0">
                <a:solidFill>
                  <a:srgbClr val="000000"/>
                </a:solidFill>
                <a:latin typeface="Times New Roman" panose="02020603050405020304" pitchFamily="18" charset="0"/>
                <a:ea typeface="Times New Roman" panose="02020603050405020304" pitchFamily="18" charset="0"/>
                <a:cs typeface="Simplified Arabic" panose="02020603050405020304" pitchFamily="18" charset="-78"/>
              </a:rPr>
              <a:t>Foot rest</a:t>
            </a:r>
            <a:r>
              <a:rPr lang="ar-SA" dirty="0">
                <a:solidFill>
                  <a:srgbClr val="000000"/>
                </a:solidFill>
                <a:latin typeface="Times New Roman" panose="02020603050405020304" pitchFamily="18" charset="0"/>
                <a:ea typeface="Times New Roman" panose="02020603050405020304" pitchFamily="18" charset="0"/>
                <a:cs typeface="Simplified Arabic" panose="02020603050405020304" pitchFamily="18" charset="-78"/>
              </a:rPr>
              <a:t> حيث يكون بمثابة دعامة للقدم اليسرى , وبالتالى تسمح لكلا القدمين بالتوازن أثناء عملية الحياكة</a:t>
            </a:r>
            <a:endParaRPr lang="en-US" dirty="0"/>
          </a:p>
        </p:txBody>
      </p:sp>
    </p:spTree>
    <p:extLst>
      <p:ext uri="{BB962C8B-B14F-4D97-AF65-F5344CB8AC3E}">
        <p14:creationId xmlns:p14="http://schemas.microsoft.com/office/powerpoint/2010/main" val="157132732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80</TotalTime>
  <Words>1018</Words>
  <Application>Microsoft Office PowerPoint</Application>
  <PresentationFormat>Widescreen</PresentationFormat>
  <Paragraphs>57</Paragraphs>
  <Slides>10</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10</vt:i4>
      </vt:variant>
    </vt:vector>
  </HeadingPairs>
  <TitlesOfParts>
    <vt:vector size="16" baseType="lpstr">
      <vt:lpstr>Arial</vt:lpstr>
      <vt:lpstr>Calibri</vt:lpstr>
      <vt:lpstr>Calibri Light</vt:lpstr>
      <vt:lpstr>Simplified Arabic</vt:lpstr>
      <vt:lpstr>Times New Roman</vt:lpstr>
      <vt:lpstr>Office Theme</vt:lpstr>
      <vt:lpstr>محاضرة 8 ارجنومية الملابس  الفرقة الثالثة  قسم تك الملابس و الموضة</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haidy</dc:creator>
  <cp:lastModifiedBy>shosho</cp:lastModifiedBy>
  <cp:revision>23</cp:revision>
  <dcterms:created xsi:type="dcterms:W3CDTF">2020-03-17T20:43:53Z</dcterms:created>
  <dcterms:modified xsi:type="dcterms:W3CDTF">2020-04-24T22:21:13Z</dcterms:modified>
</cp:coreProperties>
</file>