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00" autoAdjust="0"/>
    <p:restoredTop sz="94660"/>
  </p:normalViewPr>
  <p:slideViewPr>
    <p:cSldViewPr snapToGrid="0">
      <p:cViewPr varScale="1">
        <p:scale>
          <a:sx n="46" d="100"/>
          <a:sy n="46" d="100"/>
        </p:scale>
        <p:origin x="63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16/08/1441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16/08/1441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16/08/1441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16/08/1441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28" y="0"/>
            <a:ext cx="13193962" cy="7253207"/>
          </a:xfrm>
          <a:prstGeom prst="rect">
            <a:avLst/>
          </a:prstGeom>
        </p:spPr>
      </p:pic>
      <p:sp>
        <p:nvSpPr>
          <p:cNvPr id="2" name="Title 1"/>
          <p:cNvSpPr>
            <a:spLocks noGrp="1"/>
          </p:cNvSpPr>
          <p:nvPr>
            <p:ph type="ctrTitle"/>
          </p:nvPr>
        </p:nvSpPr>
        <p:spPr>
          <a:xfrm>
            <a:off x="4313695" y="2802667"/>
            <a:ext cx="7878305" cy="2057113"/>
          </a:xfrm>
        </p:spPr>
        <p:txBody>
          <a:bodyPr>
            <a:normAutofit fontScale="90000"/>
          </a:bodyPr>
          <a:lstStyle/>
          <a:p>
            <a:r>
              <a:rPr lang="ar-EG" dirty="0" smtClean="0">
                <a:solidFill>
                  <a:schemeClr val="bg1"/>
                </a:solidFill>
              </a:rPr>
              <a:t>محاضرة 6 ارجنومية الملابس </a:t>
            </a:r>
            <a:br>
              <a:rPr lang="ar-EG" dirty="0" smtClean="0">
                <a:solidFill>
                  <a:schemeClr val="bg1"/>
                </a:solidFill>
              </a:rPr>
            </a:br>
            <a:r>
              <a:rPr lang="ar-EG" dirty="0" smtClean="0">
                <a:solidFill>
                  <a:schemeClr val="bg1"/>
                </a:solidFill>
              </a:rPr>
              <a:t>الفرقة الثالثة </a:t>
            </a:r>
            <a:br>
              <a:rPr lang="ar-EG" dirty="0" smtClean="0">
                <a:solidFill>
                  <a:schemeClr val="bg1"/>
                </a:solidFill>
              </a:rPr>
            </a:br>
            <a:r>
              <a:rPr lang="ar-EG" dirty="0" smtClean="0">
                <a:solidFill>
                  <a:schemeClr val="bg1"/>
                </a:solidFill>
              </a:rPr>
              <a:t>قسم تك الملابس و الموضة</a:t>
            </a:r>
            <a:endParaRPr lang="ar-EG" dirty="0">
              <a:solidFill>
                <a:schemeClr val="bg1"/>
              </a:solidFill>
            </a:endParaRPr>
          </a:p>
        </p:txBody>
      </p:sp>
      <p:sp>
        <p:nvSpPr>
          <p:cNvPr id="3" name="Subtitle 2"/>
          <p:cNvSpPr>
            <a:spLocks noGrp="1"/>
          </p:cNvSpPr>
          <p:nvPr>
            <p:ph type="subTitle" idx="1"/>
          </p:nvPr>
        </p:nvSpPr>
        <p:spPr>
          <a:xfrm>
            <a:off x="4313695" y="5055590"/>
            <a:ext cx="7878306" cy="1426575"/>
          </a:xfrm>
        </p:spPr>
        <p:txBody>
          <a:bodyPr/>
          <a:lstStyle/>
          <a:p>
            <a:r>
              <a:rPr lang="ar-EG" dirty="0" smtClean="0">
                <a:solidFill>
                  <a:schemeClr val="bg1"/>
                </a:solidFill>
              </a:rPr>
              <a:t>اعداد</a:t>
            </a:r>
          </a:p>
          <a:p>
            <a:r>
              <a:rPr lang="ar-EG" dirty="0" smtClean="0">
                <a:solidFill>
                  <a:schemeClr val="bg1"/>
                </a:solidFill>
              </a:rPr>
              <a:t>م.د.شيرين صلاح الدين على</a:t>
            </a:r>
            <a:endParaRPr lang="ar-EG" dirty="0">
              <a:solidFill>
                <a:schemeClr val="bg1"/>
              </a:solidFill>
            </a:endParaRPr>
          </a:p>
        </p:txBody>
      </p:sp>
    </p:spTree>
    <p:extLst>
      <p:ext uri="{BB962C8B-B14F-4D97-AF65-F5344CB8AC3E}">
        <p14:creationId xmlns:p14="http://schemas.microsoft.com/office/powerpoint/2010/main" val="359322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078" y="0"/>
            <a:ext cx="13193962" cy="7253207"/>
          </a:xfrm>
          <a:prstGeom prst="rect">
            <a:avLst/>
          </a:prstGeom>
        </p:spPr>
      </p:pic>
      <p:sp>
        <p:nvSpPr>
          <p:cNvPr id="2" name="Rectangle 1"/>
          <p:cNvSpPr/>
          <p:nvPr/>
        </p:nvSpPr>
        <p:spPr>
          <a:xfrm>
            <a:off x="4351698" y="733827"/>
            <a:ext cx="7906693" cy="1107996"/>
          </a:xfrm>
          <a:prstGeom prst="rect">
            <a:avLst/>
          </a:prstGeom>
        </p:spPr>
        <p:txBody>
          <a:bodyPr wrap="square">
            <a:spAutoFit/>
          </a:bodyPr>
          <a:lstStyle/>
          <a:p>
            <a:pPr algn="ctr"/>
            <a:r>
              <a:rPr lang="ar-EG" sz="28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استكمالا لعلم السيكوارجنوميكس</a:t>
            </a:r>
          </a:p>
          <a:p>
            <a:endParaRPr lang="ar-EG"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endParaRPr>
          </a:p>
          <a:p>
            <a:r>
              <a:rPr lang="ar-EG" sz="2000" b="1" u="sng"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ثالثا:</a:t>
            </a:r>
            <a:r>
              <a:rPr lang="ar-SA" sz="2000" b="1" u="sng"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000" b="1" u="sng"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الجانب الإجتماعى                                   </a:t>
            </a:r>
            <a:r>
              <a:rPr lang="en-US" sz="2000" b="1" u="sng"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 Social  Aspect</a:t>
            </a:r>
            <a:endParaRPr lang="en-US" sz="2000" u="sng" dirty="0"/>
          </a:p>
        </p:txBody>
      </p:sp>
      <p:sp>
        <p:nvSpPr>
          <p:cNvPr id="3" name="Rectangle 2"/>
          <p:cNvSpPr/>
          <p:nvPr/>
        </p:nvSpPr>
        <p:spPr>
          <a:xfrm>
            <a:off x="3856776" y="2156970"/>
            <a:ext cx="8401615" cy="1979003"/>
          </a:xfrm>
          <a:prstGeom prst="rect">
            <a:avLst/>
          </a:prstGeom>
        </p:spPr>
        <p:txBody>
          <a:bodyPr wrap="square">
            <a:spAutoFit/>
          </a:bodyPr>
          <a:lstStyle/>
          <a:p>
            <a:pPr algn="just">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الجانب الإجتماعى لسلوك المستخدم يتضمن كل ما يتأثر به المستخدم من البيئة , وكل ما اكتسبه من المجتمع من عادات ونظم وحضارة , وكل ما يعتنقه من قيم وما يحركه من أهداف وكل ما يساهم في تكوين خلفية إجتماعية ثقافية لديه, وسنتناول  ذلك فيما يلى:-</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80000"/>
              </a:lnSpc>
              <a:spcBef>
                <a:spcPts val="600"/>
              </a:spcBef>
              <a:spcAft>
                <a:spcPts val="600"/>
              </a:spcAf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4-3-1 - الفراغ الشخصى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Personal Space </a:t>
            </a:r>
            <a:r>
              <a:rPr lang="en-US"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الفراغ الشخصى يمكن تعريفه بأنه المجال أو المنطقة </a:t>
            </a:r>
            <a:r>
              <a:rPr lang="en-US"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area </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المباشرة حول الجسم أو المجال المباشر حول جسم العامل و عادة ينظر إليه بأنه منطقة معينة من الفراغ ذات حدود غير مرئية تحيط بالجسم والتي لا يجب أن يقتحمها أحد</a:t>
            </a:r>
            <a:r>
              <a:rPr lang="ar-SA" sz="1100" dirty="0">
                <a:latin typeface="Times New Roman" panose="02020603050405020304" pitchFamily="18" charset="0"/>
                <a:ea typeface="Times New Roman" panose="02020603050405020304" pitchFamily="18" charset="0"/>
                <a:cs typeface="Simplified Arabic" panose="02020603050405020304" pitchFamily="18" charset="-78"/>
              </a:rPr>
              <a:t>() </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وهذا الفراغ لابد أن يراعى عند تصميم مكان العمل لعامل الحياكة  فلكل عامل فراغه الخاص به , وهناك متغيرات تؤثر على الفراغ الشخصي وهي </a:t>
            </a:r>
            <a:r>
              <a:rPr lang="ar-SA"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4" name="Rectangle 3"/>
          <p:cNvSpPr/>
          <p:nvPr/>
        </p:nvSpPr>
        <p:spPr>
          <a:xfrm>
            <a:off x="-561315" y="4055558"/>
            <a:ext cx="12905715" cy="2108269"/>
          </a:xfrm>
          <a:prstGeom prst="rect">
            <a:avLst/>
          </a:prstGeom>
        </p:spPr>
        <p:txBody>
          <a:bodyPr wrap="square">
            <a:spAutoFit/>
          </a:bodyPr>
          <a:lstStyle/>
          <a:p>
            <a:pPr algn="just">
              <a:lnSpc>
                <a:spcPct val="80000"/>
              </a:lnSpc>
              <a:spcBef>
                <a:spcPts val="600"/>
              </a:spcBef>
              <a:spcAft>
                <a:spcPts val="600"/>
              </a:spcAf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الشخصية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personality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الشخصية لها دور كبير فى تحديد الفراغ الشخصى للعامل حيث وجد إن الإنبساطين لديهم مناطق فراغ شخصى أصغر من الإنطوائيين.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80000"/>
              </a:lnSpc>
              <a:spcBef>
                <a:spcPts val="600"/>
              </a:spcBef>
              <a:spcAft>
                <a:spcPts val="600"/>
              </a:spcAf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الجنس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Sex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لوحظ أن الإناث لديهن مناطق فراغ شخصى أصغر من الذكور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80000"/>
              </a:lnSpc>
              <a:spcBef>
                <a:spcPts val="600"/>
              </a:spcBef>
              <a:spcAft>
                <a:spcPts val="600"/>
              </a:spcAf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العمر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Age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نتيجة دراسة ثلاث مجموعات ( كبير في السن – شاب – صبى ) وجد أن الصبيان اقرب لبعضهم البعض من الأكبر سناً .</a:t>
            </a:r>
            <a:endParaRPr lang="en-US"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3919925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230016" y="535901"/>
            <a:ext cx="9806474" cy="5435334"/>
          </a:xfrm>
          <a:prstGeom prst="rect">
            <a:avLst/>
          </a:prstGeom>
        </p:spPr>
        <p:txBody>
          <a:bodyPr wrap="square">
            <a:spAutoFit/>
          </a:bodyPr>
          <a:lstStyle/>
          <a:p>
            <a:pPr algn="justLow">
              <a:lnSpc>
                <a:spcPct val="80000"/>
              </a:lnSpc>
              <a:spcBef>
                <a:spcPts val="600"/>
              </a:spcBef>
            </a:pP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الثقافة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Culture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لوحظ أن العرب لديهم مناطق فراغ شخصى أصغر من الأمريكان.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pP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المركز والتكيف الاجتماعى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Status and Familiarity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وجد إن الأفراد الراغبين في توصيل موقف إيجابي للأخرين يختاروا أبعاد أصغر للعلاقات بين الأشخاص والعكس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pP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4-3-2- التملك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Territoriality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هناك فروق بين الملكية العامة مثل السلالم وأماكن العمل والملكية الخاصة التي قد تكون ألة أو أداه يستخدمها العامل , فمثلا منافذ التهوية فى صالة الإنتاج هى لكل العاملين بالصالة , أما بالنسبة للمقص فلكل عامل المقص الخاص به , ومنضدة خاصة به وماكينة خاصة به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pP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4-4-  الجانب التنظيمى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 organizational aspect</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الجانب التنظيمى من أهم الجوانب المؤثرة بشكل كبير بالنسبة لعمال الحياكة فنجد أن العمال وخاصة فى مصانع الملابس الجاهزة قد يتركوا العمل بمصنع ويذهبوا إلى مصنع أخر نتيجة الأجر حتى إذا كانت الزيادة قليلة جدا .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pP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4-4-1- الأجور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Wages</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الأجر من أهم دوافع الفرد للبحث عن العمل ويعتبر نظام الأجر له علا</a:t>
            </a:r>
            <a:r>
              <a:rPr lang="ar-EG"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ق</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ة وثيقة بإنتاجية العامل , فهو من أهم العوامل المؤثرة في تحفيز العمال على العمل والإنتاج .</a:t>
            </a:r>
            <a:endParaRPr lang="en-US" sz="24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325538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6024466" y="297321"/>
            <a:ext cx="6096000" cy="646331"/>
          </a:xfrm>
          <a:prstGeom prst="rect">
            <a:avLst/>
          </a:prstGeom>
        </p:spPr>
        <p:txBody>
          <a:bodyPr>
            <a:spAutoFit/>
          </a:bodyPr>
          <a:lstStyle/>
          <a:p>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-4-2- العمل بنظام النوبات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Working in Shifts</a:t>
            </a:r>
            <a:endParaRPr lang="en-US" dirty="0"/>
          </a:p>
        </p:txBody>
      </p:sp>
      <p:sp>
        <p:nvSpPr>
          <p:cNvPr id="3" name="Rectangle 2"/>
          <p:cNvSpPr/>
          <p:nvPr/>
        </p:nvSpPr>
        <p:spPr>
          <a:xfrm>
            <a:off x="2099388" y="925238"/>
            <a:ext cx="9909110" cy="4545860"/>
          </a:xfrm>
          <a:prstGeom prst="rect">
            <a:avLst/>
          </a:prstGeom>
        </p:spPr>
        <p:txBody>
          <a:bodyPr wrap="square">
            <a:spAutoFit/>
          </a:bodyPr>
          <a:lstStyle/>
          <a:p>
            <a:pPr algn="justLow">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نظام النوبات نادراً ما يحدث بمصانع الملابس الجاهزة ولكن يضطر بعض من المصانع للإستمرار في العمل لمدة 24 ساعة يومياً مقسمة إلى نوبات ووجد أن العمال المكلفين بالعمل في نوبات النهار كانوا أكثر إنتاجية من العمال الذين يعملوا في نوبات الليل .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والحل الأمثل لنظام العمل بالنوبات يتمثل في زيادة الخدمات التي تقدم للعمال ورفع مستواها وتحديد الأفراد الذين يفضلوا العمل بالليل , وبالتالى خفض عدد الإصابات المحتملة للعمال وزيادة إنتاجيتهم </a:t>
            </a:r>
            <a:r>
              <a:rPr lang="ar-SA"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ar-EG" sz="2400"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4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4-3- فترات الراحة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Breaks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لتنظيم فترات الراحة أهمية كبيرة حيث إن الراحة هي العلاج للتعب بعد بذل المجهود , فلابد بعد مرور ساعة أو ساعة ونصف من العمل المتواصل أن يكون هناك فترة راحة لعامل الحياكة خمس دقائق حتى لا يحدث إجهاد عضلى , وكذلك لكى يستعيد الجسم نشاطه وطاقته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80000"/>
              </a:lnSpc>
              <a:spcBef>
                <a:spcPts val="600"/>
              </a:spcBef>
              <a:spcAft>
                <a:spcPts val="600"/>
              </a:spcAft>
            </a:pP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4-4-4- التدريب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 Training</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تعليم منظم ومبرمج </a:t>
            </a:r>
            <a:r>
              <a:rPr lang="ar-EG"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لإ</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كتساب العامل المتدرب عادات ومهارات على أداء عمل معين أو رفع كفاءته فيه , ويتم التدريب للأعمال الحركية أو العضلية وللأعمال ذات الطابع العقلى والذهنى</a:t>
            </a:r>
            <a:r>
              <a:rPr lang="ar-SA" sz="2400" baseline="30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 والتدريب من أساسيات رفع كفاءة الأداء لعامل الحياكة , فلا يمكن رفع كفاءة الأداء بدون توافر التدريب المناسب لعمال الحياكة </a:t>
            </a:r>
            <a:r>
              <a:rPr lang="ar-SA"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5" name="Rectangle 4"/>
          <p:cNvSpPr/>
          <p:nvPr/>
        </p:nvSpPr>
        <p:spPr>
          <a:xfrm>
            <a:off x="0" y="5366507"/>
            <a:ext cx="12120466" cy="1344984"/>
          </a:xfrm>
          <a:prstGeom prst="rect">
            <a:avLst/>
          </a:prstGeom>
        </p:spPr>
        <p:txBody>
          <a:bodyPr wrap="square">
            <a:spAutoFit/>
          </a:bodyPr>
          <a:lstStyle/>
          <a:p>
            <a:pPr algn="just">
              <a:lnSpc>
                <a:spcPct val="80000"/>
              </a:lnSpc>
              <a:spcBef>
                <a:spcPts val="600"/>
              </a:spcBef>
              <a:spcAft>
                <a:spcPts val="600"/>
              </a:spcAft>
            </a:pP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-4-5- الروح المعنوية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 Morale Spirit</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ويقصد بها الروح السائدة بين العمال مثل ( قلة المشاحنات بينهم – تمسكهم بعضوية الجماعة التي ينتمون إليها ) ومما لا خلاف عليه إن تحسين ظروف العمل سواء الطبيعية أو النفسية أو الإجتماعية يساهم في رفع  الروح المعنوية للعمال مما يكون له أكبر الأثر في زيادة الإنتاج وكذلك زيادة حبهم في العمل. </a:t>
            </a:r>
            <a:endParaRPr lang="en-US" sz="24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028109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491273" y="468616"/>
            <a:ext cx="9004042" cy="2777683"/>
          </a:xfrm>
          <a:prstGeom prst="rect">
            <a:avLst/>
          </a:prstGeom>
        </p:spPr>
        <p:txBody>
          <a:bodyPr wrap="square">
            <a:spAutoFit/>
          </a:bodyPr>
          <a:lstStyle/>
          <a:p>
            <a:pPr algn="justLow">
              <a:lnSpc>
                <a:spcPct val="80000"/>
              </a:lnSpc>
              <a:spcBef>
                <a:spcPts val="600"/>
              </a:spcBef>
              <a:spcAft>
                <a:spcPts val="600"/>
              </a:spcAft>
              <a:tabLst>
                <a:tab pos="918845" algn="l"/>
              </a:tabLst>
            </a:pPr>
            <a:r>
              <a:rPr lang="ar-SA" sz="28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الفسيولوجى ( علم وظائف الأعضاء ) </a:t>
            </a:r>
            <a:r>
              <a:rPr lang="ar-EG" sz="28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 علاقته بالارجنومية</a:t>
            </a:r>
            <a:r>
              <a:rPr lang="ar-SA" sz="28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en-US" sz="28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Physiology</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ومصطلح الفسيولوجيا مشتق من كلمتين يونانيتين هما :  </a:t>
            </a:r>
            <a:r>
              <a:rPr lang="en-US"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physic</a:t>
            </a:r>
            <a:r>
              <a:rPr lang="en-US" sz="2800"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SA" sz="2800"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ومعناها الطبيعة , و</a:t>
            </a:r>
            <a:r>
              <a:rPr lang="en-US"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logos</a:t>
            </a:r>
            <a:r>
              <a:rPr lang="en-US" sz="2800"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SA" sz="2800"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معناها العلم الفسيولوجى هو علم يدرس العمليات التى تحدث فى الأجسام الحية , حيث يدرس وظائف الجسم ونشاط أعضائه المختلفة , بمعنى القدرة الوظيفية لأجهزة وأعضاء الجسم المختلفة</a:t>
            </a: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 حيث لابد من معرفة قدرة العامل الوظيفية لجسده للتعديل من تصميم مكان العمل بما يتناسب معه حيث الإستخدام الإنسانى الآمن .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3" name="Rectangle 2"/>
          <p:cNvSpPr/>
          <p:nvPr/>
        </p:nvSpPr>
        <p:spPr>
          <a:xfrm>
            <a:off x="429208" y="3246299"/>
            <a:ext cx="11504645" cy="3203954"/>
          </a:xfrm>
          <a:prstGeom prst="rect">
            <a:avLst/>
          </a:prstGeom>
        </p:spPr>
        <p:txBody>
          <a:bodyPr wrap="square">
            <a:spAutoFit/>
          </a:bodyPr>
          <a:lstStyle/>
          <a:p>
            <a:pPr algn="just">
              <a:lnSpc>
                <a:spcPct val="80000"/>
              </a:lnSpc>
              <a:spcBef>
                <a:spcPts val="600"/>
              </a:spcBef>
              <a:spcAft>
                <a:spcPts val="600"/>
              </a:spcAf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1- الجهاز العصبى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 Nervous System</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الجهاز العصبى هو ذلك الجهاز الذى يسمح للكائن الحى بالقيام بوظائفه على النحو الأمثل بما يحقق إتصالا وتفاعلا متكاملين مع البيئة الداخلية والخارجية من حيث إستقبالها وإدراكها وفهمها وتقويمها , ثم تحديد طبيعة السلوك الملائم للتعامل مع هذه المثيرات , وبعد ذلك تنفيذ هذا السلوك سواء إراديا أو لا إراديا لتحقيق الإستجابة المناسبة التى يحقق من خلالها الكائن الحى عمليات الضبط والسيطرة والتكيف وبما يسمح له أن يؤدى وظائفه على نحو متكامل ومتزن , فلا يمكن إهمال دراسة هذا الجهاز عند دراسة عمال الحياكة أثناء تأدية عملهم ,  وتنقسم الأعصاب من حيث وظيفتها إلى ثلاثة أنواع :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أعصاب حسية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وهى تنقل الأحاسيس المختلفة من سطح الجلد وأعضاء الحس المختلفة إلى مراكزها الخاصة بالمخ والحبل الشوكى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أعصاب حركية</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 تحمل الإشارات والتنبيهات العصبية إلى عضلات الجسم المختلفة. </a:t>
            </a:r>
            <a:endParaRPr lang="en-US" sz="24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580872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183363" y="634389"/>
            <a:ext cx="10008637" cy="3951851"/>
          </a:xfrm>
          <a:prstGeom prst="rect">
            <a:avLst/>
          </a:prstGeom>
        </p:spPr>
        <p:txBody>
          <a:bodyPr wrap="square">
            <a:spAutoFit/>
          </a:bodyPr>
          <a:lstStyle/>
          <a:p>
            <a:pPr algn="justLow">
              <a:lnSpc>
                <a:spcPct val="70000"/>
              </a:lnSpc>
              <a:spcBef>
                <a:spcPts val="600"/>
              </a:spcBef>
              <a:spcAft>
                <a:spcPts val="600"/>
              </a:spcAf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أعصاب مختلطة :</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وهى تحتوى على محاور عصبية من النوعين السابقين ( حسية وحركية ) وهى أكثر الأعصاب إنتشارا داخل الجسم</a:t>
            </a:r>
            <a:r>
              <a:rPr lang="ar-SA" sz="16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baseline="30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ويجب مراعاة أن تكون الآلآت والأدوات التى يستخدمها عمال الحياكة فى نطاق حدود الأداء البشرى المقبول , فكلما تم تقليل متطلبات أداء العمل كلما تزايدت نسبة نجاح العمال فى الأداء , حيث قدرة العمال على أداء الأنشطة الجسمية مبنية على أساس الهيكل العظمى , والعضلات الهيكلية , والجهاز العصبى , والسمات الفسيولوجية التى تنظم التمثيل الغذائى .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ويقدر الإجمالى العام لأدنى الإحتياجات اليومية من السعرات بأنها تتراوح من 2300 إلى 2400 سعر/ يوم للذكور , وللإناث 1900: 2100 سعر/ يوم , وهذه القيمة يمكن تطبيقها على عمال الحياكة حيث أن عملهم غالبا يتطلب كثرة الجلوس .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spcAft>
                <a:spcPts val="600"/>
              </a:spcAf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5-2- الضغط والإجهاد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Distress and Exhaustion</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الإجهاد يشير إلى التأثيرات الناتجة عن الضغط , والضغط يمكن أن يكون له تأثيرات خارجية أو داخلية أو مزيج بينهما , والتأثيرات الخارجية قد تشمل أنشطة العمل نفسه, والضغوط من المشرفين أو الزملاء والجوانب الأخرى لبيئة العمل , والتأثيرات الداخلية مثل ما يتعلق بنتائج الأخطاء أو الفشل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والضغط غالبا يرتبط بالمتطلبات الجسمية للعمل مثل الحمل العضلى على الذراعين والقدمين , والرقبة , والعضلات الصغيرة لليد أو الأصابع وهذا غالبا يقابله عمال الحياكة نتيجة الثبات على نفس الوضع لمدة طويلة مع تكرار عملية الحياكة .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كما أن ظروف العمل البيئية قد تمثل ضغط كبير على العمال من درجات حرارة وضوضاء وإهتزاز حيث تكون مصادر ضغط غير ضرورية </a:t>
            </a:r>
            <a:r>
              <a:rPr lang="ar-SA"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3" name="Rectangle 2"/>
          <p:cNvSpPr/>
          <p:nvPr/>
        </p:nvSpPr>
        <p:spPr>
          <a:xfrm>
            <a:off x="137267" y="4734436"/>
            <a:ext cx="12120047" cy="1717393"/>
          </a:xfrm>
          <a:prstGeom prst="rect">
            <a:avLst/>
          </a:prstGeom>
        </p:spPr>
        <p:txBody>
          <a:bodyPr wrap="square">
            <a:spAutoFit/>
          </a:bodyPr>
          <a:lstStyle/>
          <a:p>
            <a:pPr>
              <a:lnSpc>
                <a:spcPct val="70000"/>
              </a:lnSpc>
              <a:spcBef>
                <a:spcPts val="600"/>
              </a:spcBef>
              <a:spcAft>
                <a:spcPts val="600"/>
              </a:spcAf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-3- التعب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Fatigue</a:t>
            </a:r>
            <a:r>
              <a:rPr lang="en-US"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يعرف التعب بأنه إنخفاض الإنتاجية أو القدرة على الإستمرار في العمل نتيجة عمل سابق ويمكن أن يكون التعب عضلي أو حسي أو عصبي فالمهام التي يؤديها العمال داخل مكان العمل والتي تتسم بالرتابة تؤدي للشعور بالتعب وكذلك ضعف الحالة الصحية للعامل وسرعة أداءه للعمل , وزيادة ساعات العمل تؤدي إلى الشعور بالتعب.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70000"/>
              </a:lnSpc>
              <a:spcBef>
                <a:spcPts val="600"/>
              </a:spcBef>
              <a:spcAft>
                <a:spcPts val="600"/>
              </a:spcAf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5-4- الملل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Boredom</a:t>
            </a:r>
            <a:r>
              <a:rPr lang="en-US"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SA"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هو عبارة عن حالة نفسية ناتجة عن أى نشاط ينقصه الدوافع , ويؤدي الملل غالباً إلى سرعة إحساس العامل بالتعب وهناك بعض العوامل التي تقاوم الملل لدي العمال وهي وضع العامل في العمل الذي يناسب ميوله , والتنويع والتغير المستمر في شكل العمل </a:t>
            </a:r>
            <a:r>
              <a:rPr lang="ar-SA" baseline="300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r>
              <a:rPr lang="ar-SA"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1530146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652" y="0"/>
            <a:ext cx="13193962" cy="7253207"/>
          </a:xfrm>
          <a:prstGeom prst="rect">
            <a:avLst/>
          </a:prstGeom>
        </p:spPr>
      </p:pic>
      <p:sp>
        <p:nvSpPr>
          <p:cNvPr id="3" name="Subtitle 2"/>
          <p:cNvSpPr>
            <a:spLocks noGrp="1"/>
          </p:cNvSpPr>
          <p:nvPr>
            <p:ph type="subTitle" idx="1"/>
          </p:nvPr>
        </p:nvSpPr>
        <p:spPr>
          <a:xfrm>
            <a:off x="1524000" y="5260362"/>
            <a:ext cx="9144000" cy="1655762"/>
          </a:xfrm>
        </p:spPr>
        <p:txBody>
          <a:bodyPr>
            <a:normAutofit/>
          </a:bodyPr>
          <a:lstStyle/>
          <a:p>
            <a:r>
              <a:rPr lang="en-US" sz="3600" dirty="0">
                <a:solidFill>
                  <a:schemeClr val="bg1"/>
                </a:solidFill>
              </a:rPr>
              <a:t>THANK YOU</a:t>
            </a:r>
            <a:endParaRPr lang="ar-EG" sz="3600" dirty="0">
              <a:solidFill>
                <a:schemeClr val="bg1"/>
              </a:solidFill>
            </a:endParaRPr>
          </a:p>
        </p:txBody>
      </p:sp>
      <p:pic>
        <p:nvPicPr>
          <p:cNvPr id="13" name="Picture 12"/>
          <p:cNvPicPr>
            <a:picLocks noChangeAspect="1"/>
          </p:cNvPicPr>
          <p:nvPr/>
        </p:nvPicPr>
        <p:blipFill>
          <a:blip r:embed="rId3"/>
          <a:stretch>
            <a:fillRect/>
          </a:stretch>
        </p:blipFill>
        <p:spPr>
          <a:xfrm>
            <a:off x="4074059" y="415652"/>
            <a:ext cx="7456897" cy="5097907"/>
          </a:xfrm>
          <a:prstGeom prst="rect">
            <a:avLst/>
          </a:prstGeom>
        </p:spPr>
      </p:pic>
    </p:spTree>
    <p:extLst>
      <p:ext uri="{BB962C8B-B14F-4D97-AF65-F5344CB8AC3E}">
        <p14:creationId xmlns:p14="http://schemas.microsoft.com/office/powerpoint/2010/main" val="2333129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1174</Words>
  <Application>Microsoft Office PowerPoint</Application>
  <PresentationFormat>Widescreen</PresentationFormat>
  <Paragraphs>51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Simplified Arabic</vt:lpstr>
      <vt:lpstr>Times New Roman</vt:lpstr>
      <vt:lpstr>Office Theme</vt:lpstr>
      <vt:lpstr>محاضرة 6 ارجنومية الملابس  الفرقة الثالثة  قسم تك الملابس و الموضة</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shosho</cp:lastModifiedBy>
  <cp:revision>10</cp:revision>
  <dcterms:created xsi:type="dcterms:W3CDTF">2020-03-17T20:43:53Z</dcterms:created>
  <dcterms:modified xsi:type="dcterms:W3CDTF">2020-04-09T08:27:31Z</dcterms:modified>
</cp:coreProperties>
</file>