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000" autoAdjust="0"/>
    <p:restoredTop sz="94660"/>
  </p:normalViewPr>
  <p:slideViewPr>
    <p:cSldViewPr snapToGrid="0">
      <p:cViewPr varScale="1">
        <p:scale>
          <a:sx n="46" d="100"/>
          <a:sy n="46" d="100"/>
        </p:scale>
        <p:origin x="630"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r-E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16/08/1441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323788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16/08/1441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24985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ar-E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16/08/1441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533098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16/08/1441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585695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r-E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A0E5FF-B424-4DFE-8581-6630AAA49E99}" type="datetimeFigureOut">
              <a:rPr lang="ar-EG" smtClean="0"/>
              <a:t>16/08/1441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125176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Date Placeholder 4"/>
          <p:cNvSpPr>
            <a:spLocks noGrp="1"/>
          </p:cNvSpPr>
          <p:nvPr>
            <p:ph type="dt" sz="half" idx="10"/>
          </p:nvPr>
        </p:nvSpPr>
        <p:spPr/>
        <p:txBody>
          <a:bodyPr/>
          <a:lstStyle/>
          <a:p>
            <a:fld id="{EFA0E5FF-B424-4DFE-8581-6630AAA49E99}" type="datetimeFigureOut">
              <a:rPr lang="ar-EG" smtClean="0"/>
              <a:t>16/08/1441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3367401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ar-E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7" name="Date Placeholder 6"/>
          <p:cNvSpPr>
            <a:spLocks noGrp="1"/>
          </p:cNvSpPr>
          <p:nvPr>
            <p:ph type="dt" sz="half" idx="10"/>
          </p:nvPr>
        </p:nvSpPr>
        <p:spPr/>
        <p:txBody>
          <a:bodyPr/>
          <a:lstStyle/>
          <a:p>
            <a:fld id="{EFA0E5FF-B424-4DFE-8581-6630AAA49E99}" type="datetimeFigureOut">
              <a:rPr lang="ar-EG" smtClean="0"/>
              <a:t>16/08/1441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443825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Date Placeholder 2"/>
          <p:cNvSpPr>
            <a:spLocks noGrp="1"/>
          </p:cNvSpPr>
          <p:nvPr>
            <p:ph type="dt" sz="half" idx="10"/>
          </p:nvPr>
        </p:nvSpPr>
        <p:spPr/>
        <p:txBody>
          <a:bodyPr/>
          <a:lstStyle/>
          <a:p>
            <a:fld id="{EFA0E5FF-B424-4DFE-8581-6630AAA49E99}" type="datetimeFigureOut">
              <a:rPr lang="ar-EG" smtClean="0"/>
              <a:t>16/08/1441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142973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A0E5FF-B424-4DFE-8581-6630AAA49E99}" type="datetimeFigureOut">
              <a:rPr lang="ar-EG" smtClean="0"/>
              <a:t>16/08/1441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3446788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E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A0E5FF-B424-4DFE-8581-6630AAA49E99}" type="datetimeFigureOut">
              <a:rPr lang="ar-EG" smtClean="0"/>
              <a:t>16/08/1441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214610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E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A0E5FF-B424-4DFE-8581-6630AAA49E99}" type="datetimeFigureOut">
              <a:rPr lang="ar-EG" smtClean="0"/>
              <a:t>16/08/1441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696633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a:t>Click to edit Master title style</a:t>
            </a:r>
            <a:endParaRPr lang="ar-E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FA0E5FF-B424-4DFE-8581-6630AAA49E99}" type="datetimeFigureOut">
              <a:rPr lang="ar-EG" smtClean="0"/>
              <a:t>16/08/1441</a:t>
            </a:fld>
            <a:endParaRPr lang="ar-E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9885911-A0CF-462C-9C41-B99BB0F8794F}" type="slidenum">
              <a:rPr lang="ar-EG" smtClean="0"/>
              <a:t>‹#›</a:t>
            </a:fld>
            <a:endParaRPr lang="ar-EG"/>
          </a:p>
        </p:txBody>
      </p:sp>
    </p:spTree>
    <p:extLst>
      <p:ext uri="{BB962C8B-B14F-4D97-AF65-F5344CB8AC3E}">
        <p14:creationId xmlns:p14="http://schemas.microsoft.com/office/powerpoint/2010/main" val="2985828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7028" y="0"/>
            <a:ext cx="13193962" cy="7253207"/>
          </a:xfrm>
          <a:prstGeom prst="rect">
            <a:avLst/>
          </a:prstGeom>
        </p:spPr>
      </p:pic>
      <p:sp>
        <p:nvSpPr>
          <p:cNvPr id="2" name="Title 1"/>
          <p:cNvSpPr>
            <a:spLocks noGrp="1"/>
          </p:cNvSpPr>
          <p:nvPr>
            <p:ph type="ctrTitle"/>
          </p:nvPr>
        </p:nvSpPr>
        <p:spPr>
          <a:xfrm>
            <a:off x="4313695" y="2802667"/>
            <a:ext cx="7878305" cy="2057113"/>
          </a:xfrm>
        </p:spPr>
        <p:txBody>
          <a:bodyPr>
            <a:normAutofit fontScale="90000"/>
          </a:bodyPr>
          <a:lstStyle/>
          <a:p>
            <a:r>
              <a:rPr lang="ar-EG" dirty="0" smtClean="0">
                <a:solidFill>
                  <a:schemeClr val="bg1"/>
                </a:solidFill>
              </a:rPr>
              <a:t>محاضرة 6 ارجنومية الملابس </a:t>
            </a:r>
            <a:br>
              <a:rPr lang="ar-EG" dirty="0" smtClean="0">
                <a:solidFill>
                  <a:schemeClr val="bg1"/>
                </a:solidFill>
              </a:rPr>
            </a:br>
            <a:r>
              <a:rPr lang="ar-EG" dirty="0" smtClean="0">
                <a:solidFill>
                  <a:schemeClr val="bg1"/>
                </a:solidFill>
              </a:rPr>
              <a:t>الفرقة الثالثة </a:t>
            </a:r>
            <a:br>
              <a:rPr lang="ar-EG" dirty="0" smtClean="0">
                <a:solidFill>
                  <a:schemeClr val="bg1"/>
                </a:solidFill>
              </a:rPr>
            </a:br>
            <a:r>
              <a:rPr lang="ar-EG" dirty="0" smtClean="0">
                <a:solidFill>
                  <a:schemeClr val="bg1"/>
                </a:solidFill>
              </a:rPr>
              <a:t>قسم تك الملابس و الموضة</a:t>
            </a:r>
            <a:endParaRPr lang="ar-EG" dirty="0">
              <a:solidFill>
                <a:schemeClr val="bg1"/>
              </a:solidFill>
            </a:endParaRPr>
          </a:p>
        </p:txBody>
      </p:sp>
      <p:sp>
        <p:nvSpPr>
          <p:cNvPr id="3" name="Subtitle 2"/>
          <p:cNvSpPr>
            <a:spLocks noGrp="1"/>
          </p:cNvSpPr>
          <p:nvPr>
            <p:ph type="subTitle" idx="1"/>
          </p:nvPr>
        </p:nvSpPr>
        <p:spPr>
          <a:xfrm>
            <a:off x="4313695" y="5055590"/>
            <a:ext cx="7878306" cy="1426575"/>
          </a:xfrm>
        </p:spPr>
        <p:txBody>
          <a:bodyPr/>
          <a:lstStyle/>
          <a:p>
            <a:r>
              <a:rPr lang="ar-EG" dirty="0" smtClean="0">
                <a:solidFill>
                  <a:schemeClr val="bg1"/>
                </a:solidFill>
              </a:rPr>
              <a:t>اعداد</a:t>
            </a:r>
          </a:p>
          <a:p>
            <a:r>
              <a:rPr lang="ar-EG" dirty="0" smtClean="0">
                <a:solidFill>
                  <a:schemeClr val="bg1"/>
                </a:solidFill>
              </a:rPr>
              <a:t>م.د.شيرين صلاح الدين على</a:t>
            </a:r>
            <a:endParaRPr lang="ar-EG" dirty="0">
              <a:solidFill>
                <a:schemeClr val="bg1"/>
              </a:solidFill>
            </a:endParaRPr>
          </a:p>
        </p:txBody>
      </p:sp>
    </p:spTree>
    <p:extLst>
      <p:ext uri="{BB962C8B-B14F-4D97-AF65-F5344CB8AC3E}">
        <p14:creationId xmlns:p14="http://schemas.microsoft.com/office/powerpoint/2010/main" val="3593228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078" y="0"/>
            <a:ext cx="13193962" cy="7253207"/>
          </a:xfrm>
          <a:prstGeom prst="rect">
            <a:avLst/>
          </a:prstGeom>
        </p:spPr>
      </p:pic>
      <p:sp>
        <p:nvSpPr>
          <p:cNvPr id="2" name="Rectangle 1"/>
          <p:cNvSpPr/>
          <p:nvPr/>
        </p:nvSpPr>
        <p:spPr>
          <a:xfrm>
            <a:off x="4351698" y="733827"/>
            <a:ext cx="7906693" cy="1107996"/>
          </a:xfrm>
          <a:prstGeom prst="rect">
            <a:avLst/>
          </a:prstGeom>
        </p:spPr>
        <p:txBody>
          <a:bodyPr wrap="square">
            <a:spAutoFit/>
          </a:bodyPr>
          <a:lstStyle/>
          <a:p>
            <a:pPr algn="ctr"/>
            <a:r>
              <a:rPr lang="ar-EG" sz="2800" b="1" u="sng" dirty="0" smtClean="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استكمالا لعلم السيكوارجنوميكس</a:t>
            </a:r>
          </a:p>
          <a:p>
            <a:endParaRPr lang="ar-EG" b="1"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endParaRPr>
          </a:p>
          <a:p>
            <a:r>
              <a:rPr lang="ar-EG" sz="2000" b="1" u="sng"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ثالثا:</a:t>
            </a:r>
            <a:r>
              <a:rPr lang="ar-SA" sz="2000" b="1" u="sng"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ar-SA" sz="2000" b="1" u="sng"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الجانب الإجتماعى                                   </a:t>
            </a:r>
            <a:r>
              <a:rPr lang="en-US" sz="2000" b="1" u="sng"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The Social  Aspect</a:t>
            </a:r>
            <a:endParaRPr lang="en-US" sz="2000" u="sng" dirty="0"/>
          </a:p>
        </p:txBody>
      </p:sp>
      <p:sp>
        <p:nvSpPr>
          <p:cNvPr id="3" name="Rectangle 2"/>
          <p:cNvSpPr/>
          <p:nvPr/>
        </p:nvSpPr>
        <p:spPr>
          <a:xfrm>
            <a:off x="3856776" y="2156970"/>
            <a:ext cx="8401615" cy="1979003"/>
          </a:xfrm>
          <a:prstGeom prst="rect">
            <a:avLst/>
          </a:prstGeom>
        </p:spPr>
        <p:txBody>
          <a:bodyPr wrap="square">
            <a:spAutoFit/>
          </a:bodyPr>
          <a:lstStyle/>
          <a:p>
            <a:pPr algn="just">
              <a:lnSpc>
                <a:spcPct val="70000"/>
              </a:lnSpc>
              <a:spcBef>
                <a:spcPts val="600"/>
              </a:spcBef>
              <a:spcAft>
                <a:spcPts val="600"/>
              </a:spcAft>
            </a:pP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الجانب الإجتماعى لسلوك المستخدم يتضمن كل ما يتأثر به المستخدم من البيئة , وكل ما اكتسبه من المجتمع من عادات ونظم وحضارة , وكل ما يعتنقه من قيم وما يحركه من أهداف وكل ما يساهم في تكوين خلفية إجتماعية ثقافية لديه, وسنتناول  ذلك فيما يلى:-</a:t>
            </a: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a:p>
            <a:pPr algn="just">
              <a:lnSpc>
                <a:spcPct val="80000"/>
              </a:lnSpc>
              <a:spcBef>
                <a:spcPts val="600"/>
              </a:spcBef>
              <a:spcAft>
                <a:spcPts val="600"/>
              </a:spcAft>
            </a:pPr>
            <a:r>
              <a:rPr lang="ar-SA"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4-3-1 - الفراغ الشخصى                                   </a:t>
            </a:r>
            <a:r>
              <a:rPr lang="en-US"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Personal Space </a:t>
            </a:r>
            <a:r>
              <a:rPr lang="en-US" b="1" dirty="0">
                <a:solidFill>
                  <a:srgbClr val="000000"/>
                </a:solidFill>
                <a:latin typeface="Simplified Arabic" panose="02020603050405020304" pitchFamily="18" charset="-78"/>
                <a:ea typeface="Times New Roman" panose="02020603050405020304" pitchFamily="18" charset="0"/>
                <a:cs typeface="Simplified Arabic" panose="02020603050405020304" pitchFamily="18" charset="-78"/>
              </a:rPr>
              <a:t> </a:t>
            </a: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a:p>
            <a:pPr algn="just">
              <a:lnSpc>
                <a:spcPct val="70000"/>
              </a:lnSpc>
              <a:spcBef>
                <a:spcPts val="600"/>
              </a:spcBef>
              <a:spcAft>
                <a:spcPts val="600"/>
              </a:spcAft>
            </a:pP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الفراغ الشخصى يمكن تعريفه بأنه المجال أو المنطقة </a:t>
            </a:r>
            <a:r>
              <a:rPr lang="en-US"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area </a:t>
            </a: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المباشرة حول الجسم أو المجال المباشر حول جسم العامل و عادة ينظر إليه بأنه منطقة معينة من الفراغ ذات حدود غير مرئية تحيط بالجسم والتي لا يجب أن يقتحمها أحد</a:t>
            </a:r>
            <a:r>
              <a:rPr lang="ar-SA" sz="1100" dirty="0">
                <a:latin typeface="Times New Roman" panose="02020603050405020304" pitchFamily="18" charset="0"/>
                <a:ea typeface="Times New Roman" panose="02020603050405020304" pitchFamily="18" charset="0"/>
                <a:cs typeface="Simplified Arabic" panose="02020603050405020304" pitchFamily="18" charset="-78"/>
              </a:rPr>
              <a:t>() </a:t>
            </a: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وهذا الفراغ لابد أن يراعى عند تصميم مكان العمل لعامل الحياكة  فلكل عامل فراغه الخاص به , وهناك متغيرات تؤثر على الفراغ الشخصي وهي </a:t>
            </a:r>
            <a:r>
              <a:rPr lang="ar-SA"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a:t>
            </a: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p:txBody>
      </p:sp>
      <p:sp>
        <p:nvSpPr>
          <p:cNvPr id="4" name="Rectangle 3"/>
          <p:cNvSpPr/>
          <p:nvPr/>
        </p:nvSpPr>
        <p:spPr>
          <a:xfrm>
            <a:off x="-561315" y="4055558"/>
            <a:ext cx="12905715" cy="2108269"/>
          </a:xfrm>
          <a:prstGeom prst="rect">
            <a:avLst/>
          </a:prstGeom>
        </p:spPr>
        <p:txBody>
          <a:bodyPr wrap="square">
            <a:spAutoFit/>
          </a:bodyPr>
          <a:lstStyle/>
          <a:p>
            <a:pPr algn="just">
              <a:lnSpc>
                <a:spcPct val="80000"/>
              </a:lnSpc>
              <a:spcBef>
                <a:spcPts val="600"/>
              </a:spcBef>
              <a:spcAft>
                <a:spcPts val="600"/>
              </a:spcAft>
            </a:pPr>
            <a:r>
              <a:rPr lang="ar-SA"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الشخصية                                                         </a:t>
            </a:r>
            <a:r>
              <a:rPr lang="en-US"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personality </a:t>
            </a: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a:p>
            <a:pPr algn="just">
              <a:lnSpc>
                <a:spcPct val="70000"/>
              </a:lnSpc>
              <a:spcBef>
                <a:spcPts val="600"/>
              </a:spcBef>
              <a:spcAft>
                <a:spcPts val="600"/>
              </a:spcAft>
            </a:pP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الشخصية لها دور كبير فى تحديد الفراغ الشخصى للعامل حيث وجد إن الإنبساطين لديهم مناطق فراغ شخصى أصغر من الإنطوائيين. </a:t>
            </a: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a:p>
            <a:pPr algn="just">
              <a:lnSpc>
                <a:spcPct val="80000"/>
              </a:lnSpc>
              <a:spcBef>
                <a:spcPts val="600"/>
              </a:spcBef>
              <a:spcAft>
                <a:spcPts val="600"/>
              </a:spcAft>
            </a:pPr>
            <a:r>
              <a:rPr lang="ar-SA"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الجنس </a:t>
            </a:r>
            <a:r>
              <a:rPr lang="en-US"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Sex                                                                                        </a:t>
            </a: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a:p>
            <a:pPr algn="just">
              <a:lnSpc>
                <a:spcPct val="70000"/>
              </a:lnSpc>
              <a:spcBef>
                <a:spcPts val="600"/>
              </a:spcBef>
              <a:spcAft>
                <a:spcPts val="600"/>
              </a:spcAft>
            </a:pP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لوحظ أن الإناث لديهن مناطق فراغ شخصى أصغر من الذكور .</a:t>
            </a: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a:p>
            <a:pPr algn="just">
              <a:lnSpc>
                <a:spcPct val="80000"/>
              </a:lnSpc>
              <a:spcBef>
                <a:spcPts val="600"/>
              </a:spcBef>
              <a:spcAft>
                <a:spcPts val="600"/>
              </a:spcAft>
            </a:pPr>
            <a:r>
              <a:rPr lang="ar-SA"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العمر </a:t>
            </a:r>
            <a:r>
              <a:rPr lang="en-US"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Age                                                                                         </a:t>
            </a: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a:p>
            <a:pPr algn="just">
              <a:lnSpc>
                <a:spcPct val="70000"/>
              </a:lnSpc>
              <a:spcBef>
                <a:spcPts val="600"/>
              </a:spcBef>
              <a:spcAft>
                <a:spcPts val="600"/>
              </a:spcAft>
            </a:pP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نتيجة دراسة ثلاث مجموعات ( كبير في السن – شاب – صبى ) وجد أن الصبيان اقرب لبعضهم البعض من الأكبر سناً .</a:t>
            </a:r>
            <a:endParaRPr lang="en-US" dirty="0">
              <a:effectLst/>
              <a:latin typeface="Times New Roman" panose="02020603050405020304" pitchFamily="18" charset="0"/>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3919925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530627" y="-2202242"/>
            <a:ext cx="14241463" cy="9075738"/>
          </a:xfrm>
        </p:spPr>
      </p:pic>
      <p:sp>
        <p:nvSpPr>
          <p:cNvPr id="2" name="Rectangle 1"/>
          <p:cNvSpPr/>
          <p:nvPr/>
        </p:nvSpPr>
        <p:spPr>
          <a:xfrm>
            <a:off x="2230016" y="535901"/>
            <a:ext cx="9806474" cy="5435334"/>
          </a:xfrm>
          <a:prstGeom prst="rect">
            <a:avLst/>
          </a:prstGeom>
        </p:spPr>
        <p:txBody>
          <a:bodyPr wrap="square">
            <a:spAutoFit/>
          </a:bodyPr>
          <a:lstStyle/>
          <a:p>
            <a:pPr algn="justLow">
              <a:lnSpc>
                <a:spcPct val="80000"/>
              </a:lnSpc>
              <a:spcBef>
                <a:spcPts val="600"/>
              </a:spcBef>
            </a:pPr>
            <a:r>
              <a:rPr lang="ar-SA" sz="2400"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الثقافة </a:t>
            </a:r>
            <a:r>
              <a:rPr lang="en-US" sz="2400"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Culture                                                                                  </a:t>
            </a:r>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لوحظ أن العرب لديهم مناطق فراغ شخصى أصغر من الأمريكان. </a:t>
            </a: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a:p>
            <a:pPr>
              <a:lnSpc>
                <a:spcPct val="80000"/>
              </a:lnSpc>
              <a:spcBef>
                <a:spcPts val="600"/>
              </a:spcBef>
            </a:pPr>
            <a:r>
              <a:rPr lang="ar-SA" sz="2400"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المركز والتكيف الاجتماعى </a:t>
            </a:r>
            <a:r>
              <a:rPr lang="en-US" sz="2400"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Status and Familiarity                               </a:t>
            </a: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a:p>
            <a:pPr algn="just">
              <a:lnSpc>
                <a:spcPct val="70000"/>
              </a:lnSpc>
              <a:spcBef>
                <a:spcPts val="600"/>
              </a:spcBef>
              <a:spcAft>
                <a:spcPts val="600"/>
              </a:spcAft>
            </a:pPr>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وجد إن الأفراد الراغبين في توصيل موقف إيجابي للأخرين يختاروا أبعاد أصغر للعلاقات بين الأشخاص والعكس .</a:t>
            </a: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a:p>
            <a:pPr>
              <a:lnSpc>
                <a:spcPct val="80000"/>
              </a:lnSpc>
              <a:spcBef>
                <a:spcPts val="600"/>
              </a:spcBef>
            </a:pPr>
            <a:r>
              <a:rPr lang="ar-SA" sz="2400"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4-3-2- التملك </a:t>
            </a:r>
            <a:r>
              <a:rPr lang="en-US" sz="2400"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Territoriality                                                              </a:t>
            </a: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a:p>
            <a:pPr algn="just">
              <a:lnSpc>
                <a:spcPct val="70000"/>
              </a:lnSpc>
              <a:spcBef>
                <a:spcPts val="600"/>
              </a:spcBef>
              <a:spcAft>
                <a:spcPts val="600"/>
              </a:spcAft>
            </a:pPr>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هناك فروق بين الملكية العامة مثل السلالم وأماكن العمل والملكية الخاصة التي قد تكون ألة أو أداه يستخدمها العامل , فمثلا منافذ التهوية فى صالة الإنتاج هى لكل العاملين بالصالة , أما بالنسبة للمقص فلكل عامل المقص الخاص به , ومنضدة خاصة به وماكينة خاصة به .</a:t>
            </a: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a:p>
            <a:pPr>
              <a:lnSpc>
                <a:spcPct val="80000"/>
              </a:lnSpc>
              <a:spcBef>
                <a:spcPts val="600"/>
              </a:spcBef>
            </a:pPr>
            <a:r>
              <a:rPr lang="ar-SA" sz="2400"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4-4-  الجانب التنظيمى                         </a:t>
            </a:r>
            <a:r>
              <a:rPr lang="en-US" sz="2400"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The organizational aspect</a:t>
            </a: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a:p>
            <a:pPr algn="justLow">
              <a:lnSpc>
                <a:spcPct val="80000"/>
              </a:lnSpc>
              <a:spcBef>
                <a:spcPts val="600"/>
              </a:spcBef>
              <a:spcAft>
                <a:spcPts val="600"/>
              </a:spcAft>
            </a:pPr>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الجانب التنظيمى من أهم الجوانب المؤثرة بشكل كبير بالنسبة لعمال الحياكة فنجد أن العمال وخاصة فى مصانع الملابس الجاهزة قد يتركوا العمل بمصنع ويذهبوا إلى مصنع أخر نتيجة الأجر حتى إذا كانت الزيادة قليلة جدا .  </a:t>
            </a: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a:p>
            <a:pPr>
              <a:lnSpc>
                <a:spcPct val="80000"/>
              </a:lnSpc>
              <a:spcBef>
                <a:spcPts val="600"/>
              </a:spcBef>
            </a:pPr>
            <a:r>
              <a:rPr lang="ar-SA" sz="2400"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4-4-1- الأجور                                                          </a:t>
            </a:r>
            <a:r>
              <a:rPr lang="en-US" sz="2400"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Wages</a:t>
            </a: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a:p>
            <a:pPr algn="just">
              <a:lnSpc>
                <a:spcPct val="70000"/>
              </a:lnSpc>
              <a:spcBef>
                <a:spcPts val="600"/>
              </a:spcBef>
              <a:spcAft>
                <a:spcPts val="600"/>
              </a:spcAft>
            </a:pPr>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الأجر من أهم دوافع الفرد للبحث عن العمل ويعتبر نظام الأجر له علا</a:t>
            </a:r>
            <a:r>
              <a:rPr lang="ar-EG"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ق</a:t>
            </a:r>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ة وثيقة بإنتاجية العامل , فهو من أهم العوامل المؤثرة في تحفيز العمال على العمل والإنتاج .</a:t>
            </a:r>
            <a:endParaRPr lang="en-US" sz="2400" dirty="0">
              <a:effectLst/>
              <a:latin typeface="Times New Roman" panose="02020603050405020304" pitchFamily="18" charset="0"/>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2325538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530627" y="-2202242"/>
            <a:ext cx="14241463" cy="9075738"/>
          </a:xfrm>
        </p:spPr>
      </p:pic>
      <p:sp>
        <p:nvSpPr>
          <p:cNvPr id="2" name="Rectangle 1"/>
          <p:cNvSpPr/>
          <p:nvPr/>
        </p:nvSpPr>
        <p:spPr>
          <a:xfrm>
            <a:off x="6024466" y="297321"/>
            <a:ext cx="6096000" cy="646331"/>
          </a:xfrm>
          <a:prstGeom prst="rect">
            <a:avLst/>
          </a:prstGeom>
        </p:spPr>
        <p:txBody>
          <a:bodyPr>
            <a:spAutoFit/>
          </a:bodyPr>
          <a:lstStyle/>
          <a:p>
            <a:r>
              <a:rPr lang="ar-SA"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-4-2- العمل بنظام النوبات                              </a:t>
            </a:r>
            <a:r>
              <a:rPr lang="en-US"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Working in Shifts</a:t>
            </a:r>
            <a:endParaRPr lang="en-US" dirty="0"/>
          </a:p>
        </p:txBody>
      </p:sp>
      <p:sp>
        <p:nvSpPr>
          <p:cNvPr id="3" name="Rectangle 2"/>
          <p:cNvSpPr/>
          <p:nvPr/>
        </p:nvSpPr>
        <p:spPr>
          <a:xfrm>
            <a:off x="2099388" y="925238"/>
            <a:ext cx="9909110" cy="4545860"/>
          </a:xfrm>
          <a:prstGeom prst="rect">
            <a:avLst/>
          </a:prstGeom>
        </p:spPr>
        <p:txBody>
          <a:bodyPr wrap="square">
            <a:spAutoFit/>
          </a:bodyPr>
          <a:lstStyle/>
          <a:p>
            <a:pPr algn="justLow">
              <a:lnSpc>
                <a:spcPct val="70000"/>
              </a:lnSpc>
              <a:spcBef>
                <a:spcPts val="600"/>
              </a:spcBef>
              <a:spcAft>
                <a:spcPts val="600"/>
              </a:spcAft>
            </a:pPr>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نظام النوبات نادراً ما يحدث بمصانع الملابس الجاهزة ولكن يضطر بعض من المصانع للإستمرار في العمل لمدة 24 ساعة يومياً مقسمة إلى نوبات ووجد أن العمال المكلفين بالعمل في نوبات النهار كانوا أكثر إنتاجية من العمال الذين يعملوا في نوبات الليل . </a:t>
            </a: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a:p>
            <a:pPr algn="justLow">
              <a:lnSpc>
                <a:spcPct val="70000"/>
              </a:lnSpc>
              <a:spcBef>
                <a:spcPts val="600"/>
              </a:spcBef>
              <a:spcAft>
                <a:spcPts val="600"/>
              </a:spcAft>
            </a:pPr>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والحل الأمثل لنظام العمل بالنوبات يتمثل في زيادة الخدمات التي تقدم للعمال ورفع مستواها وتحديد الأفراد الذين يفضلوا العمل بالليل , وبالتالى خفض عدد الإصابات المحتملة للعمال وزيادة إنتاجيتهم </a:t>
            </a:r>
            <a:r>
              <a:rPr lang="ar-SA" sz="2400"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a:t>
            </a:r>
            <a:endParaRPr lang="ar-EG" sz="2400" dirty="0" smtClean="0">
              <a:latin typeface="Times New Roman" panose="02020603050405020304" pitchFamily="18" charset="0"/>
              <a:ea typeface="Times New Roman" panose="02020603050405020304" pitchFamily="18" charset="0"/>
              <a:cs typeface="Simplified Arabic" panose="02020603050405020304" pitchFamily="18" charset="-78"/>
            </a:endParaRPr>
          </a:p>
          <a:p>
            <a:pPr algn="justLow">
              <a:lnSpc>
                <a:spcPct val="70000"/>
              </a:lnSpc>
              <a:spcBef>
                <a:spcPts val="600"/>
              </a:spcBef>
              <a:spcAft>
                <a:spcPts val="600"/>
              </a:spcAft>
            </a:pPr>
            <a:r>
              <a:rPr lang="ar-SA" sz="2400" b="1"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a:t>
            </a:r>
            <a:r>
              <a:rPr lang="ar-SA" sz="2400"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4-3- فترات الراحة  </a:t>
            </a:r>
            <a:r>
              <a:rPr lang="en-US" sz="2400"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Breaks                                                              </a:t>
            </a: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a:p>
            <a:pPr algn="justLow">
              <a:lnSpc>
                <a:spcPct val="70000"/>
              </a:lnSpc>
              <a:spcBef>
                <a:spcPts val="600"/>
              </a:spcBef>
              <a:spcAft>
                <a:spcPts val="600"/>
              </a:spcAft>
            </a:pPr>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لتنظيم فترات الراحة أهمية كبيرة حيث إن الراحة هي العلاج للتعب بعد بذل المجهود , فلابد بعد مرور ساعة أو ساعة ونصف من العمل المتواصل أن يكون هناك فترة راحة لعامل الحياكة خمس دقائق حتى لا يحدث إجهاد عضلى , وكذلك لكى يستعيد الجسم نشاطه وطاقته .</a:t>
            </a: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a:p>
            <a:pPr algn="just">
              <a:lnSpc>
                <a:spcPct val="80000"/>
              </a:lnSpc>
              <a:spcBef>
                <a:spcPts val="600"/>
              </a:spcBef>
              <a:spcAft>
                <a:spcPts val="600"/>
              </a:spcAft>
            </a:pPr>
            <a:r>
              <a:rPr lang="ar-SA" sz="2400"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4-4-4- التدريب                                                </a:t>
            </a:r>
            <a:r>
              <a:rPr lang="en-US" sz="2400"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The Training</a:t>
            </a: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a:p>
            <a:pPr algn="just">
              <a:lnSpc>
                <a:spcPct val="70000"/>
              </a:lnSpc>
              <a:spcBef>
                <a:spcPts val="600"/>
              </a:spcBef>
              <a:spcAft>
                <a:spcPts val="600"/>
              </a:spcAft>
            </a:pPr>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تعليم منظم ومبرمج </a:t>
            </a:r>
            <a:r>
              <a:rPr lang="ar-EG"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لإ</a:t>
            </a:r>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كتساب العامل المتدرب عادات ومهارات على أداء عمل معين أو رفع كفاءته فيه , ويتم التدريب للأعمال الحركية أو العضلية وللأعمال ذات الطابع العقلى والذهنى</a:t>
            </a:r>
            <a:r>
              <a:rPr lang="ar-SA" sz="2400" baseline="300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a:t>
            </a:r>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 والتدريب من أساسيات رفع كفاءة الأداء لعامل الحياكة , فلا يمكن رفع كفاءة الأداء بدون توافر التدريب المناسب لعمال الحياكة </a:t>
            </a:r>
            <a:r>
              <a:rPr lang="ar-SA" sz="2400"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a:t>
            </a: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p:txBody>
      </p:sp>
      <p:sp>
        <p:nvSpPr>
          <p:cNvPr id="5" name="Rectangle 4"/>
          <p:cNvSpPr/>
          <p:nvPr/>
        </p:nvSpPr>
        <p:spPr>
          <a:xfrm>
            <a:off x="0" y="5366507"/>
            <a:ext cx="12120466" cy="1344984"/>
          </a:xfrm>
          <a:prstGeom prst="rect">
            <a:avLst/>
          </a:prstGeom>
        </p:spPr>
        <p:txBody>
          <a:bodyPr wrap="square">
            <a:spAutoFit/>
          </a:bodyPr>
          <a:lstStyle/>
          <a:p>
            <a:pPr algn="just">
              <a:lnSpc>
                <a:spcPct val="80000"/>
              </a:lnSpc>
              <a:spcBef>
                <a:spcPts val="600"/>
              </a:spcBef>
              <a:spcAft>
                <a:spcPts val="600"/>
              </a:spcAft>
            </a:pPr>
            <a:r>
              <a:rPr lang="ar-SA" sz="2400"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-4-5- الروح المعنوية                                  </a:t>
            </a:r>
            <a:r>
              <a:rPr lang="en-US" sz="2400"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The Morale Spirit</a:t>
            </a: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a:p>
            <a:pPr algn="just">
              <a:lnSpc>
                <a:spcPct val="70000"/>
              </a:lnSpc>
              <a:spcBef>
                <a:spcPts val="600"/>
              </a:spcBef>
              <a:spcAft>
                <a:spcPts val="600"/>
              </a:spcAft>
            </a:pPr>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ويقصد بها الروح السائدة بين العمال مثل ( قلة المشاحنات بينهم – تمسكهم بعضوية الجماعة التي ينتمون إليها ) ومما لا خلاف عليه إن تحسين ظروف العمل سواء الطبيعية أو النفسية أو الإجتماعية يساهم في رفع  الروح المعنوية للعمال مما يكون له أكبر الأثر في زيادة الإنتاج وكذلك زيادة حبهم في العمل. </a:t>
            </a:r>
            <a:endParaRPr lang="en-US" sz="2400" dirty="0">
              <a:effectLst/>
              <a:latin typeface="Times New Roman" panose="02020603050405020304" pitchFamily="18" charset="0"/>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2028109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530627" y="-2202242"/>
            <a:ext cx="14241463" cy="9075738"/>
          </a:xfrm>
        </p:spPr>
      </p:pic>
      <p:sp>
        <p:nvSpPr>
          <p:cNvPr id="2" name="Rectangle 1"/>
          <p:cNvSpPr/>
          <p:nvPr/>
        </p:nvSpPr>
        <p:spPr>
          <a:xfrm>
            <a:off x="2491273" y="468616"/>
            <a:ext cx="9004042" cy="2777683"/>
          </a:xfrm>
          <a:prstGeom prst="rect">
            <a:avLst/>
          </a:prstGeom>
        </p:spPr>
        <p:txBody>
          <a:bodyPr wrap="square">
            <a:spAutoFit/>
          </a:bodyPr>
          <a:lstStyle/>
          <a:p>
            <a:pPr algn="justLow">
              <a:lnSpc>
                <a:spcPct val="80000"/>
              </a:lnSpc>
              <a:spcBef>
                <a:spcPts val="600"/>
              </a:spcBef>
              <a:spcAft>
                <a:spcPts val="600"/>
              </a:spcAft>
              <a:tabLst>
                <a:tab pos="918845" algn="l"/>
              </a:tabLst>
            </a:pPr>
            <a:r>
              <a:rPr lang="ar-SA" sz="2800"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الفسيولوجى ( علم وظائف الأعضاء ) </a:t>
            </a:r>
            <a:r>
              <a:rPr lang="ar-EG" sz="2800" b="1"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و علاقته بالارجنومية</a:t>
            </a:r>
            <a:r>
              <a:rPr lang="ar-SA" sz="2800" b="1"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en-US" sz="2800"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Physiology</a:t>
            </a:r>
            <a:endParaRPr lang="en-US" sz="2800" dirty="0">
              <a:latin typeface="Times New Roman" panose="02020603050405020304" pitchFamily="18" charset="0"/>
              <a:ea typeface="Times New Roman" panose="02020603050405020304" pitchFamily="18" charset="0"/>
              <a:cs typeface="Simplified Arabic" panose="02020603050405020304" pitchFamily="18" charset="-78"/>
            </a:endParaRPr>
          </a:p>
          <a:p>
            <a:pPr algn="just">
              <a:lnSpc>
                <a:spcPct val="70000"/>
              </a:lnSpc>
              <a:spcBef>
                <a:spcPts val="600"/>
              </a:spcBef>
              <a:spcAft>
                <a:spcPts val="600"/>
              </a:spcAft>
            </a:pPr>
            <a:r>
              <a:rPr lang="ar-SA" sz="28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ومصطلح الفسيولوجيا مشتق من كلمتين يونانيتين هما :  </a:t>
            </a:r>
            <a:r>
              <a:rPr lang="en-US" sz="28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physic</a:t>
            </a:r>
            <a:r>
              <a:rPr lang="en-US" sz="2800" dirty="0">
                <a:solidFill>
                  <a:srgbClr val="000000"/>
                </a:solidFill>
                <a:latin typeface="Simplified Arabic" panose="02020603050405020304" pitchFamily="18" charset="-78"/>
                <a:ea typeface="Times New Roman" panose="02020603050405020304" pitchFamily="18" charset="0"/>
                <a:cs typeface="Simplified Arabic" panose="02020603050405020304" pitchFamily="18" charset="-78"/>
              </a:rPr>
              <a:t> </a:t>
            </a:r>
            <a:r>
              <a:rPr lang="ar-SA" sz="2800" dirty="0">
                <a:solidFill>
                  <a:srgbClr val="000000"/>
                </a:solidFill>
                <a:latin typeface="Simplified Arabic" panose="02020603050405020304" pitchFamily="18" charset="-78"/>
                <a:ea typeface="Times New Roman" panose="02020603050405020304" pitchFamily="18" charset="0"/>
                <a:cs typeface="Simplified Arabic" panose="02020603050405020304" pitchFamily="18" charset="-78"/>
              </a:rPr>
              <a:t>ومعناها الطبيعة , و</a:t>
            </a:r>
            <a:r>
              <a:rPr lang="en-US" sz="28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logos</a:t>
            </a:r>
            <a:r>
              <a:rPr lang="en-US" sz="2800" dirty="0">
                <a:solidFill>
                  <a:srgbClr val="000000"/>
                </a:solidFill>
                <a:latin typeface="Simplified Arabic" panose="02020603050405020304" pitchFamily="18" charset="-78"/>
                <a:ea typeface="Times New Roman" panose="02020603050405020304" pitchFamily="18" charset="0"/>
                <a:cs typeface="Simplified Arabic" panose="02020603050405020304" pitchFamily="18" charset="-78"/>
              </a:rPr>
              <a:t> </a:t>
            </a:r>
            <a:r>
              <a:rPr lang="ar-SA" sz="2800" dirty="0">
                <a:solidFill>
                  <a:srgbClr val="000000"/>
                </a:solidFill>
                <a:latin typeface="Simplified Arabic" panose="02020603050405020304" pitchFamily="18" charset="-78"/>
                <a:ea typeface="Times New Roman" panose="02020603050405020304" pitchFamily="18" charset="0"/>
                <a:cs typeface="Simplified Arabic" panose="02020603050405020304" pitchFamily="18" charset="-78"/>
              </a:rPr>
              <a:t>معناها العلم الفسيولوجى هو علم يدرس العمليات التى تحدث فى الأجسام الحية , حيث يدرس وظائف الجسم ونشاط أعضائه المختلفة , بمعنى القدرة الوظيفية لأجهزة وأعضاء الجسم المختلفة</a:t>
            </a:r>
            <a:r>
              <a:rPr lang="ar-SA" sz="28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 حيث لابد من معرفة قدرة العامل الوظيفية لجسده للتعديل من تصميم مكان العمل بما يتناسب معه حيث الإستخدام الإنسانى الآمن .  </a:t>
            </a:r>
            <a:endParaRPr lang="en-US" sz="2800" dirty="0">
              <a:latin typeface="Times New Roman" panose="02020603050405020304" pitchFamily="18" charset="0"/>
              <a:ea typeface="Times New Roman" panose="02020603050405020304" pitchFamily="18" charset="0"/>
              <a:cs typeface="Simplified Arabic" panose="02020603050405020304" pitchFamily="18" charset="-78"/>
            </a:endParaRPr>
          </a:p>
        </p:txBody>
      </p:sp>
      <p:sp>
        <p:nvSpPr>
          <p:cNvPr id="3" name="Rectangle 2"/>
          <p:cNvSpPr/>
          <p:nvPr/>
        </p:nvSpPr>
        <p:spPr>
          <a:xfrm>
            <a:off x="429208" y="3246299"/>
            <a:ext cx="11504645" cy="3203954"/>
          </a:xfrm>
          <a:prstGeom prst="rect">
            <a:avLst/>
          </a:prstGeom>
        </p:spPr>
        <p:txBody>
          <a:bodyPr wrap="square">
            <a:spAutoFit/>
          </a:bodyPr>
          <a:lstStyle/>
          <a:p>
            <a:pPr algn="just">
              <a:lnSpc>
                <a:spcPct val="80000"/>
              </a:lnSpc>
              <a:spcBef>
                <a:spcPts val="600"/>
              </a:spcBef>
              <a:spcAft>
                <a:spcPts val="600"/>
              </a:spcAft>
            </a:pPr>
            <a:r>
              <a:rPr lang="ar-SA"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a:t>
            </a:r>
            <a:r>
              <a:rPr lang="ar-SA" sz="2400"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1- الجهاز العصبى                                  </a:t>
            </a:r>
            <a:r>
              <a:rPr lang="en-US" sz="2400"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The Nervous System</a:t>
            </a: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a:p>
            <a:pPr algn="justLow">
              <a:lnSpc>
                <a:spcPct val="70000"/>
              </a:lnSpc>
              <a:spcBef>
                <a:spcPts val="600"/>
              </a:spcBef>
              <a:spcAft>
                <a:spcPts val="600"/>
              </a:spcAft>
            </a:pPr>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الجهاز العصبى هو ذلك الجهاز الذى يسمح للكائن الحى بالقيام بوظائفه على النحو الأمثل بما يحقق إتصالا وتفاعلا متكاملين مع البيئة الداخلية والخارجية من حيث إستقبالها وإدراكها وفهمها وتقويمها , ثم تحديد طبيعة السلوك الملائم للتعامل مع هذه المثيرات , وبعد ذلك تنفيذ هذا السلوك سواء إراديا أو لا إراديا لتحقيق الإستجابة المناسبة التى يحقق من خلالها الكائن الحى عمليات الضبط والسيطرة والتكيف وبما يسمح له أن يؤدى وظائفه على نحو متكامل ومتزن , فلا يمكن إهمال دراسة هذا الجهاز عند دراسة عمال الحياكة أثناء تأدية عملهم ,  وتنقسم الأعصاب من حيث وظيفتها إلى ثلاثة أنواع : </a:t>
            </a: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a:p>
            <a:pPr algn="justLow">
              <a:lnSpc>
                <a:spcPct val="70000"/>
              </a:lnSpc>
              <a:spcBef>
                <a:spcPts val="600"/>
              </a:spcBef>
              <a:spcAft>
                <a:spcPts val="600"/>
              </a:spcAft>
            </a:pPr>
            <a:r>
              <a:rPr lang="ar-SA" sz="2400"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أعصاب حسية :</a:t>
            </a:r>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وهى تنقل الأحاسيس المختلفة من سطح الجلد وأعضاء الحس المختلفة إلى مراكزها الخاصة بالمخ والحبل الشوكى </a:t>
            </a: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a:p>
            <a:pPr algn="justLow">
              <a:lnSpc>
                <a:spcPct val="70000"/>
              </a:lnSpc>
              <a:spcBef>
                <a:spcPts val="600"/>
              </a:spcBef>
              <a:spcAft>
                <a:spcPts val="600"/>
              </a:spcAft>
            </a:pPr>
            <a:r>
              <a:rPr lang="ar-SA" sz="2400"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أعصاب حركية</a:t>
            </a:r>
            <a:r>
              <a:rPr lang="ar-SA" sz="2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 تحمل الإشارات والتنبيهات العصبية إلى عضلات الجسم المختلفة. </a:t>
            </a:r>
            <a:endParaRPr lang="en-US" sz="2400" dirty="0">
              <a:effectLst/>
              <a:latin typeface="Times New Roman" panose="02020603050405020304" pitchFamily="18" charset="0"/>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2580872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530627" y="-2202242"/>
            <a:ext cx="14241463" cy="9075738"/>
          </a:xfrm>
        </p:spPr>
      </p:pic>
      <p:sp>
        <p:nvSpPr>
          <p:cNvPr id="2" name="Rectangle 1"/>
          <p:cNvSpPr/>
          <p:nvPr/>
        </p:nvSpPr>
        <p:spPr>
          <a:xfrm>
            <a:off x="2183363" y="634389"/>
            <a:ext cx="10008637" cy="3951851"/>
          </a:xfrm>
          <a:prstGeom prst="rect">
            <a:avLst/>
          </a:prstGeom>
        </p:spPr>
        <p:txBody>
          <a:bodyPr wrap="square">
            <a:spAutoFit/>
          </a:bodyPr>
          <a:lstStyle/>
          <a:p>
            <a:pPr algn="justLow">
              <a:lnSpc>
                <a:spcPct val="70000"/>
              </a:lnSpc>
              <a:spcBef>
                <a:spcPts val="600"/>
              </a:spcBef>
              <a:spcAft>
                <a:spcPts val="600"/>
              </a:spcAft>
            </a:pPr>
            <a:r>
              <a:rPr lang="ar-SA"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أعصاب مختلطة :</a:t>
            </a: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وهى تحتوى على محاور عصبية من النوعين السابقين ( حسية وحركية ) وهى أكثر الأعصاب إنتشارا داخل الجسم</a:t>
            </a:r>
            <a:r>
              <a:rPr lang="ar-SA" sz="16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ar-SA" baseline="300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a:t>
            </a: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a:p>
            <a:pPr algn="justLow">
              <a:lnSpc>
                <a:spcPct val="70000"/>
              </a:lnSpc>
              <a:spcBef>
                <a:spcPts val="600"/>
              </a:spcBef>
              <a:spcAft>
                <a:spcPts val="600"/>
              </a:spcAft>
            </a:pP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ويجب مراعاة أن تكون الآلآت والأدوات التى يستخدمها عمال الحياكة فى نطاق حدود الأداء البشرى المقبول , فكلما تم تقليل متطلبات أداء العمل كلما تزايدت نسبة نجاح العمال فى الأداء , حيث قدرة العمال على أداء الأنشطة الجسمية مبنية على أساس الهيكل العظمى , والعضلات الهيكلية , والجهاز العصبى , والسمات الفسيولوجية التى تنظم التمثيل الغذائى . </a:t>
            </a: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a:p>
            <a:pPr algn="justLow">
              <a:lnSpc>
                <a:spcPct val="70000"/>
              </a:lnSpc>
              <a:spcBef>
                <a:spcPts val="600"/>
              </a:spcBef>
              <a:spcAft>
                <a:spcPts val="600"/>
              </a:spcAft>
            </a:pP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ويقدر الإجمالى العام لأدنى الإحتياجات اليومية من السعرات بأنها تتراوح من 2300 إلى 2400 سعر/ يوم للذكور , وللإناث 1900: 2100 سعر/ يوم , وهذه القيمة يمكن تطبيقها على عمال الحياكة حيث أن عملهم غالبا يتطلب كثرة الجلوس . </a:t>
            </a: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a:p>
            <a:pPr>
              <a:lnSpc>
                <a:spcPct val="80000"/>
              </a:lnSpc>
              <a:spcBef>
                <a:spcPts val="600"/>
              </a:spcBef>
              <a:spcAft>
                <a:spcPts val="600"/>
              </a:spcAft>
            </a:pPr>
            <a:r>
              <a:rPr lang="ar-SA"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5-2- الضغط والإجهاد                             </a:t>
            </a:r>
            <a:r>
              <a:rPr lang="en-US"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Distress and Exhaustion</a:t>
            </a: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a:p>
            <a:pPr algn="justLow">
              <a:lnSpc>
                <a:spcPct val="70000"/>
              </a:lnSpc>
              <a:spcBef>
                <a:spcPts val="600"/>
              </a:spcBef>
              <a:spcAft>
                <a:spcPts val="600"/>
              </a:spcAft>
            </a:pP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الإجهاد يشير إلى التأثيرات الناتجة عن الضغط , والضغط يمكن أن يكون له تأثيرات خارجية أو داخلية أو مزيج بينهما , والتأثيرات الخارجية قد تشمل أنشطة العمل نفسه, والضغوط من المشرفين أو الزملاء والجوانب الأخرى لبيئة العمل , والتأثيرات الداخلية مثل ما يتعلق بنتائج الأخطاء أو الفشل .</a:t>
            </a: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a:p>
            <a:pPr algn="justLow">
              <a:lnSpc>
                <a:spcPct val="70000"/>
              </a:lnSpc>
              <a:spcBef>
                <a:spcPts val="600"/>
              </a:spcBef>
              <a:spcAft>
                <a:spcPts val="600"/>
              </a:spcAft>
            </a:pP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والضغط غالبا يرتبط بالمتطلبات الجسمية للعمل مثل الحمل العضلى على الذراعين والقدمين , والرقبة , والعضلات الصغيرة لليد أو الأصابع وهذا غالبا يقابله عمال الحياكة نتيجة الثبات على نفس الوضع لمدة طويلة مع تكرار عملية الحياكة . </a:t>
            </a: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a:p>
            <a:pPr algn="justLow">
              <a:lnSpc>
                <a:spcPct val="70000"/>
              </a:lnSpc>
              <a:spcBef>
                <a:spcPts val="600"/>
              </a:spcBef>
              <a:spcAft>
                <a:spcPts val="600"/>
              </a:spcAft>
            </a:pP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كما أن ظروف العمل البيئية قد تمثل ضغط كبير على العمال من درجات حرارة وضوضاء وإهتزاز حيث تكون مصادر ضغط غير ضرورية </a:t>
            </a:r>
            <a:r>
              <a:rPr lang="ar-SA"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a:t>
            </a: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p:txBody>
      </p:sp>
      <p:sp>
        <p:nvSpPr>
          <p:cNvPr id="3" name="Rectangle 2"/>
          <p:cNvSpPr/>
          <p:nvPr/>
        </p:nvSpPr>
        <p:spPr>
          <a:xfrm>
            <a:off x="137267" y="4734436"/>
            <a:ext cx="12120047" cy="1717393"/>
          </a:xfrm>
          <a:prstGeom prst="rect">
            <a:avLst/>
          </a:prstGeom>
        </p:spPr>
        <p:txBody>
          <a:bodyPr wrap="square">
            <a:spAutoFit/>
          </a:bodyPr>
          <a:lstStyle/>
          <a:p>
            <a:pPr>
              <a:lnSpc>
                <a:spcPct val="70000"/>
              </a:lnSpc>
              <a:spcBef>
                <a:spcPts val="600"/>
              </a:spcBef>
              <a:spcAft>
                <a:spcPts val="600"/>
              </a:spcAft>
            </a:pPr>
            <a:r>
              <a:rPr lang="ar-SA"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-3- التعب                                                              </a:t>
            </a:r>
            <a:r>
              <a:rPr lang="en-US"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Fatigue</a:t>
            </a:r>
            <a:r>
              <a:rPr lang="en-US" b="1" dirty="0">
                <a:solidFill>
                  <a:srgbClr val="000000"/>
                </a:solidFill>
                <a:latin typeface="Simplified Arabic" panose="02020603050405020304" pitchFamily="18" charset="-78"/>
                <a:ea typeface="Times New Roman" panose="02020603050405020304" pitchFamily="18" charset="0"/>
                <a:cs typeface="Simplified Arabic" panose="02020603050405020304" pitchFamily="18" charset="-78"/>
              </a:rPr>
              <a:t> </a:t>
            </a: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a:p>
            <a:pPr algn="just">
              <a:lnSpc>
                <a:spcPct val="70000"/>
              </a:lnSpc>
              <a:spcBef>
                <a:spcPts val="600"/>
              </a:spcBef>
              <a:spcAft>
                <a:spcPts val="600"/>
              </a:spcAft>
            </a:pP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يعرف التعب بأنه إنخفاض الإنتاجية أو القدرة على الإستمرار في العمل نتيجة عمل سابق ويمكن أن يكون التعب عضلي أو حسي أو عصبي فالمهام التي يؤديها العمال داخل مكان العمل والتي تتسم بالرتابة تؤدي للشعور بالتعب وكذلك ضعف الحالة الصحية للعامل وسرعة أداءه للعمل , وزيادة ساعات العمل تؤدي إلى الشعور بالتعب. </a:t>
            </a: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a:p>
            <a:pPr>
              <a:lnSpc>
                <a:spcPct val="70000"/>
              </a:lnSpc>
              <a:spcBef>
                <a:spcPts val="600"/>
              </a:spcBef>
              <a:spcAft>
                <a:spcPts val="600"/>
              </a:spcAft>
            </a:pPr>
            <a:r>
              <a:rPr lang="ar-SA"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5-4- الملل                                                            </a:t>
            </a:r>
            <a:r>
              <a:rPr lang="en-US"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Boredom</a:t>
            </a:r>
            <a:r>
              <a:rPr lang="en-US" b="1" dirty="0">
                <a:solidFill>
                  <a:srgbClr val="000000"/>
                </a:solidFill>
                <a:latin typeface="Simplified Arabic" panose="02020603050405020304" pitchFamily="18" charset="-78"/>
                <a:ea typeface="Times New Roman" panose="02020603050405020304" pitchFamily="18" charset="0"/>
                <a:cs typeface="Simplified Arabic" panose="02020603050405020304" pitchFamily="18" charset="-78"/>
              </a:rPr>
              <a:t> </a:t>
            </a:r>
            <a:r>
              <a:rPr lang="ar-SA" b="1" dirty="0">
                <a:solidFill>
                  <a:srgbClr val="000000"/>
                </a:solidFill>
                <a:latin typeface="Simplified Arabic" panose="02020603050405020304" pitchFamily="18" charset="-78"/>
                <a:ea typeface="Times New Roman" panose="02020603050405020304" pitchFamily="18" charset="0"/>
                <a:cs typeface="Simplified Arabic" panose="02020603050405020304" pitchFamily="18" charset="-78"/>
              </a:rPr>
              <a:t>                                                                           </a:t>
            </a: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a:p>
            <a:pPr algn="just">
              <a:lnSpc>
                <a:spcPct val="70000"/>
              </a:lnSpc>
              <a:spcBef>
                <a:spcPts val="600"/>
              </a:spcBef>
              <a:spcAft>
                <a:spcPts val="600"/>
              </a:spcAft>
            </a:pP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هو عبارة عن حالة نفسية ناتجة عن أى نشاط ينقصه الدوافع , ويؤدي الملل غالباً إلى سرعة إحساس العامل بالتعب وهناك بعض العوامل التي تقاوم الملل لدي العمال وهي وضع العامل في العمل الذي يناسب ميوله , والتنويع والتغير المستمر في شكل العمل </a:t>
            </a:r>
            <a:r>
              <a:rPr lang="ar-SA" baseline="30000"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a:t>
            </a:r>
            <a:r>
              <a:rPr lang="ar-SA"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a:t>
            </a: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1530146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652" y="0"/>
            <a:ext cx="13193962" cy="7253207"/>
          </a:xfrm>
          <a:prstGeom prst="rect">
            <a:avLst/>
          </a:prstGeom>
        </p:spPr>
      </p:pic>
      <p:sp>
        <p:nvSpPr>
          <p:cNvPr id="3" name="Subtitle 2"/>
          <p:cNvSpPr>
            <a:spLocks noGrp="1"/>
          </p:cNvSpPr>
          <p:nvPr>
            <p:ph type="subTitle" idx="1"/>
          </p:nvPr>
        </p:nvSpPr>
        <p:spPr>
          <a:xfrm>
            <a:off x="1524000" y="5260362"/>
            <a:ext cx="9144000" cy="1655762"/>
          </a:xfrm>
        </p:spPr>
        <p:txBody>
          <a:bodyPr>
            <a:normAutofit/>
          </a:bodyPr>
          <a:lstStyle/>
          <a:p>
            <a:r>
              <a:rPr lang="en-US" sz="3600" dirty="0">
                <a:solidFill>
                  <a:schemeClr val="bg1"/>
                </a:solidFill>
              </a:rPr>
              <a:t>THANK YOU</a:t>
            </a:r>
            <a:endParaRPr lang="ar-EG" sz="3600" dirty="0">
              <a:solidFill>
                <a:schemeClr val="bg1"/>
              </a:solidFill>
            </a:endParaRPr>
          </a:p>
        </p:txBody>
      </p:sp>
      <p:pic>
        <p:nvPicPr>
          <p:cNvPr id="13" name="Picture 12"/>
          <p:cNvPicPr>
            <a:picLocks noChangeAspect="1"/>
          </p:cNvPicPr>
          <p:nvPr/>
        </p:nvPicPr>
        <p:blipFill>
          <a:blip r:embed="rId3"/>
          <a:stretch>
            <a:fillRect/>
          </a:stretch>
        </p:blipFill>
        <p:spPr>
          <a:xfrm>
            <a:off x="4074059" y="415652"/>
            <a:ext cx="7456897" cy="5097907"/>
          </a:xfrm>
          <a:prstGeom prst="rect">
            <a:avLst/>
          </a:prstGeom>
        </p:spPr>
      </p:pic>
    </p:spTree>
    <p:extLst>
      <p:ext uri="{BB962C8B-B14F-4D97-AF65-F5344CB8AC3E}">
        <p14:creationId xmlns:p14="http://schemas.microsoft.com/office/powerpoint/2010/main" val="23331296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1174</Words>
  <Application>Microsoft Office PowerPoint</Application>
  <PresentationFormat>Widescreen</PresentationFormat>
  <Paragraphs>51</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Simplified Arabic</vt:lpstr>
      <vt:lpstr>Times New Roman</vt:lpstr>
      <vt:lpstr>Office Theme</vt:lpstr>
      <vt:lpstr>محاضرة 6 ارجنومية الملابس  الفرقة الثالثة  قسم تك الملابس و الموضة</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haidy</dc:creator>
  <cp:lastModifiedBy>shosho</cp:lastModifiedBy>
  <cp:revision>10</cp:revision>
  <dcterms:created xsi:type="dcterms:W3CDTF">2020-03-17T20:43:53Z</dcterms:created>
  <dcterms:modified xsi:type="dcterms:W3CDTF">2020-04-09T08:27:31Z</dcterms:modified>
</cp:coreProperties>
</file>