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000" autoAdjust="0"/>
    <p:restoredTop sz="94660"/>
  </p:normalViewPr>
  <p:slideViewPr>
    <p:cSldViewPr snapToGrid="0">
      <p:cViewPr varScale="1">
        <p:scale>
          <a:sx n="43" d="100"/>
          <a:sy n="43" d="100"/>
        </p:scale>
        <p:origin x="72"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ar-EG"/>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16/08/1441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323788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16/08/1441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24985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ar-EG"/>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16/08/1441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533098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EG"/>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Date Placeholder 3"/>
          <p:cNvSpPr>
            <a:spLocks noGrp="1"/>
          </p:cNvSpPr>
          <p:nvPr>
            <p:ph type="dt" sz="half" idx="10"/>
          </p:nvPr>
        </p:nvSpPr>
        <p:spPr/>
        <p:txBody>
          <a:bodyPr/>
          <a:lstStyle/>
          <a:p>
            <a:fld id="{EFA0E5FF-B424-4DFE-8581-6630AAA49E99}" type="datetimeFigureOut">
              <a:rPr lang="ar-EG" smtClean="0"/>
              <a:t>16/08/1441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585695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ar-EG"/>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A0E5FF-B424-4DFE-8581-6630AAA49E99}" type="datetimeFigureOut">
              <a:rPr lang="ar-EG" smtClean="0"/>
              <a:t>16/08/1441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125176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EG"/>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5" name="Date Placeholder 4"/>
          <p:cNvSpPr>
            <a:spLocks noGrp="1"/>
          </p:cNvSpPr>
          <p:nvPr>
            <p:ph type="dt" sz="half" idx="10"/>
          </p:nvPr>
        </p:nvSpPr>
        <p:spPr/>
        <p:txBody>
          <a:bodyPr/>
          <a:lstStyle/>
          <a:p>
            <a:fld id="{EFA0E5FF-B424-4DFE-8581-6630AAA49E99}" type="datetimeFigureOut">
              <a:rPr lang="ar-EG" smtClean="0"/>
              <a:t>16/08/1441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3367401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ar-EG"/>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7" name="Date Placeholder 6"/>
          <p:cNvSpPr>
            <a:spLocks noGrp="1"/>
          </p:cNvSpPr>
          <p:nvPr>
            <p:ph type="dt" sz="half" idx="10"/>
          </p:nvPr>
        </p:nvSpPr>
        <p:spPr/>
        <p:txBody>
          <a:bodyPr/>
          <a:lstStyle/>
          <a:p>
            <a:fld id="{EFA0E5FF-B424-4DFE-8581-6630AAA49E99}" type="datetimeFigureOut">
              <a:rPr lang="ar-EG" smtClean="0"/>
              <a:t>16/08/1441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443825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EG"/>
          </a:p>
        </p:txBody>
      </p:sp>
      <p:sp>
        <p:nvSpPr>
          <p:cNvPr id="3" name="Date Placeholder 2"/>
          <p:cNvSpPr>
            <a:spLocks noGrp="1"/>
          </p:cNvSpPr>
          <p:nvPr>
            <p:ph type="dt" sz="half" idx="10"/>
          </p:nvPr>
        </p:nvSpPr>
        <p:spPr/>
        <p:txBody>
          <a:bodyPr/>
          <a:lstStyle/>
          <a:p>
            <a:fld id="{EFA0E5FF-B424-4DFE-8581-6630AAA49E99}" type="datetimeFigureOut">
              <a:rPr lang="ar-EG" smtClean="0"/>
              <a:t>16/08/1441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142973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A0E5FF-B424-4DFE-8581-6630AAA49E99}" type="datetimeFigureOut">
              <a:rPr lang="ar-EG" smtClean="0"/>
              <a:t>16/08/1441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3446788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EG"/>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FA0E5FF-B424-4DFE-8581-6630AAA49E99}" type="datetimeFigureOut">
              <a:rPr lang="ar-EG" smtClean="0"/>
              <a:t>16/08/1441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2214610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EG"/>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FA0E5FF-B424-4DFE-8581-6630AAA49E99}" type="datetimeFigureOut">
              <a:rPr lang="ar-EG" smtClean="0"/>
              <a:t>16/08/1441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49885911-A0CF-462C-9C41-B99BB0F8794F}" type="slidenum">
              <a:rPr lang="ar-EG" smtClean="0"/>
              <a:t>‹#›</a:t>
            </a:fld>
            <a:endParaRPr lang="ar-EG"/>
          </a:p>
        </p:txBody>
      </p:sp>
    </p:spTree>
    <p:extLst>
      <p:ext uri="{BB962C8B-B14F-4D97-AF65-F5344CB8AC3E}">
        <p14:creationId xmlns:p14="http://schemas.microsoft.com/office/powerpoint/2010/main" val="696633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a:t>Click to edit Master title style</a:t>
            </a:r>
            <a:endParaRPr lang="ar-EG"/>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FA0E5FF-B424-4DFE-8581-6630AAA49E99}" type="datetimeFigureOut">
              <a:rPr lang="ar-EG" smtClean="0"/>
              <a:t>16/08/1441</a:t>
            </a:fld>
            <a:endParaRPr lang="ar-EG"/>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9885911-A0CF-462C-9C41-B99BB0F8794F}" type="slidenum">
              <a:rPr lang="ar-EG" smtClean="0"/>
              <a:t>‹#›</a:t>
            </a:fld>
            <a:endParaRPr lang="ar-EG"/>
          </a:p>
        </p:txBody>
      </p:sp>
    </p:spTree>
    <p:extLst>
      <p:ext uri="{BB962C8B-B14F-4D97-AF65-F5344CB8AC3E}">
        <p14:creationId xmlns:p14="http://schemas.microsoft.com/office/powerpoint/2010/main" val="29858284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7028" y="0"/>
            <a:ext cx="13193962" cy="7253207"/>
          </a:xfrm>
          <a:prstGeom prst="rect">
            <a:avLst/>
          </a:prstGeom>
        </p:spPr>
      </p:pic>
      <p:sp>
        <p:nvSpPr>
          <p:cNvPr id="2" name="Title 1"/>
          <p:cNvSpPr>
            <a:spLocks noGrp="1"/>
          </p:cNvSpPr>
          <p:nvPr>
            <p:ph type="ctrTitle"/>
          </p:nvPr>
        </p:nvSpPr>
        <p:spPr>
          <a:xfrm>
            <a:off x="4313695" y="2802667"/>
            <a:ext cx="7878305" cy="2057113"/>
          </a:xfrm>
        </p:spPr>
        <p:txBody>
          <a:bodyPr>
            <a:normAutofit fontScale="90000"/>
          </a:bodyPr>
          <a:lstStyle/>
          <a:p>
            <a:r>
              <a:rPr lang="ar-EG" dirty="0" smtClean="0">
                <a:solidFill>
                  <a:schemeClr val="bg1"/>
                </a:solidFill>
              </a:rPr>
              <a:t>محاضرة 5 ارجنومية الملابس </a:t>
            </a:r>
            <a:br>
              <a:rPr lang="ar-EG" dirty="0" smtClean="0">
                <a:solidFill>
                  <a:schemeClr val="bg1"/>
                </a:solidFill>
              </a:rPr>
            </a:br>
            <a:r>
              <a:rPr lang="ar-EG" dirty="0" smtClean="0">
                <a:solidFill>
                  <a:schemeClr val="bg1"/>
                </a:solidFill>
              </a:rPr>
              <a:t>الفرقة الثالثة</a:t>
            </a:r>
            <a:br>
              <a:rPr lang="ar-EG" dirty="0" smtClean="0">
                <a:solidFill>
                  <a:schemeClr val="bg1"/>
                </a:solidFill>
              </a:rPr>
            </a:br>
            <a:r>
              <a:rPr lang="ar-EG" dirty="0" smtClean="0">
                <a:solidFill>
                  <a:schemeClr val="bg1"/>
                </a:solidFill>
              </a:rPr>
              <a:t>قسم تك الملابس و الموضة</a:t>
            </a:r>
            <a:endParaRPr lang="ar-EG" dirty="0">
              <a:solidFill>
                <a:schemeClr val="bg1"/>
              </a:solidFill>
            </a:endParaRPr>
          </a:p>
        </p:txBody>
      </p:sp>
      <p:sp>
        <p:nvSpPr>
          <p:cNvPr id="3" name="Subtitle 2"/>
          <p:cNvSpPr>
            <a:spLocks noGrp="1"/>
          </p:cNvSpPr>
          <p:nvPr>
            <p:ph type="subTitle" idx="1"/>
          </p:nvPr>
        </p:nvSpPr>
        <p:spPr>
          <a:xfrm>
            <a:off x="4313695" y="5055590"/>
            <a:ext cx="7878306" cy="1426575"/>
          </a:xfrm>
        </p:spPr>
        <p:txBody>
          <a:bodyPr/>
          <a:lstStyle/>
          <a:p>
            <a:r>
              <a:rPr lang="ar-EG" dirty="0" smtClean="0">
                <a:solidFill>
                  <a:schemeClr val="bg1"/>
                </a:solidFill>
              </a:rPr>
              <a:t>اعداد</a:t>
            </a:r>
          </a:p>
          <a:p>
            <a:r>
              <a:rPr lang="ar-EG" dirty="0" smtClean="0">
                <a:solidFill>
                  <a:schemeClr val="bg1"/>
                </a:solidFill>
              </a:rPr>
              <a:t>م.د.شيرين صلاح الدين على سالم</a:t>
            </a:r>
            <a:endParaRPr lang="ar-EG" dirty="0">
              <a:solidFill>
                <a:schemeClr val="bg1"/>
              </a:solidFill>
            </a:endParaRPr>
          </a:p>
        </p:txBody>
      </p:sp>
    </p:spTree>
    <p:extLst>
      <p:ext uri="{BB962C8B-B14F-4D97-AF65-F5344CB8AC3E}">
        <p14:creationId xmlns:p14="http://schemas.microsoft.com/office/powerpoint/2010/main" val="3593228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095" y="0"/>
            <a:ext cx="13193962" cy="7253207"/>
          </a:xfrm>
          <a:prstGeom prst="rect">
            <a:avLst/>
          </a:prstGeom>
        </p:spPr>
      </p:pic>
      <p:sp>
        <p:nvSpPr>
          <p:cNvPr id="2" name="Rectangle 1"/>
          <p:cNvSpPr/>
          <p:nvPr/>
        </p:nvSpPr>
        <p:spPr>
          <a:xfrm>
            <a:off x="4614883" y="836652"/>
            <a:ext cx="5593199" cy="406265"/>
          </a:xfrm>
          <a:prstGeom prst="rect">
            <a:avLst/>
          </a:prstGeom>
        </p:spPr>
        <p:txBody>
          <a:bodyPr wrap="none">
            <a:spAutoFit/>
          </a:bodyPr>
          <a:lstStyle/>
          <a:p>
            <a:pPr algn="ctr">
              <a:lnSpc>
                <a:spcPct val="80000"/>
              </a:lnSpc>
              <a:spcBef>
                <a:spcPts val="600"/>
              </a:spcBef>
              <a:spcAft>
                <a:spcPts val="600"/>
              </a:spcAft>
              <a:tabLst>
                <a:tab pos="918845" algn="l"/>
              </a:tabLst>
            </a:pPr>
            <a:r>
              <a:rPr lang="ar-EG" sz="2400" b="1" u="sng" dirty="0" smtClean="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استكمالا لل</a:t>
            </a:r>
            <a:r>
              <a:rPr lang="ar-SA" sz="2400" b="1" u="sng" dirty="0" smtClean="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إصابات </a:t>
            </a:r>
            <a:r>
              <a:rPr lang="ar-SA" sz="2400" b="1" u="sng"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والإجهادات التى يتعرض لها العمال </a:t>
            </a:r>
            <a:endParaRPr lang="en-US" sz="2400" u="sng" dirty="0">
              <a:solidFill>
                <a:srgbClr val="FF0000"/>
              </a:solidFill>
              <a:effectLst/>
              <a:latin typeface="Times New Roman" panose="02020603050405020304" pitchFamily="18" charset="0"/>
              <a:ea typeface="Times New Roman" panose="02020603050405020304" pitchFamily="18" charset="0"/>
              <a:cs typeface="Simplified Arabic" panose="02020603050405020304" pitchFamily="18" charset="-78"/>
            </a:endParaRPr>
          </a:p>
        </p:txBody>
      </p:sp>
      <p:sp>
        <p:nvSpPr>
          <p:cNvPr id="3" name="Rectangle 2"/>
          <p:cNvSpPr/>
          <p:nvPr/>
        </p:nvSpPr>
        <p:spPr>
          <a:xfrm>
            <a:off x="470779" y="1842239"/>
            <a:ext cx="11884182" cy="4087273"/>
          </a:xfrm>
          <a:prstGeom prst="rect">
            <a:avLst/>
          </a:prstGeom>
        </p:spPr>
        <p:txBody>
          <a:bodyPr wrap="square">
            <a:spAutoFit/>
          </a:bodyPr>
          <a:lstStyle/>
          <a:p>
            <a:pPr>
              <a:lnSpc>
                <a:spcPct val="80000"/>
              </a:lnSpc>
              <a:spcBef>
                <a:spcPts val="600"/>
              </a:spcBef>
              <a:spcAft>
                <a:spcPts val="600"/>
              </a:spcAft>
              <a:tabLst>
                <a:tab pos="918845" algn="l"/>
              </a:tabLst>
            </a:pPr>
            <a:r>
              <a:rPr lang="ar-SA" sz="2800" dirty="0">
                <a:solidFill>
                  <a:srgbClr val="00B050"/>
                </a:solidFill>
                <a:latin typeface="Times New Roman" panose="02020603050405020304" pitchFamily="18" charset="0"/>
                <a:ea typeface="Times New Roman" panose="02020603050405020304" pitchFamily="18" charset="0"/>
                <a:cs typeface="Simplified Arabic" panose="02020603050405020304" pitchFamily="18" charset="-78"/>
              </a:rPr>
              <a:t>الإصابات الناتجة عن تراكم الإجهادات </a:t>
            </a:r>
            <a:r>
              <a:rPr lang="en-US" sz="2800" dirty="0">
                <a:solidFill>
                  <a:srgbClr val="00B050"/>
                </a:solidFill>
                <a:latin typeface="Times New Roman" panose="02020603050405020304" pitchFamily="18" charset="0"/>
                <a:ea typeface="Times New Roman" panose="02020603050405020304" pitchFamily="18" charset="0"/>
                <a:cs typeface="Simplified Arabic" panose="02020603050405020304" pitchFamily="18" charset="-78"/>
              </a:rPr>
              <a:t>(CTDS)     </a:t>
            </a:r>
          </a:p>
          <a:p>
            <a:pPr>
              <a:lnSpc>
                <a:spcPct val="80000"/>
              </a:lnSpc>
              <a:spcBef>
                <a:spcPts val="600"/>
              </a:spcBef>
              <a:spcAft>
                <a:spcPts val="600"/>
              </a:spcAft>
              <a:tabLst>
                <a:tab pos="918845" algn="l"/>
              </a:tabLst>
            </a:pPr>
            <a:r>
              <a:rPr lang="ar-SA"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a:t>
            </a:r>
            <a:r>
              <a:rPr lang="en-US"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Cumulative Trauma Disorders                                                     </a:t>
            </a: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a:p>
            <a:pPr algn="justLow">
              <a:lnSpc>
                <a:spcPct val="80000"/>
              </a:lnSpc>
              <a:spcBef>
                <a:spcPts val="600"/>
              </a:spcBef>
              <a:spcAft>
                <a:spcPts val="600"/>
              </a:spcAft>
            </a:pP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a:t>
            </a:r>
            <a:r>
              <a:rPr lang="ar-SA" sz="2400" b="1" dirty="0">
                <a:latin typeface="Times New Roman" panose="02020603050405020304" pitchFamily="18" charset="0"/>
                <a:ea typeface="Times New Roman" panose="02020603050405020304" pitchFamily="18" charset="0"/>
                <a:cs typeface="Simplified Arabic" panose="02020603050405020304" pitchFamily="18" charset="-78"/>
              </a:rPr>
              <a:t>تعرف</a:t>
            </a:r>
            <a:r>
              <a:rPr lang="en-US" sz="2400" b="1" dirty="0">
                <a:latin typeface="Times New Roman" panose="02020603050405020304" pitchFamily="18" charset="0"/>
                <a:ea typeface="Times New Roman" panose="02020603050405020304" pitchFamily="18" charset="0"/>
                <a:cs typeface="Simplified Arabic" panose="02020603050405020304" pitchFamily="18" charset="-78"/>
              </a:rPr>
              <a:t>CTDS</a:t>
            </a:r>
            <a:r>
              <a:rPr lang="ar-SA" sz="2400" b="1" dirty="0">
                <a:latin typeface="Times New Roman" panose="02020603050405020304" pitchFamily="18" charset="0"/>
                <a:ea typeface="Times New Roman" panose="02020603050405020304" pitchFamily="18" charset="0"/>
                <a:cs typeface="Simplified Arabic" panose="02020603050405020304" pitchFamily="18" charset="-78"/>
              </a:rPr>
              <a:t> بأنها إصابات في العضلات والأوتار والأعصاب بسبب الإجهاد الميكانيكي المتكرر خصوصاً في جزء من الجسم مثل اليد ، الرسغ، الذراع ، الكتف</a:t>
            </a:r>
            <a:r>
              <a:rPr lang="ar-SA" sz="2400" b="1" baseline="30000" dirty="0">
                <a:latin typeface="Times New Roman" panose="02020603050405020304" pitchFamily="18" charset="0"/>
                <a:ea typeface="Times New Roman" panose="02020603050405020304" pitchFamily="18" charset="0"/>
                <a:cs typeface="Simplified Arabic" panose="02020603050405020304" pitchFamily="18" charset="-78"/>
              </a:rPr>
              <a:t>()</a:t>
            </a:r>
            <a:r>
              <a:rPr lang="ar-SA" sz="2400" b="1" dirty="0">
                <a:latin typeface="Times New Roman" panose="02020603050405020304" pitchFamily="18" charset="0"/>
                <a:ea typeface="Times New Roman" panose="02020603050405020304" pitchFamily="18" charset="0"/>
                <a:cs typeface="Simplified Arabic" panose="02020603050405020304" pitchFamily="18" charset="-78"/>
              </a:rPr>
              <a:t>.</a:t>
            </a:r>
            <a:endParaRPr lang="en-US" sz="2400" b="1" dirty="0">
              <a:latin typeface="Times New Roman" panose="02020603050405020304" pitchFamily="18" charset="0"/>
              <a:ea typeface="Times New Roman" panose="02020603050405020304" pitchFamily="18" charset="0"/>
              <a:cs typeface="Simplified Arabic" panose="02020603050405020304" pitchFamily="18" charset="-78"/>
            </a:endParaRPr>
          </a:p>
          <a:p>
            <a:pPr algn="justLow">
              <a:lnSpc>
                <a:spcPct val="70000"/>
              </a:lnSpc>
              <a:spcBef>
                <a:spcPts val="600"/>
              </a:spcBef>
              <a:spcAft>
                <a:spcPts val="600"/>
              </a:spcAft>
            </a:pPr>
            <a:r>
              <a:rPr lang="ar-SA" sz="2400" b="1" dirty="0">
                <a:latin typeface="Times New Roman" panose="02020603050405020304" pitchFamily="18" charset="0"/>
                <a:ea typeface="Times New Roman" panose="02020603050405020304" pitchFamily="18" charset="0"/>
                <a:cs typeface="Simplified Arabic" panose="02020603050405020304" pitchFamily="18" charset="-78"/>
              </a:rPr>
              <a:t>وتظهر الأعراض في حدوث إرهاق للعضلات لا ينتهي مع الراحة , فإن الإصابات الإرجونومية تكون بسبب الحركات المتكررة , أو الأوضاع الصعبة للجسم أو الضغط الميكانيكي لليد والرسغ والذراع والظهر والرقبة والكتف , والمعالجة المبكرة تكون أكثر فاعلية من المعالجة المتأخرة .</a:t>
            </a:r>
            <a:endParaRPr lang="en-US" sz="2400" b="1" dirty="0">
              <a:latin typeface="Times New Roman" panose="02020603050405020304" pitchFamily="18" charset="0"/>
              <a:ea typeface="Times New Roman" panose="02020603050405020304" pitchFamily="18" charset="0"/>
              <a:cs typeface="Simplified Arabic" panose="02020603050405020304" pitchFamily="18" charset="-78"/>
            </a:endParaRPr>
          </a:p>
          <a:p>
            <a:pPr algn="justLow">
              <a:lnSpc>
                <a:spcPct val="70000"/>
              </a:lnSpc>
              <a:spcBef>
                <a:spcPts val="600"/>
              </a:spcBef>
              <a:spcAft>
                <a:spcPts val="600"/>
              </a:spcAft>
            </a:pPr>
            <a:r>
              <a:rPr lang="ar-SA" sz="2400" b="1" dirty="0">
                <a:latin typeface="Times New Roman" panose="02020603050405020304" pitchFamily="18" charset="0"/>
                <a:ea typeface="Times New Roman" panose="02020603050405020304" pitchFamily="18" charset="0"/>
                <a:cs typeface="Simplified Arabic" panose="02020603050405020304" pitchFamily="18" charset="-78"/>
              </a:rPr>
              <a:t>حيث مع مرور الوقت وعلى المدى الطويل من الممكن أن يشعر العامل بالأثار التراكمية التي من الممكن أن تقلل من كفاءته , فالوضع السليم للجسم يخفض من الإجهاد وبالتالي سوف توفر لعامل الحياكة مزيد من القوة والطاقة.  </a:t>
            </a:r>
            <a:endParaRPr lang="en-US" sz="2400" b="1" dirty="0">
              <a:latin typeface="Times New Roman" panose="02020603050405020304" pitchFamily="18" charset="0"/>
              <a:ea typeface="Times New Roman" panose="02020603050405020304" pitchFamily="18" charset="0"/>
              <a:cs typeface="Simplified Arabic" panose="02020603050405020304" pitchFamily="18" charset="-78"/>
            </a:endParaRPr>
          </a:p>
          <a:p>
            <a:pPr algn="justLow">
              <a:lnSpc>
                <a:spcPct val="70000"/>
              </a:lnSpc>
              <a:spcBef>
                <a:spcPts val="600"/>
              </a:spcBef>
              <a:spcAft>
                <a:spcPts val="600"/>
              </a:spcAft>
            </a:pPr>
            <a:r>
              <a:rPr lang="ar-SA" sz="2400" b="1" dirty="0">
                <a:latin typeface="Times New Roman" panose="02020603050405020304" pitchFamily="18" charset="0"/>
                <a:ea typeface="Times New Roman" panose="02020603050405020304" pitchFamily="18" charset="0"/>
                <a:cs typeface="Simplified Arabic" panose="02020603050405020304" pitchFamily="18" charset="-78"/>
              </a:rPr>
              <a:t>فلابد من ملاءمة تصميم مكان العمل للعامل وذلك لمنع إصابات العضلات ولتقليل الإجهادات التى يتعرض لها العمال , والعمل الدينامى يزود براحة مؤقتة , وهذا يشجع تتدفق الدم للتزود بالأوكسجين الضرورى والمواد المغذية حيث يكون أقل تعب عن العمل الساكن</a:t>
            </a:r>
            <a:r>
              <a:rPr lang="ar-SA" sz="2400" b="1" baseline="30000" dirty="0">
                <a:latin typeface="Times New Roman" panose="02020603050405020304" pitchFamily="18" charset="0"/>
                <a:ea typeface="Times New Roman" panose="02020603050405020304" pitchFamily="18" charset="0"/>
                <a:cs typeface="Simplified Arabic" panose="02020603050405020304" pitchFamily="18" charset="-78"/>
              </a:rPr>
              <a:t>()</a:t>
            </a:r>
            <a:r>
              <a:rPr lang="ar-SA" sz="2400" b="1" dirty="0">
                <a:latin typeface="Times New Roman" panose="02020603050405020304" pitchFamily="18" charset="0"/>
                <a:ea typeface="Times New Roman" panose="02020603050405020304" pitchFamily="18" charset="0"/>
                <a:cs typeface="Simplified Arabic" panose="02020603050405020304" pitchFamily="18" charset="-78"/>
              </a:rPr>
              <a:t> </a:t>
            </a:r>
            <a:r>
              <a:rPr lang="ar-SA" sz="2400" b="1" dirty="0" smtClean="0">
                <a:latin typeface="Times New Roman" panose="02020603050405020304" pitchFamily="18" charset="0"/>
                <a:ea typeface="Times New Roman" panose="02020603050405020304" pitchFamily="18" charset="0"/>
                <a:cs typeface="Simplified Arabic" panose="02020603050405020304" pitchFamily="18" charset="-78"/>
              </a:rPr>
              <a:t>.</a:t>
            </a:r>
            <a:endParaRPr lang="en-US" sz="2400" b="1" dirty="0">
              <a:latin typeface="Times New Roman" panose="02020603050405020304" pitchFamily="18" charset="0"/>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39199254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2" cstate="print">
            <a:extLst>
              <a:ext uri="{28A0092B-C50C-407E-A947-70E740481C1C}">
                <a14:useLocalDpi xmlns:a14="http://schemas.microsoft.com/office/drawing/2010/main" val="0"/>
              </a:ext>
            </a:extLst>
          </a:blip>
          <a:stretch>
            <a:fillRect/>
          </a:stretch>
        </p:blipFill>
        <p:spPr>
          <a:xfrm>
            <a:off x="-530627" y="-2202242"/>
            <a:ext cx="14241463" cy="9075738"/>
          </a:xfrm>
        </p:spPr>
      </p:pic>
      <p:sp>
        <p:nvSpPr>
          <p:cNvPr id="2" name="Rectangle 1"/>
          <p:cNvSpPr/>
          <p:nvPr/>
        </p:nvSpPr>
        <p:spPr>
          <a:xfrm>
            <a:off x="2202024" y="831245"/>
            <a:ext cx="9803363" cy="1329595"/>
          </a:xfrm>
          <a:prstGeom prst="rect">
            <a:avLst/>
          </a:prstGeom>
        </p:spPr>
        <p:txBody>
          <a:bodyPr wrap="square">
            <a:spAutoFit/>
          </a:bodyPr>
          <a:lstStyle/>
          <a:p>
            <a:pPr>
              <a:lnSpc>
                <a:spcPct val="80000"/>
              </a:lnSpc>
              <a:spcBef>
                <a:spcPts val="600"/>
              </a:spcBef>
              <a:spcAft>
                <a:spcPts val="600"/>
              </a:spcAft>
              <a:tabLst>
                <a:tab pos="918845" algn="l"/>
              </a:tabLst>
            </a:pPr>
            <a:r>
              <a:rPr lang="ar-SA"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ألام أسفل الظهر                                   </a:t>
            </a:r>
            <a:r>
              <a:rPr lang="en-US"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Low Back Pain </a:t>
            </a: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a:p>
            <a:pPr algn="justLow">
              <a:lnSpc>
                <a:spcPct val="70000"/>
              </a:lnSpc>
              <a:spcBef>
                <a:spcPts val="600"/>
              </a:spcBef>
              <a:spcAft>
                <a:spcPts val="600"/>
              </a:spcAft>
            </a:pPr>
            <a:r>
              <a:rPr lang="ar-SA" sz="20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ألام أسفل الظهر من أكثر الآلآم والإصابات التى يتعرض لها عمال الحياكة حيث الجلوس الخاطئ يوميا لمدة ثمان ساعات بالإضافة إلى الثبات فى هذا الوضع يجعل هذه الآلآم شائعة بين عمال الحياكة بجميع مراحلهم السنية , وتتزايد هذه الآلآم مع مرور السنين , ومن خلال إستخدام الإرجونوميكس يتم وضع الحل الأمثل لإنتهاء هذه الآلآم, وهناك توصيات هامة للإرجونوميكس فى هذا المجال سوف يتم تناولها فيما بعد. </a:t>
            </a:r>
            <a:endParaRPr lang="en-US" sz="2000" dirty="0">
              <a:effectLst/>
              <a:latin typeface="Times New Roman" panose="02020603050405020304" pitchFamily="18" charset="0"/>
              <a:ea typeface="Times New Roman" panose="02020603050405020304" pitchFamily="18" charset="0"/>
              <a:cs typeface="Simplified Arabic" panose="02020603050405020304" pitchFamily="18" charset="-78"/>
            </a:endParaRPr>
          </a:p>
        </p:txBody>
      </p:sp>
      <p:sp>
        <p:nvSpPr>
          <p:cNvPr id="3" name="Rectangle 2"/>
          <p:cNvSpPr/>
          <p:nvPr/>
        </p:nvSpPr>
        <p:spPr>
          <a:xfrm>
            <a:off x="354563" y="2742555"/>
            <a:ext cx="11548187" cy="3619452"/>
          </a:xfrm>
          <a:prstGeom prst="rect">
            <a:avLst/>
          </a:prstGeom>
        </p:spPr>
        <p:txBody>
          <a:bodyPr wrap="square">
            <a:spAutoFit/>
          </a:bodyPr>
          <a:lstStyle/>
          <a:p>
            <a:pPr algn="ctr">
              <a:lnSpc>
                <a:spcPct val="80000"/>
              </a:lnSpc>
              <a:spcBef>
                <a:spcPts val="600"/>
              </a:spcBef>
              <a:spcAft>
                <a:spcPts val="600"/>
              </a:spcAft>
              <a:tabLst>
                <a:tab pos="918845" algn="l"/>
              </a:tabLst>
            </a:pPr>
            <a:r>
              <a:rPr lang="ar-SA" sz="2800" b="1" u="sng"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السيكو إرجونوميكس                          </a:t>
            </a:r>
            <a:r>
              <a:rPr lang="en-US" sz="2800" b="1" u="sng"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Psycho Ergonomics </a:t>
            </a:r>
            <a:r>
              <a:rPr lang="en-US" sz="2800" b="1" u="sng" dirty="0">
                <a:solidFill>
                  <a:srgbClr val="000000"/>
                </a:solidFill>
                <a:latin typeface="Simplified Arabic" panose="02020603050405020304" pitchFamily="18" charset="-78"/>
                <a:ea typeface="Times New Roman" panose="02020603050405020304" pitchFamily="18" charset="0"/>
                <a:cs typeface="Simplified Arabic" panose="02020603050405020304" pitchFamily="18" charset="-78"/>
              </a:rPr>
              <a:t> </a:t>
            </a:r>
            <a:endParaRPr lang="en-US" sz="2800" b="1" u="sng" dirty="0">
              <a:latin typeface="Times New Roman" panose="02020603050405020304" pitchFamily="18" charset="0"/>
              <a:ea typeface="Times New Roman" panose="02020603050405020304" pitchFamily="18" charset="0"/>
              <a:cs typeface="Simplified Arabic" panose="02020603050405020304" pitchFamily="18" charset="-78"/>
            </a:endParaRPr>
          </a:p>
          <a:p>
            <a:pPr algn="just">
              <a:lnSpc>
                <a:spcPct val="70000"/>
              </a:lnSpc>
              <a:spcBef>
                <a:spcPts val="600"/>
              </a:spcBef>
              <a:spcAft>
                <a:spcPts val="600"/>
              </a:spcAft>
            </a:pPr>
            <a:r>
              <a:rPr lang="ar-SA"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a:t>
            </a:r>
            <a:r>
              <a:rPr lang="ar-SA" sz="28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السيكو إرجونوميكس هو الدراسة العلمية التي تحقق التوافق السيكولوجى في عملية الإستخدام بين العامل وبين الماكينة والبيئة في مراحل الأداء الفعلي أو الإتصال وذلك لإيجاد علاقة سيكولوجية مرغوبة تتيح للعامل السرعة الملائمة للإنتباه , والفهم , الإنجاز, الثقة والتي تكفل أداء إنساني أفضل , </a:t>
            </a:r>
            <a:r>
              <a:rPr lang="ar-SA" sz="2800"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وعلم السيكولوجي له عدة جوانب ذو تأثير فعال فى رفع كفاءة أداء عمال الحياكة, وهي :-</a:t>
            </a:r>
            <a:endParaRPr lang="en-US" sz="2800" dirty="0">
              <a:latin typeface="Times New Roman" panose="02020603050405020304" pitchFamily="18" charset="0"/>
              <a:ea typeface="Times New Roman" panose="02020603050405020304" pitchFamily="18" charset="0"/>
              <a:cs typeface="Simplified Arabic" panose="02020603050405020304" pitchFamily="18" charset="-78"/>
            </a:endParaRPr>
          </a:p>
          <a:p>
            <a:pPr>
              <a:lnSpc>
                <a:spcPct val="70000"/>
              </a:lnSpc>
              <a:spcBef>
                <a:spcPts val="600"/>
              </a:spcBef>
              <a:spcAft>
                <a:spcPts val="600"/>
              </a:spcAft>
            </a:pPr>
            <a:r>
              <a:rPr lang="ar-SA" sz="2800"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4-1 -  الجانب المعرفي ( الإنتباه - الإدراك – التفكير). </a:t>
            </a:r>
            <a:endParaRPr lang="en-US" sz="2800" dirty="0">
              <a:latin typeface="Times New Roman" panose="02020603050405020304" pitchFamily="18" charset="0"/>
              <a:ea typeface="Times New Roman" panose="02020603050405020304" pitchFamily="18" charset="0"/>
              <a:cs typeface="Simplified Arabic" panose="02020603050405020304" pitchFamily="18" charset="-78"/>
            </a:endParaRPr>
          </a:p>
          <a:p>
            <a:pPr>
              <a:lnSpc>
                <a:spcPct val="70000"/>
              </a:lnSpc>
              <a:spcBef>
                <a:spcPts val="600"/>
              </a:spcBef>
              <a:spcAft>
                <a:spcPts val="600"/>
              </a:spcAft>
            </a:pPr>
            <a:r>
              <a:rPr lang="ar-SA" sz="2800"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4-2 -  الجانب الوجداني ( الإتجاهات – الدافعية -  الإنفعالات).</a:t>
            </a:r>
            <a:endParaRPr lang="en-US" sz="2800" dirty="0">
              <a:latin typeface="Times New Roman" panose="02020603050405020304" pitchFamily="18" charset="0"/>
              <a:ea typeface="Times New Roman" panose="02020603050405020304" pitchFamily="18" charset="0"/>
              <a:cs typeface="Simplified Arabic" panose="02020603050405020304" pitchFamily="18" charset="-78"/>
            </a:endParaRPr>
          </a:p>
          <a:p>
            <a:pPr>
              <a:lnSpc>
                <a:spcPct val="70000"/>
              </a:lnSpc>
              <a:spcBef>
                <a:spcPts val="600"/>
              </a:spcBef>
              <a:spcAft>
                <a:spcPts val="600"/>
              </a:spcAft>
            </a:pPr>
            <a:r>
              <a:rPr lang="ar-SA" sz="2800"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4-3 - الجانب الإجتماعي (عادات وقيم وأعراف وثقافة عامة).</a:t>
            </a:r>
            <a:endParaRPr lang="en-US" sz="2800" dirty="0">
              <a:latin typeface="Times New Roman" panose="02020603050405020304" pitchFamily="18" charset="0"/>
              <a:ea typeface="Times New Roman" panose="02020603050405020304" pitchFamily="18" charset="0"/>
              <a:cs typeface="Simplified Arabic" panose="02020603050405020304" pitchFamily="18" charset="-78"/>
            </a:endParaRPr>
          </a:p>
          <a:p>
            <a:pPr>
              <a:lnSpc>
                <a:spcPct val="70000"/>
              </a:lnSpc>
              <a:spcBef>
                <a:spcPts val="600"/>
              </a:spcBef>
              <a:spcAft>
                <a:spcPts val="600"/>
              </a:spcAft>
            </a:pPr>
            <a:r>
              <a:rPr lang="ar-SA" sz="2800"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4-4 -  الجانب التنظيمى ( الأجور- فترات الراحة – التدريب).  </a:t>
            </a:r>
            <a:endParaRPr lang="en-US" sz="2800" dirty="0">
              <a:effectLst/>
              <a:latin typeface="Times New Roman" panose="02020603050405020304" pitchFamily="18" charset="0"/>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2325538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2" cstate="print">
            <a:extLst>
              <a:ext uri="{28A0092B-C50C-407E-A947-70E740481C1C}">
                <a14:useLocalDpi xmlns:a14="http://schemas.microsoft.com/office/drawing/2010/main" val="0"/>
              </a:ext>
            </a:extLst>
          </a:blip>
          <a:stretch>
            <a:fillRect/>
          </a:stretch>
        </p:blipFill>
        <p:spPr>
          <a:xfrm>
            <a:off x="-530627" y="-2202242"/>
            <a:ext cx="14241463" cy="9075738"/>
          </a:xfrm>
        </p:spPr>
      </p:pic>
      <p:sp>
        <p:nvSpPr>
          <p:cNvPr id="2" name="Rectangle 1"/>
          <p:cNvSpPr/>
          <p:nvPr/>
        </p:nvSpPr>
        <p:spPr>
          <a:xfrm>
            <a:off x="2388637" y="374045"/>
            <a:ext cx="9803363" cy="1862048"/>
          </a:xfrm>
          <a:prstGeom prst="rect">
            <a:avLst/>
          </a:prstGeom>
        </p:spPr>
        <p:txBody>
          <a:bodyPr wrap="square">
            <a:spAutoFit/>
          </a:bodyPr>
          <a:lstStyle/>
          <a:p>
            <a:pPr>
              <a:lnSpc>
                <a:spcPct val="80000"/>
              </a:lnSpc>
              <a:spcBef>
                <a:spcPts val="600"/>
              </a:spcBef>
              <a:spcAft>
                <a:spcPts val="600"/>
              </a:spcAft>
              <a:tabLst>
                <a:tab pos="918845" algn="l"/>
              </a:tabLst>
            </a:pPr>
            <a:r>
              <a:rPr lang="ar-EG" b="1"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اولا:</a:t>
            </a:r>
            <a:r>
              <a:rPr lang="ar-SA" sz="2400" b="1"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a:t>
            </a:r>
            <a:r>
              <a:rPr lang="ar-SA" sz="24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الجــانب المـعرفي  </a:t>
            </a:r>
            <a:r>
              <a:rPr lang="en-US" sz="24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The knowledge Aspect                              </a:t>
            </a: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a:p>
            <a:pPr algn="just">
              <a:lnSpc>
                <a:spcPct val="70000"/>
              </a:lnSpc>
              <a:spcBef>
                <a:spcPts val="600"/>
              </a:spcBef>
              <a:spcAft>
                <a:spcPts val="600"/>
              </a:spcAft>
            </a:pPr>
            <a:r>
              <a:rPr lang="en-US"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a:t>
            </a: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الجانب المعرفى يحتوى على مجموعة من العوامل التى يكون لها دور كبير على تأثرعامل الحياكة بما يحيط به , فعنصر الإحساس هو الذى يجعل عامل الحياكة يتأثر بالضوضاء وبالحرارة وبالألوان وبملمس الخامة التى يقوم بحياكتها , وكذلك بالنسبة لعنصر الإنتباه والإدراك حيث أنهم من متطلبات عملية الحياكة حتى تتم بأعلى كفاءة ممكنة , وللتذكر أهميته أيضا حيث يقوم عامل الحياكة بتذكر ما تم تدريبه عليه للقيام به أثناء عملية الحياكة .</a:t>
            </a:r>
            <a:endParaRPr lang="en-US" sz="2400" dirty="0">
              <a:effectLst/>
              <a:latin typeface="Times New Roman" panose="02020603050405020304" pitchFamily="18" charset="0"/>
              <a:ea typeface="Times New Roman" panose="02020603050405020304" pitchFamily="18" charset="0"/>
              <a:cs typeface="Simplified Arabic" panose="02020603050405020304" pitchFamily="18" charset="-78"/>
            </a:endParaRPr>
          </a:p>
        </p:txBody>
      </p:sp>
      <p:sp>
        <p:nvSpPr>
          <p:cNvPr id="3" name="Rectangle 2"/>
          <p:cNvSpPr/>
          <p:nvPr/>
        </p:nvSpPr>
        <p:spPr>
          <a:xfrm>
            <a:off x="2071396" y="2335627"/>
            <a:ext cx="9563878" cy="4154984"/>
          </a:xfrm>
          <a:prstGeom prst="rect">
            <a:avLst/>
          </a:prstGeom>
        </p:spPr>
        <p:txBody>
          <a:bodyPr wrap="square">
            <a:spAutoFit/>
          </a:bodyPr>
          <a:lstStyle/>
          <a:p>
            <a:pPr algn="ctr">
              <a:lnSpc>
                <a:spcPct val="80000"/>
              </a:lnSpc>
              <a:spcBef>
                <a:spcPts val="600"/>
              </a:spcBef>
              <a:spcAft>
                <a:spcPts val="600"/>
              </a:spcAft>
              <a:tabLst>
                <a:tab pos="918845" algn="l"/>
              </a:tabLst>
            </a:pPr>
            <a:r>
              <a:rPr lang="ar-EG" sz="2800" b="1" u="sng"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الجوانب المعرفية</a:t>
            </a:r>
          </a:p>
          <a:p>
            <a:pPr>
              <a:lnSpc>
                <a:spcPct val="80000"/>
              </a:lnSpc>
              <a:spcBef>
                <a:spcPts val="600"/>
              </a:spcBef>
              <a:spcAft>
                <a:spcPts val="600"/>
              </a:spcAft>
              <a:tabLst>
                <a:tab pos="918845" algn="l"/>
              </a:tabLst>
            </a:pPr>
            <a:r>
              <a:rPr lang="ar-EG" b="1"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1</a:t>
            </a:r>
            <a:r>
              <a:rPr lang="ar-SA" b="1"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a:t>
            </a:r>
            <a:r>
              <a:rPr lang="ar-SA"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الإحساس                                            </a:t>
            </a:r>
            <a:r>
              <a:rPr lang="en-US"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sensation </a:t>
            </a:r>
            <a:r>
              <a:rPr lang="en-US" b="1" dirty="0">
                <a:solidFill>
                  <a:srgbClr val="000000"/>
                </a:solidFill>
                <a:latin typeface="Simplified Arabic" panose="02020603050405020304" pitchFamily="18" charset="-78"/>
                <a:ea typeface="Times New Roman" panose="02020603050405020304" pitchFamily="18" charset="0"/>
                <a:cs typeface="Simplified Arabic" panose="02020603050405020304" pitchFamily="18" charset="-78"/>
              </a:rPr>
              <a:t> </a:t>
            </a:r>
            <a:r>
              <a:rPr lang="en-US"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The </a:t>
            </a: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a:p>
            <a:pPr algn="just">
              <a:lnSpc>
                <a:spcPct val="70000"/>
              </a:lnSpc>
              <a:spcBef>
                <a:spcPts val="600"/>
              </a:spcBef>
              <a:spcAft>
                <a:spcPts val="600"/>
              </a:spcAft>
            </a:pPr>
            <a:r>
              <a:rPr lang="en-US"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a:t>
            </a: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يعرف الإحساس بأنه ما يحدث حينما يستقبل أى عضو من أعضاء الحس منبهاً أو تنبيهاً محدداً من البيئة , سواء كانت خارجية أو داخلية () , ومن خلال الإحساس يستطيع العامل التعرف على ما يحيط به من  أضواء – أصوات – ألوان – حرارة   وكذلك يستطيع التعرف على خصائص الأشياء والخامة التى يقوم بحياكتها  من صلابة – ليونة – خشونة – نعومة , ولدراسة الإحساس أهمية فى مجال صناعة الملابس الجاهزة , وعلى سبيل المثال لابد من عدم وضع مناضد ذو حواف حادة أو إستخدام كراسى صلبة وهكذا .  </a:t>
            </a: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a:p>
            <a:pPr algn="just">
              <a:lnSpc>
                <a:spcPct val="80000"/>
              </a:lnSpc>
              <a:spcBef>
                <a:spcPts val="600"/>
              </a:spcBef>
              <a:spcAft>
                <a:spcPts val="600"/>
              </a:spcAft>
            </a:pPr>
            <a:r>
              <a:rPr lang="ar-SA" sz="2400" b="1"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2- </a:t>
            </a:r>
            <a:r>
              <a:rPr lang="ar-SA" sz="24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الإنتباه                                                </a:t>
            </a:r>
            <a:r>
              <a:rPr lang="en-US" sz="24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The Attention</a:t>
            </a: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a:p>
            <a:pPr algn="just">
              <a:lnSpc>
                <a:spcPct val="70000"/>
              </a:lnSpc>
              <a:spcBef>
                <a:spcPts val="600"/>
              </a:spcBef>
              <a:spcAft>
                <a:spcPts val="600"/>
              </a:spcAft>
            </a:pPr>
            <a:r>
              <a:rPr lang="en-US"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a:t>
            </a: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يعرف الإنتباه بأنه نوع من التهيؤ الذهني للإدراك الحسى, فهو تركيز الذهن على  منبه بعينه لكى يستجيب له العامل ويدركه , ويتعرض العمال فى مصانع الملابس الجاهزة للإنتباه اللاإرادى حيث الضوضاء الناتجة من الآلآت والماكينات , على الرغم أنه لابد من إنتباه العامل لعمله بشكل أكبر حتى ترتفع كفاءة أداءه . </a:t>
            </a: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2028109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2" cstate="print">
            <a:extLst>
              <a:ext uri="{28A0092B-C50C-407E-A947-70E740481C1C}">
                <a14:useLocalDpi xmlns:a14="http://schemas.microsoft.com/office/drawing/2010/main" val="0"/>
              </a:ext>
            </a:extLst>
          </a:blip>
          <a:stretch>
            <a:fillRect/>
          </a:stretch>
        </p:blipFill>
        <p:spPr>
          <a:xfrm>
            <a:off x="-530627" y="-2202242"/>
            <a:ext cx="14241463" cy="9075738"/>
          </a:xfrm>
        </p:spPr>
      </p:pic>
      <p:sp>
        <p:nvSpPr>
          <p:cNvPr id="2" name="Rectangle 1"/>
          <p:cNvSpPr/>
          <p:nvPr/>
        </p:nvSpPr>
        <p:spPr>
          <a:xfrm>
            <a:off x="2880048" y="374410"/>
            <a:ext cx="8521959" cy="2788456"/>
          </a:xfrm>
          <a:prstGeom prst="rect">
            <a:avLst/>
          </a:prstGeom>
        </p:spPr>
        <p:txBody>
          <a:bodyPr wrap="square">
            <a:spAutoFit/>
          </a:bodyPr>
          <a:lstStyle/>
          <a:p>
            <a:pPr algn="just">
              <a:lnSpc>
                <a:spcPct val="80000"/>
              </a:lnSpc>
              <a:spcBef>
                <a:spcPts val="600"/>
              </a:spcBef>
              <a:spcAft>
                <a:spcPts val="600"/>
              </a:spcAft>
            </a:pPr>
            <a:r>
              <a:rPr lang="ar-SA" sz="2400" b="1"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3- </a:t>
            </a:r>
            <a:r>
              <a:rPr lang="ar-SA" sz="24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الإدراك </a:t>
            </a:r>
            <a:r>
              <a:rPr lang="en-US" sz="24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perception                                                                 </a:t>
            </a:r>
            <a:r>
              <a:rPr lang="en-US" sz="2400" b="1" dirty="0">
                <a:solidFill>
                  <a:srgbClr val="000000"/>
                </a:solidFill>
                <a:latin typeface="Simplified Arabic" panose="02020603050405020304" pitchFamily="18" charset="-78"/>
                <a:ea typeface="Times New Roman" panose="02020603050405020304" pitchFamily="18" charset="0"/>
                <a:cs typeface="Simplified Arabic" panose="02020603050405020304" pitchFamily="18" charset="-78"/>
              </a:rPr>
              <a:t> </a:t>
            </a: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a:p>
            <a:pPr algn="just">
              <a:lnSpc>
                <a:spcPct val="70000"/>
              </a:lnSpc>
              <a:spcBef>
                <a:spcPts val="600"/>
              </a:spcBef>
              <a:spcAft>
                <a:spcPts val="600"/>
              </a:spcAft>
            </a:pP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الإدراك هو مجموع إستجابات الشخص للتنبيهات الحسية, مكونا من ذلك إحاطة و إلمام بالعالم الخارجي المحيط به, حيث لا تنتبه حاسة واحدة فى الإدراك ولكن في العادة تنتبه عدة حواس فعند قيام العامل بعملية الحياكة يستخدم عدة حواس مثل حاسة البصر واللمس والسمع .</a:t>
            </a: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a:p>
            <a:pPr algn="just">
              <a:lnSpc>
                <a:spcPct val="80000"/>
              </a:lnSpc>
              <a:spcBef>
                <a:spcPts val="600"/>
              </a:spcBef>
              <a:spcAft>
                <a:spcPts val="600"/>
              </a:spcAft>
            </a:pPr>
            <a:r>
              <a:rPr lang="ar-SA" sz="2400" b="1"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4- </a:t>
            </a:r>
            <a:r>
              <a:rPr lang="ar-SA" sz="24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التذكر                                                 </a:t>
            </a:r>
            <a:r>
              <a:rPr lang="en-US" sz="24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Remembrance</a:t>
            </a: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a:p>
            <a:pPr algn="justLow">
              <a:lnSpc>
                <a:spcPct val="80000"/>
              </a:lnSpc>
              <a:spcBef>
                <a:spcPts val="600"/>
              </a:spcBef>
              <a:spcAft>
                <a:spcPts val="600"/>
              </a:spcAft>
            </a:pP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هو العملية العقلية التي يتم من خلالها تسجيل وحفظ المعلومات لحين استرجاعها, فعند قيام العامل بعملية جديدة على سبيل المثال حياكة تصميم جديد يتطلب من العامل حينئذ</a:t>
            </a:r>
            <a:endParaRPr lang="en-US" sz="2400" dirty="0">
              <a:effectLst/>
              <a:latin typeface="Times New Roman" panose="02020603050405020304" pitchFamily="18" charset="0"/>
              <a:ea typeface="Times New Roman" panose="02020603050405020304" pitchFamily="18" charset="0"/>
              <a:cs typeface="Simplified Arabic" panose="02020603050405020304" pitchFamily="18" charset="-78"/>
            </a:endParaRPr>
          </a:p>
        </p:txBody>
      </p:sp>
      <p:sp>
        <p:nvSpPr>
          <p:cNvPr id="3" name="Rectangle 2"/>
          <p:cNvSpPr/>
          <p:nvPr/>
        </p:nvSpPr>
        <p:spPr>
          <a:xfrm>
            <a:off x="6199941" y="3060230"/>
            <a:ext cx="5202066" cy="461665"/>
          </a:xfrm>
          <a:prstGeom prst="rect">
            <a:avLst/>
          </a:prstGeom>
        </p:spPr>
        <p:txBody>
          <a:bodyPr wrap="none">
            <a:spAutoFit/>
          </a:bodyPr>
          <a:lstStyle/>
          <a:p>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تذكر التعليمات التى أخذها لعمل هذه القطعة الجديدة</a:t>
            </a:r>
            <a:endParaRPr lang="en-US" sz="2400" dirty="0"/>
          </a:p>
        </p:txBody>
      </p:sp>
      <p:sp>
        <p:nvSpPr>
          <p:cNvPr id="5" name="Rectangle 4"/>
          <p:cNvSpPr/>
          <p:nvPr/>
        </p:nvSpPr>
        <p:spPr>
          <a:xfrm>
            <a:off x="2500604" y="3898587"/>
            <a:ext cx="8789436" cy="1344984"/>
          </a:xfrm>
          <a:prstGeom prst="rect">
            <a:avLst/>
          </a:prstGeom>
        </p:spPr>
        <p:txBody>
          <a:bodyPr wrap="square">
            <a:spAutoFit/>
          </a:bodyPr>
          <a:lstStyle/>
          <a:p>
            <a:pPr algn="just">
              <a:lnSpc>
                <a:spcPct val="80000"/>
              </a:lnSpc>
              <a:spcBef>
                <a:spcPts val="600"/>
              </a:spcBef>
              <a:spcAft>
                <a:spcPts val="600"/>
              </a:spcAft>
            </a:pPr>
            <a:r>
              <a:rPr lang="ar-SA" sz="2400" b="1"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5- </a:t>
            </a:r>
            <a:r>
              <a:rPr lang="ar-SA" sz="24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التفكير  </a:t>
            </a:r>
            <a:r>
              <a:rPr lang="en-US" sz="24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Thinking                                                                   </a:t>
            </a: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a:p>
            <a:pPr algn="just">
              <a:lnSpc>
                <a:spcPct val="70000"/>
              </a:lnSpc>
              <a:spcBef>
                <a:spcPts val="600"/>
              </a:spcBef>
              <a:spcAft>
                <a:spcPts val="600"/>
              </a:spcAft>
            </a:pPr>
            <a:r>
              <a:rPr lang="en-US"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a:t>
            </a: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يتضمن التفكير الإتيان بشيء إلى حيز الوجود وبمرور السنين والخبرة يمكن لعامل الحياكة أن يبتكر طريقة خاصة به لتقفيل جزء من القطعة بطريقة أسرع , وهذا لايوجد فى جميع العمال وإن وجد يكون فى العمال المهرة . </a:t>
            </a:r>
            <a:endParaRPr lang="en-US" sz="2400" dirty="0">
              <a:effectLst/>
              <a:latin typeface="Times New Roman" panose="02020603050405020304" pitchFamily="18" charset="0"/>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2580872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2" cstate="print">
            <a:extLst>
              <a:ext uri="{28A0092B-C50C-407E-A947-70E740481C1C}">
                <a14:useLocalDpi xmlns:a14="http://schemas.microsoft.com/office/drawing/2010/main" val="0"/>
              </a:ext>
            </a:extLst>
          </a:blip>
          <a:stretch>
            <a:fillRect/>
          </a:stretch>
        </p:blipFill>
        <p:spPr>
          <a:xfrm>
            <a:off x="-530627" y="-2202242"/>
            <a:ext cx="14241463" cy="9075738"/>
          </a:xfrm>
        </p:spPr>
      </p:pic>
      <p:sp>
        <p:nvSpPr>
          <p:cNvPr id="2" name="Rectangle 1"/>
          <p:cNvSpPr/>
          <p:nvPr/>
        </p:nvSpPr>
        <p:spPr>
          <a:xfrm>
            <a:off x="2276669" y="943705"/>
            <a:ext cx="9591869" cy="4111895"/>
          </a:xfrm>
          <a:prstGeom prst="rect">
            <a:avLst/>
          </a:prstGeom>
        </p:spPr>
        <p:txBody>
          <a:bodyPr wrap="square">
            <a:spAutoFit/>
          </a:bodyPr>
          <a:lstStyle/>
          <a:p>
            <a:pPr algn="just">
              <a:lnSpc>
                <a:spcPct val="80000"/>
              </a:lnSpc>
              <a:spcBef>
                <a:spcPts val="600"/>
              </a:spcBef>
              <a:spcAft>
                <a:spcPts val="600"/>
              </a:spcAft>
            </a:pPr>
            <a:r>
              <a:rPr lang="ar-EG" sz="2400" b="1" u="sng"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ثانيا :</a:t>
            </a:r>
            <a:r>
              <a:rPr lang="ar-SA" sz="2400" b="1" u="sng"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الجانب </a:t>
            </a:r>
            <a:r>
              <a:rPr lang="ar-SA" sz="2400" b="1" u="sng"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الوجدانى                             </a:t>
            </a:r>
            <a:r>
              <a:rPr lang="en-US"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The Sentimental Aspect</a:t>
            </a:r>
            <a:r>
              <a:rPr lang="ar-SA" sz="2400" b="1"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dirty="0">
              <a:latin typeface="Times New Roman" panose="02020603050405020304" pitchFamily="18" charset="0"/>
              <a:ea typeface="Times New Roman" panose="02020603050405020304" pitchFamily="18" charset="0"/>
              <a:cs typeface="Simplified Arabic" panose="02020603050405020304" pitchFamily="18" charset="-78"/>
            </a:endParaRPr>
          </a:p>
          <a:p>
            <a:pPr algn="just">
              <a:lnSpc>
                <a:spcPct val="70000"/>
              </a:lnSpc>
              <a:spcBef>
                <a:spcPts val="600"/>
              </a:spcBef>
              <a:spcAft>
                <a:spcPts val="600"/>
              </a:spcAft>
            </a:pPr>
            <a:r>
              <a:rPr lang="ar-SA" sz="20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يجب مراعاة هذا الجانب بالنسبة لعمال الحياكة لأنهم غالبا يتميزوا ببساطة فى التفكير, فهذا الجانب يتضمن مجموعة من العوامل سيتم عرضها كما يلى :.   </a:t>
            </a:r>
            <a:endParaRPr lang="en-US" sz="2000" dirty="0">
              <a:latin typeface="Times New Roman" panose="02020603050405020304" pitchFamily="18" charset="0"/>
              <a:ea typeface="Times New Roman" panose="02020603050405020304" pitchFamily="18" charset="0"/>
              <a:cs typeface="Simplified Arabic" panose="02020603050405020304" pitchFamily="18" charset="-78"/>
            </a:endParaRPr>
          </a:p>
          <a:p>
            <a:pPr algn="just">
              <a:lnSpc>
                <a:spcPct val="80000"/>
              </a:lnSpc>
              <a:spcBef>
                <a:spcPts val="600"/>
              </a:spcBef>
              <a:spcAft>
                <a:spcPts val="600"/>
              </a:spcAft>
            </a:pPr>
            <a:r>
              <a:rPr lang="ar-EG" sz="2000" b="1"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1</a:t>
            </a:r>
            <a:r>
              <a:rPr lang="ar-SA" sz="2000" b="1"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a:t>
            </a:r>
            <a:r>
              <a:rPr lang="ar-SA" sz="20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الإتجاهات </a:t>
            </a:r>
            <a:r>
              <a:rPr lang="en-US" sz="20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Attitudes                                                               </a:t>
            </a:r>
            <a:r>
              <a:rPr lang="en-US" sz="2000" b="1" dirty="0">
                <a:solidFill>
                  <a:srgbClr val="000000"/>
                </a:solidFill>
                <a:latin typeface="Simplified Arabic" panose="02020603050405020304" pitchFamily="18" charset="-78"/>
                <a:ea typeface="Times New Roman" panose="02020603050405020304" pitchFamily="18" charset="0"/>
                <a:cs typeface="Simplified Arabic" panose="02020603050405020304" pitchFamily="18" charset="-78"/>
              </a:rPr>
              <a:t> </a:t>
            </a:r>
            <a:endParaRPr lang="en-US" sz="2000" dirty="0">
              <a:latin typeface="Times New Roman" panose="02020603050405020304" pitchFamily="18" charset="0"/>
              <a:ea typeface="Times New Roman" panose="02020603050405020304" pitchFamily="18" charset="0"/>
              <a:cs typeface="Simplified Arabic" panose="02020603050405020304" pitchFamily="18" charset="-78"/>
            </a:endParaRPr>
          </a:p>
          <a:p>
            <a:pPr algn="just">
              <a:lnSpc>
                <a:spcPct val="70000"/>
              </a:lnSpc>
              <a:spcBef>
                <a:spcPts val="600"/>
              </a:spcBef>
              <a:spcAft>
                <a:spcPts val="600"/>
              </a:spcAft>
            </a:pPr>
            <a:r>
              <a:rPr lang="ar-SA" sz="20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يعرف الإتجاه بأنه عبارة عن حالة إستعداد عقلي وعصبي تنتظم عن طريق الخبرة ,</a:t>
            </a:r>
            <a:endParaRPr lang="en-US" sz="2000" dirty="0">
              <a:latin typeface="Times New Roman" panose="02020603050405020304" pitchFamily="18" charset="0"/>
              <a:ea typeface="Times New Roman" panose="02020603050405020304" pitchFamily="18" charset="0"/>
              <a:cs typeface="Simplified Arabic" panose="02020603050405020304" pitchFamily="18" charset="-78"/>
            </a:endParaRPr>
          </a:p>
          <a:p>
            <a:pPr algn="just">
              <a:lnSpc>
                <a:spcPct val="70000"/>
              </a:lnSpc>
              <a:spcBef>
                <a:spcPts val="600"/>
              </a:spcBef>
              <a:spcAft>
                <a:spcPts val="600"/>
              </a:spcAft>
            </a:pPr>
            <a:r>
              <a:rPr lang="ar-SA" sz="20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وتؤثر تأثيراً ديناميكياً على إستجابات الفرد </a:t>
            </a:r>
            <a:r>
              <a:rPr lang="ar-SA" sz="2000" dirty="0">
                <a:latin typeface="Times New Roman" panose="02020603050405020304" pitchFamily="18" charset="0"/>
                <a:ea typeface="Times New Roman" panose="02020603050405020304" pitchFamily="18" charset="0"/>
                <a:cs typeface="Simplified Arabic" panose="02020603050405020304" pitchFamily="18" charset="-78"/>
              </a:rPr>
              <a:t>()</a:t>
            </a:r>
            <a:r>
              <a:rPr lang="ar-SA" sz="20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 لذلك فيجب لعامل الحياكة قبل بداية عمله أن يكون لديه الإستعداد للعمل حتى ينجزه بأعلى كفاءة ممكنة .</a:t>
            </a:r>
            <a:endParaRPr lang="en-US" sz="2000" dirty="0">
              <a:latin typeface="Times New Roman" panose="02020603050405020304" pitchFamily="18" charset="0"/>
              <a:ea typeface="Times New Roman" panose="02020603050405020304" pitchFamily="18" charset="0"/>
              <a:cs typeface="Simplified Arabic" panose="02020603050405020304" pitchFamily="18" charset="-78"/>
            </a:endParaRPr>
          </a:p>
          <a:p>
            <a:pPr algn="just">
              <a:lnSpc>
                <a:spcPct val="80000"/>
              </a:lnSpc>
              <a:spcBef>
                <a:spcPts val="600"/>
              </a:spcBef>
              <a:spcAft>
                <a:spcPts val="600"/>
              </a:spcAft>
            </a:pPr>
            <a:r>
              <a:rPr lang="ar-EG" sz="2000" b="1"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2</a:t>
            </a:r>
            <a:r>
              <a:rPr lang="ar-SA" sz="2000" b="1"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a:t>
            </a:r>
            <a:r>
              <a:rPr lang="ar-SA" sz="20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الدافعية                                                   </a:t>
            </a:r>
            <a:r>
              <a:rPr lang="en-US" sz="20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Motivation </a:t>
            </a:r>
            <a:endParaRPr lang="en-US" sz="2000" dirty="0">
              <a:latin typeface="Times New Roman" panose="02020603050405020304" pitchFamily="18" charset="0"/>
              <a:ea typeface="Times New Roman" panose="02020603050405020304" pitchFamily="18" charset="0"/>
              <a:cs typeface="Simplified Arabic" panose="02020603050405020304" pitchFamily="18" charset="-78"/>
            </a:endParaRPr>
          </a:p>
          <a:p>
            <a:pPr algn="justLow">
              <a:lnSpc>
                <a:spcPct val="80000"/>
              </a:lnSpc>
              <a:spcBef>
                <a:spcPts val="600"/>
              </a:spcBef>
              <a:spcAft>
                <a:spcPts val="600"/>
              </a:spcAft>
            </a:pPr>
            <a:r>
              <a:rPr lang="en-US" sz="20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a:t>
            </a:r>
            <a:r>
              <a:rPr lang="ar-SA" sz="20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تعرف الدوافع بأنها حالة داخلية حسية أو نفسية توترية  تثير السلوك في ظروف معينة و تواصله حتى ينتهي إلى هدف معين , وقد تكون الدوافع عاطفية مثل الرغبة في التميز عن الأخرين والمنافسة و النظافة , وقد تكون دوافع عقلية مثل الكفاءة في الإستخدام , وهى من أهم العوامل التى تجعل العامل قد يصبح متميز فى عمله , فمعظم عمال الحياكة يكون الدافع الأساسى لهم هو الأجر حيث يبذل أقصى طاقته لزيادة أجره , وخاصة من يتعامل بنظام الأجر بالقطعة  </a:t>
            </a:r>
            <a:r>
              <a:rPr lang="ar-SA" sz="2000" baseline="300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a:t>
            </a:r>
            <a:r>
              <a:rPr lang="ar-SA" sz="2000"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a:t>
            </a:r>
            <a:endParaRPr lang="en-US" sz="2000" dirty="0">
              <a:latin typeface="Times New Roman" panose="02020603050405020304" pitchFamily="18" charset="0"/>
              <a:ea typeface="Times New Roman" panose="02020603050405020304" pitchFamily="18" charset="0"/>
              <a:cs typeface="Simplified Arabic" panose="02020603050405020304" pitchFamily="18" charset="-78"/>
            </a:endParaRPr>
          </a:p>
        </p:txBody>
      </p:sp>
      <p:sp>
        <p:nvSpPr>
          <p:cNvPr id="3" name="Rectangle 2"/>
          <p:cNvSpPr/>
          <p:nvPr/>
        </p:nvSpPr>
        <p:spPr>
          <a:xfrm>
            <a:off x="923730" y="5108928"/>
            <a:ext cx="10944808" cy="1344984"/>
          </a:xfrm>
          <a:prstGeom prst="rect">
            <a:avLst/>
          </a:prstGeom>
        </p:spPr>
        <p:txBody>
          <a:bodyPr wrap="square">
            <a:spAutoFit/>
          </a:bodyPr>
          <a:lstStyle/>
          <a:p>
            <a:pPr algn="just">
              <a:lnSpc>
                <a:spcPct val="80000"/>
              </a:lnSpc>
              <a:spcBef>
                <a:spcPts val="600"/>
              </a:spcBef>
              <a:spcAft>
                <a:spcPts val="600"/>
              </a:spcAft>
            </a:pPr>
            <a:r>
              <a:rPr lang="ar-SA" sz="2400" b="1"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3-الإنفعالات                                                    </a:t>
            </a:r>
            <a:r>
              <a:rPr lang="en-US" sz="24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Emotions </a:t>
            </a:r>
            <a:r>
              <a:rPr lang="en-US" sz="2400" b="1" dirty="0">
                <a:solidFill>
                  <a:srgbClr val="000000"/>
                </a:solidFill>
                <a:latin typeface="Simplified Arabic" panose="02020603050405020304" pitchFamily="18" charset="-78"/>
                <a:ea typeface="Times New Roman" panose="02020603050405020304" pitchFamily="18" charset="0"/>
                <a:cs typeface="Simplified Arabic" panose="02020603050405020304" pitchFamily="18" charset="-78"/>
              </a:rPr>
              <a:t> </a:t>
            </a:r>
            <a:endParaRPr lang="en-US" sz="2400" dirty="0">
              <a:latin typeface="Times New Roman" panose="02020603050405020304" pitchFamily="18" charset="0"/>
              <a:ea typeface="Times New Roman" panose="02020603050405020304" pitchFamily="18" charset="0"/>
              <a:cs typeface="Simplified Arabic" panose="02020603050405020304" pitchFamily="18" charset="-78"/>
            </a:endParaRPr>
          </a:p>
          <a:p>
            <a:pPr algn="just">
              <a:lnSpc>
                <a:spcPct val="70000"/>
              </a:lnSpc>
              <a:spcBef>
                <a:spcPts val="600"/>
              </a:spcBef>
              <a:spcAft>
                <a:spcPts val="600"/>
              </a:spcAft>
            </a:pPr>
            <a:r>
              <a:rPr lang="ar-SA" sz="24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يعرف الإنفعال بأنه إضطراب حاد يشمل الفرد كله ويؤثر في سلوكه ووظائفه الفسيولوجية وينشأ في الأصل عن مصدر نفسي , فعلى سبيل المثال لابد من مراعاة عدم وضع عامل الحياكة فى مكان ما يكره من هم فيه حتى لا يؤثر ذلك على مستوى الأداء فى عمله .</a:t>
            </a:r>
            <a:endParaRPr lang="en-US" sz="2400" dirty="0">
              <a:effectLst/>
              <a:latin typeface="Times New Roman" panose="02020603050405020304" pitchFamily="18" charset="0"/>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1530146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79" y="0"/>
            <a:ext cx="13193962" cy="7253207"/>
          </a:xfrm>
          <a:prstGeom prst="rect">
            <a:avLst/>
          </a:prstGeom>
        </p:spPr>
      </p:pic>
      <p:sp>
        <p:nvSpPr>
          <p:cNvPr id="3" name="Subtitle 2"/>
          <p:cNvSpPr>
            <a:spLocks noGrp="1"/>
          </p:cNvSpPr>
          <p:nvPr>
            <p:ph type="subTitle" idx="1"/>
          </p:nvPr>
        </p:nvSpPr>
        <p:spPr>
          <a:xfrm>
            <a:off x="1524000" y="5260362"/>
            <a:ext cx="9144000" cy="1655762"/>
          </a:xfrm>
        </p:spPr>
        <p:txBody>
          <a:bodyPr>
            <a:normAutofit/>
          </a:bodyPr>
          <a:lstStyle/>
          <a:p>
            <a:r>
              <a:rPr lang="en-US" sz="3600" dirty="0">
                <a:solidFill>
                  <a:schemeClr val="bg1"/>
                </a:solidFill>
              </a:rPr>
              <a:t>THANK YOU</a:t>
            </a:r>
            <a:endParaRPr lang="ar-EG" sz="3600" dirty="0">
              <a:solidFill>
                <a:schemeClr val="bg1"/>
              </a:solidFill>
            </a:endParaRPr>
          </a:p>
        </p:txBody>
      </p:sp>
      <p:sp>
        <p:nvSpPr>
          <p:cNvPr id="2" name="Rectangle 1"/>
          <p:cNvSpPr/>
          <p:nvPr/>
        </p:nvSpPr>
        <p:spPr>
          <a:xfrm>
            <a:off x="190123" y="2733266"/>
            <a:ext cx="12065251" cy="1495794"/>
          </a:xfrm>
          <a:prstGeom prst="rect">
            <a:avLst/>
          </a:prstGeom>
        </p:spPr>
        <p:txBody>
          <a:bodyPr wrap="square">
            <a:spAutoFit/>
          </a:bodyPr>
          <a:lstStyle/>
          <a:p>
            <a:pPr algn="just">
              <a:lnSpc>
                <a:spcPct val="80000"/>
              </a:lnSpc>
              <a:spcBef>
                <a:spcPts val="600"/>
              </a:spcBef>
              <a:spcAft>
                <a:spcPts val="600"/>
              </a:spcAft>
            </a:pPr>
            <a:r>
              <a:rPr lang="ar-SA" sz="2800" b="1"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4-  </a:t>
            </a:r>
            <a:r>
              <a:rPr lang="ar-SA" sz="28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خصائص الشخصية </a:t>
            </a:r>
            <a:r>
              <a:rPr lang="en-US" sz="2800" b="1"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Personal Attributes                                 </a:t>
            </a:r>
            <a:r>
              <a:rPr lang="en-US" sz="2800" b="1" dirty="0">
                <a:solidFill>
                  <a:srgbClr val="000000"/>
                </a:solidFill>
                <a:latin typeface="Simplified Arabic" panose="02020603050405020304" pitchFamily="18" charset="-78"/>
                <a:ea typeface="Times New Roman" panose="02020603050405020304" pitchFamily="18" charset="0"/>
                <a:cs typeface="Simplified Arabic" panose="02020603050405020304" pitchFamily="18" charset="-78"/>
              </a:rPr>
              <a:t> </a:t>
            </a:r>
            <a:endParaRPr lang="en-US" sz="2800" dirty="0">
              <a:latin typeface="Times New Roman" panose="02020603050405020304" pitchFamily="18" charset="0"/>
              <a:ea typeface="Times New Roman" panose="02020603050405020304" pitchFamily="18" charset="0"/>
              <a:cs typeface="Simplified Arabic" panose="02020603050405020304" pitchFamily="18" charset="-78"/>
            </a:endParaRPr>
          </a:p>
          <a:p>
            <a:pPr algn="just">
              <a:lnSpc>
                <a:spcPct val="70000"/>
              </a:lnSpc>
              <a:spcBef>
                <a:spcPts val="600"/>
              </a:spcBef>
              <a:spcAft>
                <a:spcPts val="600"/>
              </a:spcAft>
            </a:pPr>
            <a:r>
              <a:rPr lang="ar-SA" sz="28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يقصد بالشخصية نمط ردود الفعل أو الإستجابات المتوقعة من الفرد والتي تميزه عن غيره في طريقة إدراكه , أفعاله , وتفاعله مع البيئة المحيطة</a:t>
            </a:r>
            <a:r>
              <a:rPr lang="ar-SA" sz="2800" dirty="0">
                <a:latin typeface="Times New Roman" panose="02020603050405020304" pitchFamily="18" charset="0"/>
                <a:ea typeface="Times New Roman" panose="02020603050405020304" pitchFamily="18" charset="0"/>
                <a:cs typeface="Simplified Arabic" panose="02020603050405020304" pitchFamily="18" charset="-78"/>
              </a:rPr>
              <a:t>() </a:t>
            </a:r>
            <a:r>
              <a:rPr lang="ar-SA" sz="2800" dirty="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 وهذا العنصر يجب مراعاته عند التعامل مع عمال الحياكة فكل منهم له شخصيته المختلفة عن الأخر  وينتج عن ذلك إختلاف ردود الأفعال</a:t>
            </a:r>
            <a:r>
              <a:rPr lang="ar-SA" sz="2800" dirty="0" smtClean="0">
                <a:solidFill>
                  <a:srgbClr val="000000"/>
                </a:solidFill>
                <a:latin typeface="Times New Roman" panose="02020603050405020304" pitchFamily="18" charset="0"/>
                <a:ea typeface="Times New Roman" panose="02020603050405020304" pitchFamily="18" charset="0"/>
                <a:cs typeface="Simplified Arabic" panose="02020603050405020304" pitchFamily="18" charset="-78"/>
              </a:rPr>
              <a:t>.</a:t>
            </a:r>
            <a:endParaRPr lang="en-US" sz="2800" dirty="0">
              <a:latin typeface="Times New Roman" panose="02020603050405020304" pitchFamily="18" charset="0"/>
              <a:ea typeface="Times New Roman" panose="02020603050405020304" pitchFamily="18" charset="0"/>
              <a:cs typeface="Simplified Arabic" panose="02020603050405020304" pitchFamily="18" charset="-78"/>
            </a:endParaRPr>
          </a:p>
        </p:txBody>
      </p:sp>
    </p:spTree>
    <p:extLst>
      <p:ext uri="{BB962C8B-B14F-4D97-AF65-F5344CB8AC3E}">
        <p14:creationId xmlns:p14="http://schemas.microsoft.com/office/powerpoint/2010/main" val="23331296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TotalTime>
  <Words>996</Words>
  <Application>Microsoft Office PowerPoint</Application>
  <PresentationFormat>Widescreen</PresentationFormat>
  <Paragraphs>44</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Simplified Arabic</vt:lpstr>
      <vt:lpstr>Times New Roman</vt:lpstr>
      <vt:lpstr>Office Theme</vt:lpstr>
      <vt:lpstr>محاضرة 5 ارجنومية الملابس  الفرقة الثالثة قسم تك الملابس و الموضة</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haidy</dc:creator>
  <cp:lastModifiedBy>shosho</cp:lastModifiedBy>
  <cp:revision>14</cp:revision>
  <dcterms:created xsi:type="dcterms:W3CDTF">2020-03-17T20:43:53Z</dcterms:created>
  <dcterms:modified xsi:type="dcterms:W3CDTF">2020-04-09T08:12:41Z</dcterms:modified>
</cp:coreProperties>
</file>