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63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16/08/1441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23788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16/08/1441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498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16/08/1441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33098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16/08/1441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85695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16/08/1441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51769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16/08/1441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67401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16/08/1441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43825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16/08/1441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42973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16/08/1441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46788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16/08/1441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14610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16/08/1441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696633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0E5FF-B424-4DFE-8581-6630AAA49E99}" type="datetimeFigureOut">
              <a:rPr lang="ar-EG" smtClean="0"/>
              <a:t>16/08/1441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985828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7028" y="0"/>
            <a:ext cx="13193962" cy="72532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3695" y="2802667"/>
            <a:ext cx="7878305" cy="2057113"/>
          </a:xfrm>
        </p:spPr>
        <p:txBody>
          <a:bodyPr>
            <a:normAutofit fontScale="90000"/>
          </a:bodyPr>
          <a:lstStyle/>
          <a:p>
            <a:r>
              <a:rPr lang="ar-EG" dirty="0" smtClean="0">
                <a:solidFill>
                  <a:schemeClr val="bg1"/>
                </a:solidFill>
              </a:rPr>
              <a:t>محاضرة 4ارجنومية الملابس</a:t>
            </a:r>
            <a:br>
              <a:rPr lang="ar-EG" dirty="0" smtClean="0">
                <a:solidFill>
                  <a:schemeClr val="bg1"/>
                </a:solidFill>
              </a:rPr>
            </a:br>
            <a:r>
              <a:rPr lang="ar-EG" dirty="0" smtClean="0">
                <a:solidFill>
                  <a:schemeClr val="bg1"/>
                </a:solidFill>
              </a:rPr>
              <a:t>الفرقة الثالثة</a:t>
            </a:r>
            <a:br>
              <a:rPr lang="ar-EG" dirty="0" smtClean="0">
                <a:solidFill>
                  <a:schemeClr val="bg1"/>
                </a:solidFill>
              </a:rPr>
            </a:br>
            <a:r>
              <a:rPr lang="ar-EG" dirty="0" smtClean="0">
                <a:solidFill>
                  <a:schemeClr val="bg1"/>
                </a:solidFill>
              </a:rPr>
              <a:t>قسم تك الملابس و الموضة</a:t>
            </a:r>
            <a:endParaRPr lang="ar-EG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13695" y="5055590"/>
            <a:ext cx="7878306" cy="1426575"/>
          </a:xfrm>
        </p:spPr>
        <p:txBody>
          <a:bodyPr/>
          <a:lstStyle/>
          <a:p>
            <a:r>
              <a:rPr lang="ar-EG" dirty="0" smtClean="0">
                <a:solidFill>
                  <a:schemeClr val="bg1"/>
                </a:solidFill>
              </a:rPr>
              <a:t>اعداد </a:t>
            </a:r>
          </a:p>
          <a:p>
            <a:r>
              <a:rPr lang="ar-EG" dirty="0" smtClean="0">
                <a:solidFill>
                  <a:schemeClr val="bg1"/>
                </a:solidFill>
              </a:rPr>
              <a:t> م.د.شيرين صلاح الدين على سالم</a:t>
            </a:r>
            <a:endParaRPr lang="ar-E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228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280" y="0"/>
            <a:ext cx="13193962" cy="725320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838669" y="200916"/>
            <a:ext cx="8353331" cy="2997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tabLst>
                <a:tab pos="918845" algn="l"/>
              </a:tabLst>
            </a:pPr>
            <a:r>
              <a:rPr lang="ar-S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 البيوميكانيكس                                        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Biomechanics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يجب تهيئة مكان العمل بما يتناسب ووضع جسم العامل وبما لا يضر أجزاء جسمه, ( المدى الطبيعى لحركة الجسم) 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ويعرف علم الميكانيكا الحيوية  بأنه علم يتألف بصورة أساسية من (إنثروبومتري، وميكانيكا وفسيولوجي ، وهندسة البنية الميكانيكية وسلوك المواد الحيوية) </a:t>
            </a:r>
            <a:r>
              <a:rPr lang="ar-SA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()</a:t>
            </a:r>
            <a:r>
              <a:rPr lang="ar-S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. 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tabLst>
                <a:tab pos="918845" algn="l"/>
              </a:tabLst>
            </a:pPr>
            <a:r>
              <a:rPr lang="ar-S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2-1- الإعتبارات العامة للبيوميكانيكس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l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tabLst>
                <a:tab pos="918845" algn="l"/>
              </a:tabLst>
            </a:pPr>
            <a:r>
              <a:rPr lang="ar-S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                  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Biomechanics</a:t>
            </a:r>
            <a:r>
              <a:rPr lang="en-US" b="1" dirty="0">
                <a:solidFill>
                  <a:srgbClr val="000000"/>
                </a:solidFill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The General Consideration of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هناك بعض الإعتبارات العامة للبيوميكانيكس والتى يمكن أن تفيد فى رفع كفاءة أداء عمال الحياكة, نذكر منها ما يلي:- 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8230" y="2990502"/>
            <a:ext cx="11983770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76250" algn="justLow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</a:t>
            </a:r>
            <a:r>
              <a:rPr lang="ar-SA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أن تكون المفاصل في وضع متعادل أثناء القيام بالحياكة لتقليل الإجهاد. </a:t>
            </a:r>
            <a:endParaRPr lang="en-US" sz="2000" b="1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يجب تجنب الأذرع المرفوعة والرقبة المنحنية والرأس المتجه للجوانب والجذع المنحني أثناء القيام بعملية الحياكة.</a:t>
            </a:r>
            <a:endParaRPr lang="en-US" sz="2000" b="1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عدم الإنحناء للأمام حيث الجلوس الخاطئ أثناء عملية الحياكة .</a:t>
            </a:r>
            <a:endParaRPr lang="en-US" sz="2000" b="1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أن تتم الحركات بقدر الإمكان بإسلوب هادئ وتدريجي , أى تتم الحياكة بشكل طبيعى.</a:t>
            </a:r>
            <a:endParaRPr lang="en-US" sz="2000" b="1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يجب تبادل الأوضاع والحركات أثناء الحياكة , لأن الأوضاع المستمرة والحركات المتكررة تؤذي العضلات والمفاصل , حيث يجب تغيير وضع العامل مابين الجلوس والوقوف أثناء تأدية المهمة. </a:t>
            </a:r>
            <a:endParaRPr lang="en-US" sz="2000" b="1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تجنب الجلوس لفترات طويلة </a:t>
            </a:r>
            <a:r>
              <a:rPr lang="ar-SA" sz="2000" b="1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()</a:t>
            </a:r>
            <a:r>
              <a:rPr lang="ar-SA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, حيث أن عامل الحياكة يستمر فى الجلوس لمدة 8 ساعات يوميا .  </a:t>
            </a:r>
            <a:endParaRPr lang="en-US" sz="2000" b="1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تجنب المدى الزائد لتناول الأشياء وذلك من خلال تحديد المدى للوصول الأمامي والجانبي.</a:t>
            </a:r>
            <a:endParaRPr lang="en-US" sz="2000" b="1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يجب عمل فراغ كافي لمكان الساقين والقدمين أسفل سطح العمل.</a:t>
            </a:r>
            <a:endParaRPr lang="en-US" sz="2000" b="1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.</a:t>
            </a:r>
            <a:endParaRPr lang="en-US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19925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0627" y="-2202242"/>
            <a:ext cx="14241463" cy="9075738"/>
          </a:xfrm>
        </p:spPr>
      </p:pic>
      <p:sp>
        <p:nvSpPr>
          <p:cNvPr id="2" name="Rectangle 1"/>
          <p:cNvSpPr/>
          <p:nvPr/>
        </p:nvSpPr>
        <p:spPr>
          <a:xfrm>
            <a:off x="2295331" y="498201"/>
            <a:ext cx="9896669" cy="3988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tabLst>
                <a:tab pos="918845" algn="l"/>
              </a:tabLst>
            </a:pPr>
            <a:r>
              <a:rPr lang="ar-SA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</a:t>
            </a:r>
            <a:r>
              <a:rPr lang="ar-SA" sz="2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2- إعتبارات أوضاع أجزاء الجسم المستخدمة فى العمل </a:t>
            </a:r>
            <a:endParaRPr lang="en-US" sz="2400" b="1" u="sng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tabLst>
                <a:tab pos="918845" algn="l"/>
              </a:tabLst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Consideration of the Body Parts Used in the Work                      </a:t>
            </a:r>
          </a:p>
          <a:p>
            <a:pPr algn="justLow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توجد بعض الإعتبارات الأخرى , وهى من الإعتبارات الأساسية بالنسبة لعمال الحياكة مثل إعتبارات أوضاع الرأس والرقبة واليد والذراع والقدم والساق , حيث أن عملية الحياكة تتم من خلال تآذر ثلاث عناصر هى اليد والقدم والعين كالتالى : </a:t>
            </a:r>
            <a:endParaRPr lang="en-US" sz="2400" b="1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tabLst>
                <a:tab pos="918845" algn="l"/>
              </a:tabLst>
            </a:pPr>
            <a:r>
              <a:rPr lang="ar-SA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2</a:t>
            </a:r>
            <a:r>
              <a:rPr lang="ar-SA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-1- </a:t>
            </a:r>
            <a:r>
              <a:rPr lang="ar-SA" sz="2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إعتبارات وضع الرأس والرقبة</a:t>
            </a:r>
            <a:endParaRPr lang="en-US" sz="2400" b="1" u="sng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l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tabLst>
                <a:tab pos="918845" algn="l"/>
              </a:tabLst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The Consideration of the Head and Neck Positions                      </a:t>
            </a:r>
          </a:p>
          <a:p>
            <a:pPr algn="justLow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 يجب أن يكون وضع الرأس متجه للأمام أثناء أداء العامل لمهمته, وفي منتصف مدى زاوية مفصل الرقبة. </a:t>
            </a:r>
            <a:endParaRPr lang="en-US" sz="2400" b="1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 تجنب إتجاه الرأس للجانب الأيمن أو الأيسر وذلك لتجنب آلام الرقبة. </a:t>
            </a:r>
            <a:endParaRPr lang="en-US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02433" y="4574282"/>
            <a:ext cx="11389567" cy="115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 </a:t>
            </a:r>
            <a:r>
              <a:rPr lang="ar-SA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تجنب أوضاع الرأس المنحنية لأسفل أو لأعلى أو المتجهة للجوانب , فلابد من تدريب العامل على عدم إنحناء الرأس عند القيام بالحياكة . </a:t>
            </a:r>
            <a:endParaRPr lang="en-US" sz="2400" b="1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 لا يجب أن ينثني الرأس أو الرقبة للأمام لأكثر من 30ْ درجة.</a:t>
            </a:r>
            <a:endParaRPr lang="en-US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25538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0627" y="-2202242"/>
            <a:ext cx="14241463" cy="9075738"/>
          </a:xfrm>
        </p:spPr>
      </p:pic>
      <p:sp>
        <p:nvSpPr>
          <p:cNvPr id="2" name="Rectangle 1"/>
          <p:cNvSpPr/>
          <p:nvPr/>
        </p:nvSpPr>
        <p:spPr>
          <a:xfrm>
            <a:off x="3047999" y="471267"/>
            <a:ext cx="9063135" cy="57677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tabLst>
                <a:tab pos="918845" algn="l"/>
              </a:tabLst>
            </a:pPr>
            <a:r>
              <a:rPr lang="ar-SA" sz="2400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2-2- </a:t>
            </a:r>
            <a:r>
              <a:rPr lang="ar-SA" sz="2400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إعتبارات أوضاع اليد والذراع </a:t>
            </a:r>
            <a:endParaRPr lang="en-US" sz="2400" u="sng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l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tabLst>
                <a:tab pos="918845" algn="l"/>
              </a:tabLst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The Consideration of Hand and Arm Positions                             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sz="24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  يجب تقليل فترات العمل باليد والذراع والتي يكونان فيها في وضع غير مناسب.  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sz="24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  يجب تقليل الثني المستمر للمعصم لأنه يؤدي إلى إلتهاب الأعصاب الموضعية. 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sz="24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  يجب إختيار الإرتفاع الصحيح لعمل الأيدي وذلك لتحسين أوضاع اليد والذراع.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sz="24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 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tabLst>
                <a:tab pos="918845" algn="l"/>
              </a:tabLst>
            </a:pPr>
            <a:r>
              <a:rPr lang="ar-SA" sz="2400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2-3-  </a:t>
            </a:r>
            <a:r>
              <a:rPr lang="ar-SA" sz="2400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إعتبارات وضع الساق والقدم </a:t>
            </a:r>
            <a:endParaRPr lang="en-US" sz="2400" u="sng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tabLst>
                <a:tab pos="918845" algn="l"/>
              </a:tabLst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The Consideration of Leg and Foot Positions                                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sz="24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 عند العمل في وضع الجلوس كما هو الحال بالنسبة لعامل الحياكة, فإنه يجب عمل فراغ  لمد الساق للأمام ويكون إرتفاع الفراغ مناسب لإرتفاع الركبة 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sz="24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 يجب أن يكون إرتفاع المقعد مناسب لإرتفاع خلف الركبة , وذلك بالإضافة إلى أن كراسي  العمل من أكثر الأنواع تطورا وهناك شرطان لابد أن يتوافرا هما أن يكون الكرسي قابل للضبط وأن يكون حر الحركة بالدوران على محور رأسي , والمتطلبات الإرجونومية في المقعد خاصة بأبعاده من إرتفاع ، عرض ، عمق ، وإرتفاع وعرض ساند الظهر، زاوية المقعد، زاوية ساند الظهر، التنجيد ، وقابلية الضبط</a:t>
            </a:r>
            <a:r>
              <a:rPr lang="ar-SA" sz="240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()</a:t>
            </a:r>
            <a:r>
              <a:rPr lang="ar-SA" sz="24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.  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28109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0627" y="-2202242"/>
            <a:ext cx="14241463" cy="9075738"/>
          </a:xfrm>
        </p:spPr>
      </p:pic>
      <p:sp>
        <p:nvSpPr>
          <p:cNvPr id="2" name="Rectangle 1"/>
          <p:cNvSpPr/>
          <p:nvPr/>
        </p:nvSpPr>
        <p:spPr>
          <a:xfrm>
            <a:off x="65314" y="1048349"/>
            <a:ext cx="12126686" cy="324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tabLst>
                <a:tab pos="918845" algn="l"/>
              </a:tabLst>
            </a:pPr>
            <a:r>
              <a:rPr lang="ar-SA" sz="2400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-2-4- إعتبارات الحركة و الوصول </a:t>
            </a:r>
            <a:endParaRPr lang="en-US" sz="2400" u="sng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tabLst>
                <a:tab pos="918845" algn="l"/>
              </a:tabLst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The Consideration of Moving and Reaching                                  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إعتبارات الحركة والوصول من أهم الإعتبارات المؤثرة على عمال الحياكة , وسيتم تناول كل من هذه الإعتبارت فيما يلى :</a:t>
            </a:r>
            <a:endParaRPr lang="en-US" sz="2400" b="1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tabLst>
                <a:tab pos="918845" algn="l"/>
              </a:tabLst>
            </a:pPr>
            <a:r>
              <a:rPr lang="ar-SA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(1)  إعتبارات الحركة                  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The Consideration of Movement 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sz="20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يجب أن تكون حركات الجسم لعامل الحياكة داخل الحدود الآمنة وداخل حدود الراحة عند أداءه لمختلف الأنشطة داخل مكان العمل , حتى يمكن أن تؤدي المهام المطلوبة بكفاءة ودقة. 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sz="20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  الإجهاد، المرض، ووضع الجسم، الملابس، البيئة هي العوامل التي تؤثر على مدى القدرة على الحركة. 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sz="20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 حركات الجسم لعامل الحياكة أثناء العمل لابد أن تتبع إيقاعا طبيعيا ولابد أن يكون وضع الجسم وحركته فى تناسق متبادل 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sz="20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 أن يكون الإتزان ضرورى وأساسى أثناء تأدية حركات الجسم المختلفة أثناء العمل. </a:t>
            </a:r>
            <a:r>
              <a:rPr lang="ar-SA" sz="200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()</a:t>
            </a:r>
            <a:r>
              <a:rPr lang="ar-SA" sz="20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05804" y="4292314"/>
            <a:ext cx="6096000" cy="5355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tabLst>
                <a:tab pos="918845" algn="l"/>
              </a:tabLst>
            </a:pPr>
            <a:r>
              <a:rPr lang="ar-SA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(2) إعتبارات الوصول                             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Reaching Consideration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0412" y="5023884"/>
            <a:ext cx="12036490" cy="118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غلاف الوصول هو حيز من الفراغ ناتج عن دوارن الذراع في جميع الإتجاهات حول مفصل الكتف مع ثبات وضع الجسم , حيث عامل الحياكة الذى يعمل بشكل ثابت ولكن أكثر أجزاء الجسم تحركا هى اليد والقدم , وهناك بعض العوامل التي يجب مراعاتها وهي:- 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يجب أن يعدل مدى الوصول حسب الوظائف والحركات وذلك لتحقيق الوصول السهل والمناسب للمهمة. 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r>
              <a:rPr lang="ar-SA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يجب السماح للشخص برؤية الأشياء التي يمسكها ويجب أن لا يتعدى إرتفاع أعلى رف للتناول عن 160سم تقريبا للرجال ، 150سم تقريباً للنساء.</a:t>
            </a:r>
            <a:r>
              <a:rPr lang="ar-SA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(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872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0627" y="-2202242"/>
            <a:ext cx="14241463" cy="9075738"/>
          </a:xfrm>
        </p:spPr>
      </p:pic>
      <p:sp>
        <p:nvSpPr>
          <p:cNvPr id="2" name="Rectangle 1"/>
          <p:cNvSpPr/>
          <p:nvPr/>
        </p:nvSpPr>
        <p:spPr>
          <a:xfrm>
            <a:off x="2108719" y="401951"/>
            <a:ext cx="10083282" cy="2997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tabLst>
                <a:tab pos="918845" algn="l"/>
              </a:tabLst>
            </a:pPr>
            <a:r>
              <a:rPr lang="ar-SA" sz="3600" b="1" u="sng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الإصابات والإجهادات التى يتعرض لها العمال </a:t>
            </a:r>
            <a:endParaRPr lang="en-US" sz="3600" u="sng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l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tabLst>
                <a:tab pos="918845" algn="l"/>
              </a:tabLs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Injuries and Stress that Affect the Sewing Workers                     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هناك العديد من الإصابات والأمراض التى قد يتعرض لها عمال الحياكة أثناء تأدية العمل مثل :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_ إصابات  العضلات الهيكلية </a:t>
            </a:r>
            <a:r>
              <a:rPr lang="ar-SA" b="1" dirty="0">
                <a:solidFill>
                  <a:srgbClr val="000000"/>
                </a:solidFill>
                <a:latin typeface="Square721 Cn BT"/>
                <a:ea typeface="Times New Roman" panose="02020603050405020304" pitchFamily="18" charset="0"/>
                <a:cs typeface="Al-Kharashi Saleh Moshmat Kaim"/>
              </a:rPr>
              <a:t>(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Musculoskeletal injuries</a:t>
            </a:r>
            <a:r>
              <a:rPr lang="ar-S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)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MSI</a:t>
            </a:r>
            <a:r>
              <a:rPr lang="ar-S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 , أو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disorders) </a:t>
            </a:r>
            <a:r>
              <a:rPr lang="en-US" dirty="0">
                <a:solidFill>
                  <a:srgbClr val="000000"/>
                </a:solidFill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Musculoskeletal </a:t>
            </a:r>
            <a:r>
              <a:rPr lang="ar-S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MSDS(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_  آلام أسفل الظهر </a:t>
            </a:r>
            <a:r>
              <a:rPr lang="en-US" b="1" dirty="0">
                <a:solidFill>
                  <a:srgbClr val="000000"/>
                </a:solidFill>
                <a:latin typeface="Square721 Cn BT"/>
                <a:ea typeface="Times New Roman" panose="02020603050405020304" pitchFamily="18" charset="0"/>
                <a:cs typeface="Al-Kharashi Saleh Moshmat Kaim"/>
              </a:rPr>
              <a:t>)</a:t>
            </a:r>
            <a:r>
              <a:rPr lang="ar-SA" b="1" dirty="0">
                <a:solidFill>
                  <a:srgbClr val="000000"/>
                </a:solidFill>
                <a:latin typeface="Square721 Cn BT"/>
                <a:ea typeface="Times New Roman" panose="02020603050405020304" pitchFamily="18" charset="0"/>
                <a:cs typeface="Al-Kharashi Saleh Moshmat Kaim"/>
              </a:rPr>
              <a:t> 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Low back pain</a:t>
            </a:r>
            <a:r>
              <a:rPr lang="ar-S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)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_  الإصابات المرضية المتكررة </a:t>
            </a:r>
            <a:r>
              <a:rPr lang="ar-SA" b="1" dirty="0">
                <a:solidFill>
                  <a:srgbClr val="000000"/>
                </a:solidFill>
                <a:latin typeface="Square721 Cn BT"/>
                <a:ea typeface="Times New Roman" panose="02020603050405020304" pitchFamily="18" charset="0"/>
                <a:cs typeface="Al-Kharashi Saleh Moshmat Kaim"/>
              </a:rPr>
              <a:t>(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Cumulative trauma disorders</a:t>
            </a:r>
            <a:r>
              <a:rPr lang="ar-S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)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CTDS</a:t>
            </a:r>
            <a:r>
              <a:rPr lang="en-US" dirty="0">
                <a:solidFill>
                  <a:srgbClr val="000000"/>
                </a:solidFill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_  إصابات الإجهادالمتكرر ( المزمن)  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Repetive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strain injury</a:t>
            </a:r>
            <a:r>
              <a:rPr lang="ar-S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)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RSI</a:t>
            </a:r>
            <a:r>
              <a:rPr lang="en-US" dirty="0">
                <a:solidFill>
                  <a:srgbClr val="000000"/>
                </a:solidFill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_  إصابات الحركة المتكررة </a:t>
            </a:r>
            <a:r>
              <a:rPr lang="ar-SA" b="1" dirty="0">
                <a:solidFill>
                  <a:srgbClr val="000000"/>
                </a:solidFill>
                <a:latin typeface="Square721 Cn BT"/>
                <a:ea typeface="Times New Roman" panose="02020603050405020304" pitchFamily="18" charset="0"/>
                <a:cs typeface="Al-Kharashi Saleh Moshmat Kaim"/>
              </a:rPr>
              <a:t>(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Repetitive motion injuries</a:t>
            </a:r>
            <a:r>
              <a:rPr lang="ar-S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)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RMI</a:t>
            </a:r>
            <a:r>
              <a:rPr lang="en-US" dirty="0">
                <a:solidFill>
                  <a:srgbClr val="000000"/>
                </a:solidFill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3600341"/>
            <a:ext cx="12192000" cy="2148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وفيما يرتبط ويفيد موضوع البحث سنتناول بعض هذه الإصابات , التى يزداد إحتمال حدوثها لعمال الحياكة :                             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tabLst>
                <a:tab pos="918845" algn="l"/>
              </a:tabLst>
            </a:pPr>
            <a:r>
              <a:rPr lang="ar-S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2-3-1- إصابة العضلات الهيكلية  (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MSDS</a:t>
            </a:r>
            <a:r>
              <a:rPr lang="ar-S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)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tabLst>
                <a:tab pos="918845" algn="l"/>
              </a:tabLst>
            </a:pPr>
            <a:r>
              <a:rPr lang="ar-S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Skeletal Disorders                                                               </a:t>
            </a:r>
            <a:r>
              <a:rPr lang="en-US" b="1" dirty="0">
                <a:solidFill>
                  <a:srgbClr val="000000"/>
                </a:solidFill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Muscle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التزايد في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MSDS</a:t>
            </a:r>
            <a:r>
              <a:rPr lang="ar-S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 كان السبب في بعض الإصابات مثل إلتهاب وتر العضلة، الرسغ، إصابات الظهر والعضلات (الأنسجة الناعمة) والأربطة، المفاصل، النظام الغضروفي والنظام العصبي , وكل هذا يؤثر على الأنسجة وما تحتويه من أعصاب وأوتار وكثيراً ما تضمن الأيدي والظهر.</a:t>
            </a:r>
            <a:r>
              <a:rPr lang="ar-SA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()</a:t>
            </a:r>
            <a:r>
              <a:rPr lang="ar-S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ويلاحظ أن النساء يعانون من معدلات عالية من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MSDS </a:t>
            </a:r>
            <a:r>
              <a:rPr lang="ar-S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بسبب الأعمال التي </a:t>
            </a:r>
            <a:r>
              <a:rPr lang="ar-S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يؤدوها, </a:t>
            </a:r>
            <a:r>
              <a:rPr lang="ar-S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فوظائفهم مرتبطة بمستويات عالية من الحركات التكرارية والأوضاع الصعبه الغير ملائمة مثل وضع العمل أثناء حياكة </a:t>
            </a:r>
            <a:r>
              <a:rPr lang="ar-S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الملابس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30146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278" y="0"/>
            <a:ext cx="13193962" cy="7253207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260362"/>
            <a:ext cx="9144000" cy="1655762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THANK YOU</a:t>
            </a:r>
            <a:endParaRPr lang="ar-EG" sz="3600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1509" y="270703"/>
            <a:ext cx="8302028" cy="121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وعوامل الخطر المتعلقة بالعمل تتمثل في القوة – التكرار– أوضاع صعبة– الحركة السريعة – الضغط و الاهتزاز , وهذه الإصابات والآلآم تتطور تدريجياً بمرور الوقت  ، ومن ثم فإن 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MSDS</a:t>
            </a:r>
            <a:r>
              <a:rPr lang="ar-S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 يسبب العديد من الإصابات مثل الوخز – ألم المفاصل المتصلبة – صعوبة الحركة – فقدان العضلات وأحياناً الشلل.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وأكثر أجزاء الجسم لعامل الحياكة تأثراً بـ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MSDS</a:t>
            </a:r>
            <a:r>
              <a:rPr lang="ar-S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هو الذراع – الأيدي – الأصابع – الرقبة – الظهر – الرسغ-القدم – الكتف.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40155" y="2693505"/>
            <a:ext cx="9144000" cy="25668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ويمكن منع مشاكل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MSDS</a:t>
            </a:r>
            <a:r>
              <a:rPr lang="ar-SA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من خلال التصميم الصحيح لمكان العمل وإختيار الأدوات والأجهزة الملائمة ويمكن التحكم في عوامل الخطر من خلال الأتي</a:t>
            </a:r>
            <a:r>
              <a:rPr lang="ar-SA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()</a:t>
            </a:r>
            <a:r>
              <a:rPr lang="ar-SA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:- 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التعديل في إرتفاعات أسطح العمل فى مكان الحياكة للتقليل من الوصول الطويل ومن الأوضاع الصعبة.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وضع مكملات ومتطلبات العمل بحيث يكون الوصول إليها براحة (وصول مريح).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التزود بالأداة الصحيحة للعمل.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التزود بفترات راحة متعددة وقصيرة.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التزود بمقاعد إرجونومية</a:t>
            </a:r>
            <a:r>
              <a:rPr lang="ar-SA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()</a:t>
            </a:r>
            <a:r>
              <a:rPr lang="ar-SA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الصيانة على الأدوات والأجهزة لمنع أو لتقليل المخاطر التي قد يتعرض لها</a:t>
            </a:r>
            <a:r>
              <a:rPr lang="ar-SA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33129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994</Words>
  <Application>Microsoft Office PowerPoint</Application>
  <PresentationFormat>Widescreen</PresentationFormat>
  <Paragraphs>74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Al-Kharashi Saleh Moshmat Kaim</vt:lpstr>
      <vt:lpstr>Arial</vt:lpstr>
      <vt:lpstr>Calibri</vt:lpstr>
      <vt:lpstr>Calibri Light</vt:lpstr>
      <vt:lpstr>Simplified Arabic</vt:lpstr>
      <vt:lpstr>Square721 Cn BT</vt:lpstr>
      <vt:lpstr>Times New Roman</vt:lpstr>
      <vt:lpstr>Office Theme</vt:lpstr>
      <vt:lpstr>محاضرة 4ارجنومية الملابس الفرقة الثالثة قسم تك الملابس و الموضة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haidy</dc:creator>
  <cp:lastModifiedBy>shosho</cp:lastModifiedBy>
  <cp:revision>10</cp:revision>
  <dcterms:created xsi:type="dcterms:W3CDTF">2020-03-17T20:43:53Z</dcterms:created>
  <dcterms:modified xsi:type="dcterms:W3CDTF">2020-04-09T08:26:58Z</dcterms:modified>
</cp:coreProperties>
</file>