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bookmarkIdSeed="2">
  <p:sldMasterIdLst>
    <p:sldMasterId id="2147483648" r:id="rId1"/>
  </p:sldMasterIdLst>
  <p:sldIdLst>
    <p:sldId id="256" r:id="rId2"/>
    <p:sldId id="257" r:id="rId3"/>
    <p:sldId id="258" r:id="rId4"/>
    <p:sldId id="259" r:id="rId5"/>
    <p:sldId id="260" r:id="rId6"/>
    <p:sldId id="263" r:id="rId7"/>
    <p:sldId id="261" r:id="rId8"/>
    <p:sldId id="262" r:id="rId9"/>
  </p:sldIdLst>
  <p:sldSz cx="12192000" cy="6858000"/>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000" autoAdjust="0"/>
    <p:restoredTop sz="94660"/>
  </p:normalViewPr>
  <p:slideViewPr>
    <p:cSldViewPr snapToGrid="0">
      <p:cViewPr varScale="1">
        <p:scale>
          <a:sx n="46" d="100"/>
          <a:sy n="46" d="100"/>
        </p:scale>
        <p:origin x="630"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ar-EG"/>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ar-EG"/>
          </a:p>
        </p:txBody>
      </p:sp>
      <p:sp>
        <p:nvSpPr>
          <p:cNvPr id="4" name="Date Placeholder 3"/>
          <p:cNvSpPr>
            <a:spLocks noGrp="1"/>
          </p:cNvSpPr>
          <p:nvPr>
            <p:ph type="dt" sz="half" idx="10"/>
          </p:nvPr>
        </p:nvSpPr>
        <p:spPr/>
        <p:txBody>
          <a:bodyPr/>
          <a:lstStyle/>
          <a:p>
            <a:fld id="{EFA0E5FF-B424-4DFE-8581-6630AAA49E99}" type="datetimeFigureOut">
              <a:rPr lang="ar-EG" smtClean="0"/>
              <a:t>16/08/1441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3237880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EG"/>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4" name="Date Placeholder 3"/>
          <p:cNvSpPr>
            <a:spLocks noGrp="1"/>
          </p:cNvSpPr>
          <p:nvPr>
            <p:ph type="dt" sz="half" idx="10"/>
          </p:nvPr>
        </p:nvSpPr>
        <p:spPr/>
        <p:txBody>
          <a:bodyPr/>
          <a:lstStyle/>
          <a:p>
            <a:fld id="{EFA0E5FF-B424-4DFE-8581-6630AAA49E99}" type="datetimeFigureOut">
              <a:rPr lang="ar-EG" smtClean="0"/>
              <a:t>16/08/1441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2249852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ar-EG"/>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4" name="Date Placeholder 3"/>
          <p:cNvSpPr>
            <a:spLocks noGrp="1"/>
          </p:cNvSpPr>
          <p:nvPr>
            <p:ph type="dt" sz="half" idx="10"/>
          </p:nvPr>
        </p:nvSpPr>
        <p:spPr/>
        <p:txBody>
          <a:bodyPr/>
          <a:lstStyle/>
          <a:p>
            <a:fld id="{EFA0E5FF-B424-4DFE-8581-6630AAA49E99}" type="datetimeFigureOut">
              <a:rPr lang="ar-EG" smtClean="0"/>
              <a:t>16/08/1441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5330989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EG"/>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4" name="Date Placeholder 3"/>
          <p:cNvSpPr>
            <a:spLocks noGrp="1"/>
          </p:cNvSpPr>
          <p:nvPr>
            <p:ph type="dt" sz="half" idx="10"/>
          </p:nvPr>
        </p:nvSpPr>
        <p:spPr/>
        <p:txBody>
          <a:bodyPr/>
          <a:lstStyle/>
          <a:p>
            <a:fld id="{EFA0E5FF-B424-4DFE-8581-6630AAA49E99}" type="datetimeFigureOut">
              <a:rPr lang="ar-EG" smtClean="0"/>
              <a:t>16/08/1441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5856958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ar-EG"/>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FA0E5FF-B424-4DFE-8581-6630AAA49E99}" type="datetimeFigureOut">
              <a:rPr lang="ar-EG" smtClean="0"/>
              <a:t>16/08/1441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125176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EG"/>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5" name="Date Placeholder 4"/>
          <p:cNvSpPr>
            <a:spLocks noGrp="1"/>
          </p:cNvSpPr>
          <p:nvPr>
            <p:ph type="dt" sz="half" idx="10"/>
          </p:nvPr>
        </p:nvSpPr>
        <p:spPr/>
        <p:txBody>
          <a:bodyPr/>
          <a:lstStyle/>
          <a:p>
            <a:fld id="{EFA0E5FF-B424-4DFE-8581-6630AAA49E99}" type="datetimeFigureOut">
              <a:rPr lang="ar-EG" smtClean="0"/>
              <a:t>16/08/1441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33674010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ar-EG"/>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7" name="Date Placeholder 6"/>
          <p:cNvSpPr>
            <a:spLocks noGrp="1"/>
          </p:cNvSpPr>
          <p:nvPr>
            <p:ph type="dt" sz="half" idx="10"/>
          </p:nvPr>
        </p:nvSpPr>
        <p:spPr/>
        <p:txBody>
          <a:bodyPr/>
          <a:lstStyle/>
          <a:p>
            <a:fld id="{EFA0E5FF-B424-4DFE-8581-6630AAA49E99}" type="datetimeFigureOut">
              <a:rPr lang="ar-EG" smtClean="0"/>
              <a:t>16/08/1441</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24438259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EG"/>
          </a:p>
        </p:txBody>
      </p:sp>
      <p:sp>
        <p:nvSpPr>
          <p:cNvPr id="3" name="Date Placeholder 2"/>
          <p:cNvSpPr>
            <a:spLocks noGrp="1"/>
          </p:cNvSpPr>
          <p:nvPr>
            <p:ph type="dt" sz="half" idx="10"/>
          </p:nvPr>
        </p:nvSpPr>
        <p:spPr/>
        <p:txBody>
          <a:bodyPr/>
          <a:lstStyle/>
          <a:p>
            <a:fld id="{EFA0E5FF-B424-4DFE-8581-6630AAA49E99}" type="datetimeFigureOut">
              <a:rPr lang="ar-EG" smtClean="0"/>
              <a:t>16/08/1441</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21429733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A0E5FF-B424-4DFE-8581-6630AAA49E99}" type="datetimeFigureOut">
              <a:rPr lang="ar-EG" smtClean="0"/>
              <a:t>16/08/1441</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34467883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ar-EG"/>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FA0E5FF-B424-4DFE-8581-6630AAA49E99}" type="datetimeFigureOut">
              <a:rPr lang="ar-EG" smtClean="0"/>
              <a:t>16/08/1441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22146104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ar-EG"/>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EG"/>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FA0E5FF-B424-4DFE-8581-6630AAA49E99}" type="datetimeFigureOut">
              <a:rPr lang="ar-EG" smtClean="0"/>
              <a:t>16/08/1441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6966332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en-US"/>
              <a:t>Click to edit Master title style</a:t>
            </a:r>
            <a:endParaRPr lang="ar-EG"/>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4" name="Date Placeholder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FA0E5FF-B424-4DFE-8581-6630AAA49E99}" type="datetimeFigureOut">
              <a:rPr lang="ar-EG" smtClean="0"/>
              <a:t>16/08/1441</a:t>
            </a:fld>
            <a:endParaRPr lang="ar-EG"/>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9885911-A0CF-462C-9C41-B99BB0F8794F}" type="slidenum">
              <a:rPr lang="ar-EG" smtClean="0"/>
              <a:t>‹#›</a:t>
            </a:fld>
            <a:endParaRPr lang="ar-EG"/>
          </a:p>
        </p:txBody>
      </p:sp>
    </p:spTree>
    <p:extLst>
      <p:ext uri="{BB962C8B-B14F-4D97-AF65-F5344CB8AC3E}">
        <p14:creationId xmlns:p14="http://schemas.microsoft.com/office/powerpoint/2010/main" val="29858284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jpeg"/><Relationship Id="rId1" Type="http://schemas.openxmlformats.org/officeDocument/2006/relationships/slideLayout" Target="../slideLayouts/slideLayout7.xml"/><Relationship Id="rId4" Type="http://schemas.openxmlformats.org/officeDocument/2006/relationships/image" Target="../media/image4.emf"/></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emf"/></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7028" y="0"/>
            <a:ext cx="13193962" cy="7253207"/>
          </a:xfrm>
          <a:prstGeom prst="rect">
            <a:avLst/>
          </a:prstGeom>
        </p:spPr>
      </p:pic>
      <p:sp>
        <p:nvSpPr>
          <p:cNvPr id="2" name="Title 1"/>
          <p:cNvSpPr>
            <a:spLocks noGrp="1"/>
          </p:cNvSpPr>
          <p:nvPr>
            <p:ph type="ctrTitle"/>
          </p:nvPr>
        </p:nvSpPr>
        <p:spPr>
          <a:xfrm>
            <a:off x="4313695" y="2802667"/>
            <a:ext cx="7878305" cy="2057113"/>
          </a:xfrm>
        </p:spPr>
        <p:txBody>
          <a:bodyPr>
            <a:normAutofit fontScale="90000"/>
          </a:bodyPr>
          <a:lstStyle/>
          <a:p>
            <a:r>
              <a:rPr lang="ar-EG" dirty="0" smtClean="0">
                <a:solidFill>
                  <a:schemeClr val="bg1"/>
                </a:solidFill>
              </a:rPr>
              <a:t>محاضرة 3 ارجنومية الملابس</a:t>
            </a:r>
            <a:br>
              <a:rPr lang="ar-EG" dirty="0" smtClean="0">
                <a:solidFill>
                  <a:schemeClr val="bg1"/>
                </a:solidFill>
              </a:rPr>
            </a:br>
            <a:r>
              <a:rPr lang="ar-EG" smtClean="0">
                <a:solidFill>
                  <a:schemeClr val="bg1"/>
                </a:solidFill>
              </a:rPr>
              <a:t>الفرقة الثالثة</a:t>
            </a:r>
            <a:r>
              <a:rPr lang="ar-EG" dirty="0" smtClean="0">
                <a:solidFill>
                  <a:schemeClr val="bg1"/>
                </a:solidFill>
              </a:rPr>
              <a:t/>
            </a:r>
            <a:br>
              <a:rPr lang="ar-EG" dirty="0" smtClean="0">
                <a:solidFill>
                  <a:schemeClr val="bg1"/>
                </a:solidFill>
              </a:rPr>
            </a:br>
            <a:r>
              <a:rPr lang="ar-EG" dirty="0" smtClean="0">
                <a:solidFill>
                  <a:schemeClr val="bg1"/>
                </a:solidFill>
              </a:rPr>
              <a:t>قسم تك الملابس و الموضة</a:t>
            </a:r>
            <a:endParaRPr lang="ar-EG" dirty="0">
              <a:solidFill>
                <a:schemeClr val="bg1"/>
              </a:solidFill>
            </a:endParaRPr>
          </a:p>
        </p:txBody>
      </p:sp>
      <p:sp>
        <p:nvSpPr>
          <p:cNvPr id="3" name="Subtitle 2"/>
          <p:cNvSpPr>
            <a:spLocks noGrp="1"/>
          </p:cNvSpPr>
          <p:nvPr>
            <p:ph type="subTitle" idx="1"/>
          </p:nvPr>
        </p:nvSpPr>
        <p:spPr>
          <a:xfrm>
            <a:off x="4313695" y="5055590"/>
            <a:ext cx="7878306" cy="1426575"/>
          </a:xfrm>
        </p:spPr>
        <p:txBody>
          <a:bodyPr/>
          <a:lstStyle/>
          <a:p>
            <a:r>
              <a:rPr lang="ar-EG" dirty="0" smtClean="0">
                <a:solidFill>
                  <a:schemeClr val="bg1"/>
                </a:solidFill>
              </a:rPr>
              <a:t>اعداد</a:t>
            </a:r>
          </a:p>
          <a:p>
            <a:r>
              <a:rPr lang="ar-EG" dirty="0" smtClean="0">
                <a:solidFill>
                  <a:schemeClr val="bg1"/>
                </a:solidFill>
              </a:rPr>
              <a:t>م.د.شيرين صلاح الدين على سالم</a:t>
            </a:r>
            <a:endParaRPr lang="ar-EG" dirty="0">
              <a:solidFill>
                <a:schemeClr val="bg1"/>
              </a:solidFill>
            </a:endParaRPr>
          </a:p>
        </p:txBody>
      </p:sp>
    </p:spTree>
    <p:extLst>
      <p:ext uri="{BB962C8B-B14F-4D97-AF65-F5344CB8AC3E}">
        <p14:creationId xmlns:p14="http://schemas.microsoft.com/office/powerpoint/2010/main" val="35932287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469" y="0"/>
            <a:ext cx="13193962" cy="7253207"/>
          </a:xfrm>
          <a:prstGeom prst="rect">
            <a:avLst/>
          </a:prstGeom>
        </p:spPr>
      </p:pic>
      <p:sp>
        <p:nvSpPr>
          <p:cNvPr id="2" name="Rectangle 1"/>
          <p:cNvSpPr/>
          <p:nvPr/>
        </p:nvSpPr>
        <p:spPr>
          <a:xfrm>
            <a:off x="3926186" y="581525"/>
            <a:ext cx="8265814" cy="6020110"/>
          </a:xfrm>
          <a:prstGeom prst="rect">
            <a:avLst/>
          </a:prstGeom>
        </p:spPr>
        <p:txBody>
          <a:bodyPr wrap="square">
            <a:spAutoFit/>
          </a:bodyPr>
          <a:lstStyle/>
          <a:p>
            <a:pPr marL="342900" indent="-342900" algn="justLow">
              <a:lnSpc>
                <a:spcPct val="80000"/>
              </a:lnSpc>
              <a:spcBef>
                <a:spcPts val="600"/>
              </a:spcBef>
              <a:spcAft>
                <a:spcPts val="600"/>
              </a:spcAft>
              <a:buFontTx/>
              <a:buChar char="-"/>
              <a:tabLst>
                <a:tab pos="918845" algn="l"/>
              </a:tabLst>
            </a:pPr>
            <a:r>
              <a:rPr lang="ar-SA" sz="2400" b="1" u="sng" dirty="0" smtClean="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علم </a:t>
            </a:r>
            <a:r>
              <a:rPr lang="ar-SA" sz="2400" b="1" u="sng"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الانثروبومتر</a:t>
            </a:r>
            <a:r>
              <a:rPr lang="ar-EG" sz="2400" b="1" u="sng"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ى</a:t>
            </a:r>
            <a:r>
              <a:rPr lang="en-US" sz="2400" b="1" u="sng"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Anthropometry                                              </a:t>
            </a:r>
            <a:r>
              <a:rPr lang="en-US" b="1"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 </a:t>
            </a:r>
            <a:endParaRPr lang="ar-EG" b="1" dirty="0" smtClean="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endParaRPr>
          </a:p>
          <a:p>
            <a:pPr algn="justLow">
              <a:lnSpc>
                <a:spcPct val="80000"/>
              </a:lnSpc>
              <a:spcBef>
                <a:spcPts val="600"/>
              </a:spcBef>
              <a:spcAft>
                <a:spcPts val="600"/>
              </a:spcAft>
            </a:pPr>
            <a:endParaRPr lang="ar-EG" sz="2400" dirty="0" smtClean="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endParaRPr>
          </a:p>
          <a:p>
            <a:pPr algn="justLow">
              <a:lnSpc>
                <a:spcPct val="80000"/>
              </a:lnSpc>
              <a:spcBef>
                <a:spcPts val="600"/>
              </a:spcBef>
              <a:spcAft>
                <a:spcPts val="600"/>
              </a:spcAft>
            </a:pPr>
            <a:r>
              <a:rPr lang="ar-SA" sz="2400" dirty="0" smtClean="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كلمةإنثروبومترى </a:t>
            </a:r>
            <a:r>
              <a:rPr lang="ar-SA" sz="24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تعنى  قياس الجسم البشري وهي مشتقه من الكلمتين الإغريقيتين</a:t>
            </a:r>
            <a:r>
              <a:rPr lang="en-US" sz="2400" dirty="0" err="1">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anthropos</a:t>
            </a:r>
            <a:r>
              <a:rPr lang="en-US" sz="24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 </a:t>
            </a:r>
            <a:r>
              <a:rPr lang="ar-SA" sz="24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 ( الإنسان ) و</a:t>
            </a:r>
            <a:r>
              <a:rPr lang="en-US" sz="2400" dirty="0" err="1">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metron</a:t>
            </a:r>
            <a:r>
              <a:rPr lang="en-US" sz="24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 </a:t>
            </a:r>
            <a:r>
              <a:rPr lang="ar-SA" sz="24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 ( قياس )</a:t>
            </a:r>
            <a:r>
              <a:rPr lang="ar-SA" sz="2400" baseline="300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 ()</a:t>
            </a:r>
            <a:r>
              <a:rPr lang="ar-SA" sz="24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 , فهو يقوم بتحديد الإختلافات بين الأفراد في المقاييس من خلال تطبيق الطرق الفزيائية العلمية على الإنسان , وذلك لضمان ملاءمة هذه المنتجات للمستخدمين لها, وظهرت إستخدامات كثيرة للانثروبومترى منها إستخدامه فى تصميم المنتجات ذات الإستخدام المباشر بواسطة البشرمثل ماكينات الحياكة وملحقاتها ومنضدة الماكينة , وكذلك فى عمليات تنظيم العمل وقياس القوى الجسمية للأفراد بشكل مشترك مع علوم الميكانيكا الحيوية وغيرها </a:t>
            </a:r>
            <a:r>
              <a:rPr lang="ar-SA" sz="2400" dirty="0" smtClean="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a:t>
            </a:r>
            <a:endParaRPr lang="ar-EG" sz="2400" dirty="0" smtClean="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endParaRPr>
          </a:p>
          <a:p>
            <a:pPr algn="justLow">
              <a:lnSpc>
                <a:spcPct val="80000"/>
              </a:lnSpc>
              <a:spcBef>
                <a:spcPts val="600"/>
              </a:spcBef>
              <a:spcAft>
                <a:spcPts val="600"/>
              </a:spcAft>
            </a:pPr>
            <a:endParaRPr lang="en-US" sz="2400" dirty="0">
              <a:latin typeface="Times New Roman" panose="02020603050405020304" pitchFamily="18" charset="0"/>
              <a:ea typeface="Times New Roman" panose="02020603050405020304" pitchFamily="18" charset="0"/>
              <a:cs typeface="Simplified Arabic" panose="02020603050405020304" pitchFamily="18" charset="-78"/>
            </a:endParaRPr>
          </a:p>
          <a:p>
            <a:pPr algn="justLow">
              <a:lnSpc>
                <a:spcPct val="70000"/>
              </a:lnSpc>
              <a:spcBef>
                <a:spcPts val="600"/>
              </a:spcBef>
              <a:spcAft>
                <a:spcPts val="600"/>
              </a:spcAft>
            </a:pPr>
            <a:r>
              <a:rPr lang="ar-SA" sz="24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 وفى مجال صناعة الملابس الجاهزة يستخدم الآن أجهزة المسح ثلاثى الأبعاد للجسم  </a:t>
            </a:r>
            <a:r>
              <a:rPr lang="en-US" sz="24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3d body scanning</a:t>
            </a:r>
            <a:r>
              <a:rPr lang="ar-SA" sz="24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 , وهى طريقة لمعرفة قياسات جسم الإنسان وتستخدم لعمل جدول مقاسات للجسم البشرى , و من ثم يمكن إستخدامها لمعرفة مقاييس جسم عامل الحياكة من خلال عمل مسح ضوئى لأجسام العمال , </a:t>
            </a:r>
            <a:r>
              <a:rPr lang="ar-SA" sz="2400" baseline="30000" dirty="0">
                <a:latin typeface="Times New Roman" panose="02020603050405020304" pitchFamily="18" charset="0"/>
                <a:ea typeface="Times New Roman" panose="02020603050405020304" pitchFamily="18" charset="0"/>
                <a:cs typeface="Simplified Arabic" panose="02020603050405020304" pitchFamily="18" charset="-78"/>
              </a:rPr>
              <a:t>()</a:t>
            </a:r>
            <a:r>
              <a:rPr lang="ar-SA" sz="24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والهدف من إستخدام القياسات الانثروبومترية هو الحصول على أماكن عمل مناسبة ذو أبعاد مناسبة لهؤلاء العمال والحصول كذلك على ملابس مناسبة , سواء للعمال أو لأى من البشر حيث معرفة المقاييس والأبعاد بأسهل الطرق وأقصرها . </a:t>
            </a:r>
            <a:endParaRPr lang="en-US" sz="2400" dirty="0">
              <a:latin typeface="Times New Roman" panose="02020603050405020304" pitchFamily="18" charset="0"/>
              <a:ea typeface="Times New Roman" panose="02020603050405020304" pitchFamily="18" charset="0"/>
              <a:cs typeface="Simplified Arabic" panose="02020603050405020304" pitchFamily="18" charset="-78"/>
            </a:endParaRPr>
          </a:p>
          <a:p>
            <a:pPr algn="just">
              <a:lnSpc>
                <a:spcPct val="80000"/>
              </a:lnSpc>
              <a:spcBef>
                <a:spcPts val="600"/>
              </a:spcBef>
              <a:spcAft>
                <a:spcPts val="600"/>
              </a:spcAft>
            </a:pPr>
            <a:r>
              <a:rPr lang="en-US" sz="800" dirty="0" smtClean="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www.fibre2fashion.com</a:t>
            </a:r>
            <a:r>
              <a:rPr lang="ar-SA" sz="800" baseline="30000" dirty="0">
                <a:latin typeface="Times New Roman" panose="02020603050405020304" pitchFamily="18" charset="0"/>
                <a:ea typeface="Times New Roman" panose="02020603050405020304" pitchFamily="18" charset="0"/>
                <a:cs typeface="Simplified Arabic" panose="02020603050405020304" pitchFamily="18" charset="-78"/>
              </a:rPr>
              <a:t>()</a:t>
            </a:r>
            <a:endParaRPr lang="en-US" dirty="0">
              <a:effectLst/>
              <a:latin typeface="Times New Roman" panose="02020603050405020304" pitchFamily="18" charset="0"/>
              <a:ea typeface="Times New Roman" panose="02020603050405020304" pitchFamily="18" charset="0"/>
              <a:cs typeface="Simplified Arabic" panose="02020603050405020304" pitchFamily="18" charset="-78"/>
            </a:endParaRPr>
          </a:p>
        </p:txBody>
      </p:sp>
    </p:spTree>
    <p:extLst>
      <p:ext uri="{BB962C8B-B14F-4D97-AF65-F5344CB8AC3E}">
        <p14:creationId xmlns:p14="http://schemas.microsoft.com/office/powerpoint/2010/main" val="39199254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4294967295"/>
          </p:nvPr>
        </p:nvPicPr>
        <p:blipFill>
          <a:blip r:embed="rId2" cstate="print">
            <a:extLst>
              <a:ext uri="{28A0092B-C50C-407E-A947-70E740481C1C}">
                <a14:useLocalDpi xmlns:a14="http://schemas.microsoft.com/office/drawing/2010/main" val="0"/>
              </a:ext>
            </a:extLst>
          </a:blip>
          <a:stretch>
            <a:fillRect/>
          </a:stretch>
        </p:blipFill>
        <p:spPr>
          <a:xfrm>
            <a:off x="-530627" y="-2202242"/>
            <a:ext cx="14241463" cy="9075738"/>
          </a:xfrm>
        </p:spPr>
      </p:pic>
      <p:pic>
        <p:nvPicPr>
          <p:cNvPr id="3" name="Picture 2"/>
          <p:cNvPicPr>
            <a:picLocks noChangeAspect="1"/>
          </p:cNvPicPr>
          <p:nvPr/>
        </p:nvPicPr>
        <p:blipFill>
          <a:blip r:embed="rId3"/>
          <a:stretch>
            <a:fillRect/>
          </a:stretch>
        </p:blipFill>
        <p:spPr>
          <a:xfrm>
            <a:off x="2043404" y="538855"/>
            <a:ext cx="9721557" cy="3016107"/>
          </a:xfrm>
          <a:prstGeom prst="rect">
            <a:avLst/>
          </a:prstGeom>
        </p:spPr>
      </p:pic>
      <p:pic>
        <p:nvPicPr>
          <p:cNvPr id="6" name="Picture 5"/>
          <p:cNvPicPr>
            <a:picLocks noChangeAspect="1"/>
          </p:cNvPicPr>
          <p:nvPr/>
        </p:nvPicPr>
        <p:blipFill>
          <a:blip r:embed="rId4"/>
          <a:stretch>
            <a:fillRect/>
          </a:stretch>
        </p:blipFill>
        <p:spPr>
          <a:xfrm>
            <a:off x="634482" y="3475973"/>
            <a:ext cx="11076877" cy="2719554"/>
          </a:xfrm>
          <a:prstGeom prst="rect">
            <a:avLst/>
          </a:prstGeom>
        </p:spPr>
      </p:pic>
    </p:spTree>
    <p:extLst>
      <p:ext uri="{BB962C8B-B14F-4D97-AF65-F5344CB8AC3E}">
        <p14:creationId xmlns:p14="http://schemas.microsoft.com/office/powerpoint/2010/main" val="23255389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4294967295"/>
          </p:nvPr>
        </p:nvPicPr>
        <p:blipFill>
          <a:blip r:embed="rId2" cstate="print">
            <a:extLst>
              <a:ext uri="{28A0092B-C50C-407E-A947-70E740481C1C}">
                <a14:useLocalDpi xmlns:a14="http://schemas.microsoft.com/office/drawing/2010/main" val="0"/>
              </a:ext>
            </a:extLst>
          </a:blip>
          <a:stretch>
            <a:fillRect/>
          </a:stretch>
        </p:blipFill>
        <p:spPr>
          <a:xfrm>
            <a:off x="-530627" y="-2202242"/>
            <a:ext cx="14241463" cy="9075738"/>
          </a:xfrm>
        </p:spPr>
      </p:pic>
      <p:sp>
        <p:nvSpPr>
          <p:cNvPr id="2" name="Rectangle 1"/>
          <p:cNvSpPr/>
          <p:nvPr/>
        </p:nvSpPr>
        <p:spPr>
          <a:xfrm>
            <a:off x="2388637" y="124297"/>
            <a:ext cx="9666514" cy="2566857"/>
          </a:xfrm>
          <a:prstGeom prst="rect">
            <a:avLst/>
          </a:prstGeom>
        </p:spPr>
        <p:txBody>
          <a:bodyPr wrap="square">
            <a:spAutoFit/>
          </a:bodyPr>
          <a:lstStyle/>
          <a:p>
            <a:pPr>
              <a:lnSpc>
                <a:spcPct val="80000"/>
              </a:lnSpc>
              <a:spcBef>
                <a:spcPts val="600"/>
              </a:spcBef>
              <a:spcAft>
                <a:spcPts val="600"/>
              </a:spcAft>
              <a:tabLst>
                <a:tab pos="918845" algn="l"/>
              </a:tabLst>
            </a:pPr>
            <a:r>
              <a:rPr lang="ar-SA" b="1"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-1-1- الإختلافات بين الأفراد </a:t>
            </a:r>
            <a:endParaRPr lang="en-US" dirty="0">
              <a:latin typeface="Times New Roman" panose="02020603050405020304" pitchFamily="18" charset="0"/>
              <a:ea typeface="Times New Roman" panose="02020603050405020304" pitchFamily="18" charset="0"/>
              <a:cs typeface="Simplified Arabic" panose="02020603050405020304" pitchFamily="18" charset="-78"/>
            </a:endParaRPr>
          </a:p>
          <a:p>
            <a:pPr>
              <a:lnSpc>
                <a:spcPct val="80000"/>
              </a:lnSpc>
              <a:spcBef>
                <a:spcPts val="600"/>
              </a:spcBef>
              <a:spcAft>
                <a:spcPts val="600"/>
              </a:spcAft>
              <a:tabLst>
                <a:tab pos="918845" algn="l"/>
              </a:tabLst>
            </a:pPr>
            <a:r>
              <a:rPr lang="en-US" b="1"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The Difference between the Individuals                                         </a:t>
            </a:r>
            <a:endParaRPr lang="en-US" dirty="0">
              <a:latin typeface="Times New Roman" panose="02020603050405020304" pitchFamily="18" charset="0"/>
              <a:ea typeface="Times New Roman" panose="02020603050405020304" pitchFamily="18" charset="0"/>
              <a:cs typeface="Simplified Arabic" panose="02020603050405020304" pitchFamily="18" charset="-78"/>
            </a:endParaRPr>
          </a:p>
          <a:p>
            <a:pPr algn="justLow">
              <a:lnSpc>
                <a:spcPct val="70000"/>
              </a:lnSpc>
              <a:spcBef>
                <a:spcPts val="600"/>
              </a:spcBef>
              <a:spcAft>
                <a:spcPts val="600"/>
              </a:spcAft>
            </a:pPr>
            <a:r>
              <a:rPr lang="ar-SA"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هناك إختلافات بين عمال الحياكة من حيث : النوع ذكر وأنثى , والأطوال والصفات , فالأفراد من نفس السن والجنس والسلالة الذين يتم فحصهم وقياسهم في نفس الظروف و بنفس الأدوات يختلف كل منهم عن الأخر, وحتى الشخص الواحد نفسه فإن قسميه الأيسر والأيمن قد يختلفان في التفاصيل. </a:t>
            </a:r>
            <a:r>
              <a:rPr lang="ar-SA" baseline="30000" dirty="0">
                <a:latin typeface="Times New Roman" panose="02020603050405020304" pitchFamily="18" charset="0"/>
                <a:ea typeface="Times New Roman" panose="02020603050405020304" pitchFamily="18" charset="0"/>
                <a:cs typeface="Simplified Arabic" panose="02020603050405020304" pitchFamily="18" charset="-78"/>
              </a:rPr>
              <a:t>()</a:t>
            </a:r>
            <a:endParaRPr lang="en-US" dirty="0">
              <a:latin typeface="Times New Roman" panose="02020603050405020304" pitchFamily="18" charset="0"/>
              <a:ea typeface="Times New Roman" panose="02020603050405020304" pitchFamily="18" charset="0"/>
              <a:cs typeface="Simplified Arabic" panose="02020603050405020304" pitchFamily="18" charset="-78"/>
            </a:endParaRPr>
          </a:p>
          <a:p>
            <a:pPr algn="justLow">
              <a:lnSpc>
                <a:spcPct val="70000"/>
              </a:lnSpc>
              <a:spcBef>
                <a:spcPts val="600"/>
              </a:spcBef>
              <a:spcAft>
                <a:spcPts val="600"/>
              </a:spcAft>
            </a:pPr>
            <a:r>
              <a:rPr lang="ar-SA"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ومحور الإهتمام في الانثروبومترى هو دراسة المدي للأبعاد الفزيقية لجسم الإنسان كالطول والعرض والمسافة بين النقاط التشريحية , ويمكن تناول ذلك فيما يلى </a:t>
            </a:r>
            <a:r>
              <a:rPr lang="ar-SA" dirty="0" smtClean="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a:t>
            </a:r>
            <a:endParaRPr lang="ar-EG" dirty="0" smtClean="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endParaRPr>
          </a:p>
          <a:p>
            <a:pPr algn="justLow">
              <a:lnSpc>
                <a:spcPct val="70000"/>
              </a:lnSpc>
              <a:spcBef>
                <a:spcPts val="600"/>
              </a:spcBef>
              <a:spcAft>
                <a:spcPts val="600"/>
              </a:spcAft>
            </a:pPr>
            <a:endParaRPr lang="en-US" dirty="0">
              <a:latin typeface="Times New Roman" panose="02020603050405020304" pitchFamily="18" charset="0"/>
              <a:ea typeface="Times New Roman" panose="02020603050405020304" pitchFamily="18" charset="0"/>
              <a:cs typeface="Simplified Arabic" panose="02020603050405020304" pitchFamily="18" charset="-78"/>
            </a:endParaRPr>
          </a:p>
          <a:p>
            <a:pPr algn="l">
              <a:lnSpc>
                <a:spcPct val="80000"/>
              </a:lnSpc>
              <a:spcBef>
                <a:spcPts val="600"/>
              </a:spcBef>
              <a:spcAft>
                <a:spcPts val="600"/>
              </a:spcAft>
            </a:pPr>
            <a:r>
              <a:rPr lang="en-US" sz="800" baseline="30000" dirty="0">
                <a:solidFill>
                  <a:srgbClr val="000000"/>
                </a:solidFill>
                <a:latin typeface="Simplified Arabic" panose="02020603050405020304" pitchFamily="18" charset="-78"/>
                <a:ea typeface="Times New Roman" panose="02020603050405020304" pitchFamily="18" charset="0"/>
                <a:cs typeface="Simplified Arabic" panose="02020603050405020304" pitchFamily="18" charset="-78"/>
              </a:rPr>
              <a:t> </a:t>
            </a:r>
            <a:r>
              <a:rPr lang="ar-SA" sz="8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a:t>
            </a:r>
            <a:r>
              <a:rPr lang="en-US" sz="8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www.ergo-eg.com</a:t>
            </a:r>
            <a:r>
              <a:rPr lang="en-US" sz="800" dirty="0">
                <a:solidFill>
                  <a:srgbClr val="000000"/>
                </a:solidFill>
                <a:latin typeface="Simplified Arabic" panose="02020603050405020304" pitchFamily="18" charset="-78"/>
                <a:ea typeface="Times New Roman" panose="02020603050405020304" pitchFamily="18" charset="0"/>
                <a:cs typeface="Simplified Arabic" panose="02020603050405020304" pitchFamily="18" charset="-78"/>
              </a:rPr>
              <a:t> </a:t>
            </a:r>
            <a:r>
              <a:rPr lang="ar-SA" sz="800" baseline="30000" dirty="0">
                <a:solidFill>
                  <a:srgbClr val="000000"/>
                </a:solidFill>
                <a:latin typeface="Simplified Arabic" panose="02020603050405020304" pitchFamily="18" charset="-78"/>
                <a:ea typeface="Times New Roman" panose="02020603050405020304" pitchFamily="18" charset="0"/>
                <a:cs typeface="Simplified Arabic" panose="02020603050405020304" pitchFamily="18" charset="-78"/>
              </a:rPr>
              <a:t>(</a:t>
            </a:r>
            <a:r>
              <a:rPr lang="ar-SA" sz="800" baseline="300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a:t>
            </a:r>
            <a:endParaRPr lang="en-US" dirty="0">
              <a:effectLst/>
              <a:latin typeface="Times New Roman" panose="02020603050405020304" pitchFamily="18" charset="0"/>
              <a:ea typeface="Times New Roman" panose="02020603050405020304" pitchFamily="18" charset="0"/>
              <a:cs typeface="Simplified Arabic" panose="02020603050405020304" pitchFamily="18" charset="-78"/>
            </a:endParaRPr>
          </a:p>
        </p:txBody>
      </p:sp>
      <p:sp>
        <p:nvSpPr>
          <p:cNvPr id="3" name="Rectangle 2"/>
          <p:cNvSpPr/>
          <p:nvPr/>
        </p:nvSpPr>
        <p:spPr>
          <a:xfrm>
            <a:off x="0" y="1995376"/>
            <a:ext cx="12055151" cy="4358116"/>
          </a:xfrm>
          <a:prstGeom prst="rect">
            <a:avLst/>
          </a:prstGeom>
        </p:spPr>
        <p:txBody>
          <a:bodyPr wrap="square">
            <a:spAutoFit/>
          </a:bodyPr>
          <a:lstStyle/>
          <a:p>
            <a:pPr>
              <a:lnSpc>
                <a:spcPct val="80000"/>
              </a:lnSpc>
              <a:spcBef>
                <a:spcPts val="600"/>
              </a:spcBef>
              <a:spcAft>
                <a:spcPts val="600"/>
              </a:spcAft>
              <a:tabLst>
                <a:tab pos="918845" algn="l"/>
              </a:tabLst>
            </a:pPr>
            <a:endParaRPr lang="ar-EG" b="1" dirty="0" smtClean="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endParaRPr>
          </a:p>
          <a:p>
            <a:pPr>
              <a:lnSpc>
                <a:spcPct val="80000"/>
              </a:lnSpc>
              <a:spcBef>
                <a:spcPts val="600"/>
              </a:spcBef>
              <a:spcAft>
                <a:spcPts val="600"/>
              </a:spcAft>
              <a:tabLst>
                <a:tab pos="918845" algn="l"/>
              </a:tabLst>
            </a:pPr>
            <a:r>
              <a:rPr lang="ar-SA" b="1" dirty="0" smtClean="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a:t>
            </a:r>
            <a:r>
              <a:rPr lang="ar-SA" b="1"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2- أبعاد جسم الإنسان وأنواعها </a:t>
            </a:r>
            <a:endParaRPr lang="en-US" dirty="0">
              <a:latin typeface="Times New Roman" panose="02020603050405020304" pitchFamily="18" charset="0"/>
              <a:ea typeface="Times New Roman" panose="02020603050405020304" pitchFamily="18" charset="0"/>
              <a:cs typeface="Simplified Arabic" panose="02020603050405020304" pitchFamily="18" charset="-78"/>
            </a:endParaRPr>
          </a:p>
          <a:p>
            <a:pPr algn="justLow">
              <a:lnSpc>
                <a:spcPct val="80000"/>
              </a:lnSpc>
              <a:spcBef>
                <a:spcPts val="600"/>
              </a:spcBef>
              <a:spcAft>
                <a:spcPts val="600"/>
              </a:spcAft>
            </a:pPr>
            <a:r>
              <a:rPr lang="ar-SA"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 تنقسم أبعاد جسم الإنسان إلى نوعين من الأبعاد هما الأبعاد الإنشائية والأبعاد الوظيفية</a:t>
            </a:r>
            <a:r>
              <a:rPr lang="ar-SA" dirty="0" smtClean="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a:t>
            </a:r>
            <a:endParaRPr lang="ar-EG" dirty="0" smtClean="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endParaRPr>
          </a:p>
          <a:p>
            <a:pPr algn="justLow">
              <a:lnSpc>
                <a:spcPct val="80000"/>
              </a:lnSpc>
              <a:spcBef>
                <a:spcPts val="600"/>
              </a:spcBef>
              <a:spcAft>
                <a:spcPts val="600"/>
              </a:spcAft>
            </a:pPr>
            <a:endParaRPr lang="en-US" dirty="0">
              <a:latin typeface="Times New Roman" panose="02020603050405020304" pitchFamily="18" charset="0"/>
              <a:ea typeface="Times New Roman" panose="02020603050405020304" pitchFamily="18" charset="0"/>
              <a:cs typeface="Simplified Arabic" panose="02020603050405020304" pitchFamily="18" charset="-78"/>
            </a:endParaRPr>
          </a:p>
          <a:p>
            <a:pPr>
              <a:lnSpc>
                <a:spcPct val="80000"/>
              </a:lnSpc>
              <a:spcBef>
                <a:spcPts val="600"/>
              </a:spcBef>
              <a:spcAft>
                <a:spcPts val="600"/>
              </a:spcAft>
              <a:tabLst>
                <a:tab pos="918845" algn="l"/>
              </a:tabLst>
            </a:pPr>
            <a:r>
              <a:rPr lang="ar-SA" b="1"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3-2-1- الأبعاد  الإنشائية                            </a:t>
            </a:r>
            <a:r>
              <a:rPr lang="en-US" b="1"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Stricture Dimensions </a:t>
            </a:r>
            <a:r>
              <a:rPr lang="ar-SA" b="1"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  </a:t>
            </a:r>
            <a:endParaRPr lang="en-US" dirty="0">
              <a:latin typeface="Times New Roman" panose="02020603050405020304" pitchFamily="18" charset="0"/>
              <a:ea typeface="Times New Roman" panose="02020603050405020304" pitchFamily="18" charset="0"/>
              <a:cs typeface="Simplified Arabic" panose="02020603050405020304" pitchFamily="18" charset="-78"/>
            </a:endParaRPr>
          </a:p>
          <a:p>
            <a:pPr algn="justLow">
              <a:lnSpc>
                <a:spcPct val="70000"/>
              </a:lnSpc>
              <a:spcBef>
                <a:spcPts val="600"/>
              </a:spcBef>
              <a:spcAft>
                <a:spcPts val="600"/>
              </a:spcAft>
            </a:pPr>
            <a:r>
              <a:rPr lang="ar-SA"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 هي القياسات الخاصة بأبعاد الجسم الإنساني وأجزاؤه في الأوضاع الثابتة </a:t>
            </a:r>
            <a:r>
              <a:rPr lang="en-US"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static</a:t>
            </a:r>
            <a:r>
              <a:rPr lang="en-US" dirty="0">
                <a:solidFill>
                  <a:srgbClr val="000000"/>
                </a:solidFill>
                <a:latin typeface="Simplified Arabic" panose="02020603050405020304" pitchFamily="18" charset="-78"/>
                <a:ea typeface="Times New Roman" panose="02020603050405020304" pitchFamily="18" charset="0"/>
                <a:cs typeface="Simplified Arabic" panose="02020603050405020304" pitchFamily="18" charset="-78"/>
              </a:rPr>
              <a:t> </a:t>
            </a:r>
            <a:r>
              <a:rPr lang="ar-SA" dirty="0">
                <a:solidFill>
                  <a:srgbClr val="000000"/>
                </a:solidFill>
                <a:latin typeface="Simplified Arabic" panose="02020603050405020304" pitchFamily="18" charset="-78"/>
                <a:ea typeface="Times New Roman" panose="02020603050405020304" pitchFamily="18" charset="0"/>
                <a:cs typeface="Simplified Arabic" panose="02020603050405020304" pitchFamily="18" charset="-78"/>
              </a:rPr>
              <a:t>, وهذه الأبعاد يتم أخذها عن طريق النقاط التشريحية المتعارف عليها في جسم الإنسان وتضمن قياسات الرأس والجذع والأطراف في الأوضاع الطبيعية</a:t>
            </a:r>
            <a:r>
              <a:rPr lang="ar-SA" dirty="0" smtClean="0">
                <a:solidFill>
                  <a:srgbClr val="000000"/>
                </a:solidFill>
                <a:latin typeface="Simplified Arabic" panose="02020603050405020304" pitchFamily="18" charset="-78"/>
                <a:ea typeface="Times New Roman" panose="02020603050405020304" pitchFamily="18" charset="0"/>
                <a:cs typeface="Simplified Arabic" panose="02020603050405020304" pitchFamily="18" charset="-78"/>
              </a:rPr>
              <a:t>.</a:t>
            </a:r>
            <a:endParaRPr lang="ar-EG" dirty="0" smtClean="0">
              <a:solidFill>
                <a:srgbClr val="000000"/>
              </a:solidFill>
              <a:latin typeface="Simplified Arabic" panose="02020603050405020304" pitchFamily="18" charset="-78"/>
              <a:ea typeface="Times New Roman" panose="02020603050405020304" pitchFamily="18" charset="0"/>
              <a:cs typeface="Simplified Arabic" panose="02020603050405020304" pitchFamily="18" charset="-78"/>
            </a:endParaRPr>
          </a:p>
          <a:p>
            <a:pPr algn="justLow">
              <a:lnSpc>
                <a:spcPct val="70000"/>
              </a:lnSpc>
              <a:spcBef>
                <a:spcPts val="600"/>
              </a:spcBef>
              <a:spcAft>
                <a:spcPts val="600"/>
              </a:spcAft>
            </a:pPr>
            <a:endParaRPr lang="en-US" dirty="0">
              <a:latin typeface="Times New Roman" panose="02020603050405020304" pitchFamily="18" charset="0"/>
              <a:ea typeface="Times New Roman" panose="02020603050405020304" pitchFamily="18" charset="0"/>
              <a:cs typeface="Simplified Arabic" panose="02020603050405020304" pitchFamily="18" charset="-78"/>
            </a:endParaRPr>
          </a:p>
          <a:p>
            <a:pPr>
              <a:lnSpc>
                <a:spcPct val="80000"/>
              </a:lnSpc>
              <a:spcBef>
                <a:spcPts val="600"/>
              </a:spcBef>
              <a:spcAft>
                <a:spcPts val="600"/>
              </a:spcAft>
              <a:tabLst>
                <a:tab pos="918845" algn="l"/>
              </a:tabLst>
            </a:pPr>
            <a:r>
              <a:rPr lang="ar-SA" b="1"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3-2-2 - الأبعاد الوظيفية                          </a:t>
            </a:r>
            <a:r>
              <a:rPr lang="en-US" b="1"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Functional Dimensions </a:t>
            </a:r>
            <a:r>
              <a:rPr lang="en-US" b="1" dirty="0">
                <a:solidFill>
                  <a:srgbClr val="000000"/>
                </a:solidFill>
                <a:latin typeface="Simplified Arabic" panose="02020603050405020304" pitchFamily="18" charset="-78"/>
                <a:ea typeface="Times New Roman" panose="02020603050405020304" pitchFamily="18" charset="0"/>
                <a:cs typeface="Simplified Arabic" panose="02020603050405020304" pitchFamily="18" charset="-78"/>
              </a:rPr>
              <a:t> </a:t>
            </a:r>
            <a:endParaRPr lang="en-US" dirty="0">
              <a:latin typeface="Times New Roman" panose="02020603050405020304" pitchFamily="18" charset="0"/>
              <a:ea typeface="Times New Roman" panose="02020603050405020304" pitchFamily="18" charset="0"/>
              <a:cs typeface="Simplified Arabic" panose="02020603050405020304" pitchFamily="18" charset="-78"/>
            </a:endParaRPr>
          </a:p>
          <a:p>
            <a:pPr algn="justLow">
              <a:lnSpc>
                <a:spcPct val="70000"/>
              </a:lnSpc>
              <a:spcBef>
                <a:spcPts val="600"/>
              </a:spcBef>
              <a:spcAft>
                <a:spcPts val="600"/>
              </a:spcAft>
            </a:pPr>
            <a:r>
              <a:rPr lang="ar-SA"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الانثروبومترية الوظيفية في تصميم فراغات العمل </a:t>
            </a:r>
            <a:r>
              <a:rPr lang="ar-SA" baseline="30000" dirty="0">
                <a:latin typeface="Times New Roman" panose="02020603050405020304" pitchFamily="18" charset="0"/>
                <a:ea typeface="Times New Roman" panose="02020603050405020304" pitchFamily="18" charset="0"/>
                <a:cs typeface="Simplified Arabic" panose="02020603050405020304" pitchFamily="18" charset="-78"/>
              </a:rPr>
              <a:t>()</a:t>
            </a:r>
            <a:r>
              <a:rPr lang="ar-SA"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,هي القياسات المأخوذة لجسم الإنسان في أوضاع العمل وأثناء الحركة وهي ناتجة من وصف حركة جزء من الجسم فيما يتعلق بنقطة معينة. </a:t>
            </a:r>
            <a:endParaRPr lang="en-US" dirty="0">
              <a:latin typeface="Times New Roman" panose="02020603050405020304" pitchFamily="18" charset="0"/>
              <a:ea typeface="Times New Roman" panose="02020603050405020304" pitchFamily="18" charset="0"/>
              <a:cs typeface="Simplified Arabic" panose="02020603050405020304" pitchFamily="18" charset="-78"/>
            </a:endParaRPr>
          </a:p>
          <a:p>
            <a:pPr algn="justLow">
              <a:lnSpc>
                <a:spcPct val="70000"/>
              </a:lnSpc>
              <a:spcBef>
                <a:spcPts val="600"/>
              </a:spcBef>
              <a:spcAft>
                <a:spcPts val="600"/>
              </a:spcAft>
            </a:pPr>
            <a:r>
              <a:rPr lang="ar-SA"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وبالتالي فالأبعاد الوظيفية تقوم بتحديد إحتياجات عامل الحياكة البعدية أثناء تعامله مع الماكينة في الأوضاع المتحركة الناتجة من الإستخدام وذلك تبعاً لأبعاد حدود زوايا أجزاء الجسم المختلفة , وهذا النوع من الأبعاد هو المفيد لموضوع البحث , حيث الأبعاد الوظيفية من أهم عناصر الإهتمام عند تطبيق الإرجونوميكس فى صالات الإنتاج لأنها تهتم بقياسات الجسم لعمال الحياكة أثناء تأدية عملهم </a:t>
            </a:r>
            <a:r>
              <a:rPr lang="ar-SA" dirty="0" smtClean="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a:t>
            </a:r>
            <a:endParaRPr lang="en-US" dirty="0">
              <a:latin typeface="Times New Roman" panose="02020603050405020304" pitchFamily="18" charset="0"/>
              <a:ea typeface="Times New Roman" panose="02020603050405020304" pitchFamily="18" charset="0"/>
              <a:cs typeface="Simplified Arabic" panose="02020603050405020304" pitchFamily="18" charset="-78"/>
            </a:endParaRPr>
          </a:p>
        </p:txBody>
      </p:sp>
    </p:spTree>
    <p:extLst>
      <p:ext uri="{BB962C8B-B14F-4D97-AF65-F5344CB8AC3E}">
        <p14:creationId xmlns:p14="http://schemas.microsoft.com/office/powerpoint/2010/main" val="20281097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4294967295"/>
          </p:nvPr>
        </p:nvPicPr>
        <p:blipFill>
          <a:blip r:embed="rId2" cstate="print">
            <a:extLst>
              <a:ext uri="{28A0092B-C50C-407E-A947-70E740481C1C}">
                <a14:useLocalDpi xmlns:a14="http://schemas.microsoft.com/office/drawing/2010/main" val="0"/>
              </a:ext>
            </a:extLst>
          </a:blip>
          <a:stretch>
            <a:fillRect/>
          </a:stretch>
        </p:blipFill>
        <p:spPr>
          <a:xfrm>
            <a:off x="-530627" y="-2202242"/>
            <a:ext cx="14241463" cy="9075738"/>
          </a:xfrm>
        </p:spPr>
      </p:pic>
      <p:sp>
        <p:nvSpPr>
          <p:cNvPr id="2" name="Rectangle 1"/>
          <p:cNvSpPr/>
          <p:nvPr/>
        </p:nvSpPr>
        <p:spPr>
          <a:xfrm>
            <a:off x="2239347" y="129442"/>
            <a:ext cx="9952653" cy="1425005"/>
          </a:xfrm>
          <a:prstGeom prst="rect">
            <a:avLst/>
          </a:prstGeom>
        </p:spPr>
        <p:txBody>
          <a:bodyPr wrap="square">
            <a:spAutoFit/>
          </a:bodyPr>
          <a:lstStyle/>
          <a:p>
            <a:pPr>
              <a:lnSpc>
                <a:spcPct val="80000"/>
              </a:lnSpc>
              <a:spcBef>
                <a:spcPts val="600"/>
              </a:spcBef>
              <a:spcAft>
                <a:spcPts val="600"/>
              </a:spcAft>
              <a:tabLst>
                <a:tab pos="918845" algn="l"/>
              </a:tabLst>
            </a:pPr>
            <a:r>
              <a:rPr lang="ar-SA" b="1"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-3-  الأبعاد الأدنى والأقصى </a:t>
            </a:r>
            <a:endParaRPr lang="en-US" dirty="0">
              <a:latin typeface="Times New Roman" panose="02020603050405020304" pitchFamily="18" charset="0"/>
              <a:ea typeface="Times New Roman" panose="02020603050405020304" pitchFamily="18" charset="0"/>
              <a:cs typeface="Simplified Arabic" panose="02020603050405020304" pitchFamily="18" charset="-78"/>
            </a:endParaRPr>
          </a:p>
          <a:p>
            <a:pPr>
              <a:lnSpc>
                <a:spcPct val="80000"/>
              </a:lnSpc>
              <a:spcBef>
                <a:spcPts val="600"/>
              </a:spcBef>
              <a:spcAft>
                <a:spcPts val="600"/>
              </a:spcAft>
              <a:tabLst>
                <a:tab pos="918845" algn="l"/>
              </a:tabLst>
            </a:pPr>
            <a:r>
              <a:rPr lang="ar-SA" b="1"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3-3-1- الأبعاد الأدنى                              </a:t>
            </a:r>
            <a:r>
              <a:rPr lang="en-US" b="1"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Minimum Distances     </a:t>
            </a:r>
            <a:endParaRPr lang="en-US" dirty="0">
              <a:latin typeface="Times New Roman" panose="02020603050405020304" pitchFamily="18" charset="0"/>
              <a:ea typeface="Times New Roman" panose="02020603050405020304" pitchFamily="18" charset="0"/>
              <a:cs typeface="Simplified Arabic" panose="02020603050405020304" pitchFamily="18" charset="-78"/>
            </a:endParaRPr>
          </a:p>
          <a:p>
            <a:pPr algn="justLow">
              <a:lnSpc>
                <a:spcPct val="70000"/>
              </a:lnSpc>
              <a:spcBef>
                <a:spcPts val="600"/>
              </a:spcBef>
              <a:spcAft>
                <a:spcPts val="600"/>
              </a:spcAft>
            </a:pPr>
            <a:r>
              <a:rPr lang="ar-SA"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حيث يتم إختيار قيمة النسبة المئوية الأعلى للبعد الانثروبومترى المناسب , ويستخدم الأبعاد الأدنى لتحديد وضع مكان وسائل التحكم على الماكينات , وكذلك تستخدم في تحديد إرتفاع  الأرفف وتحديد إرتفاع جلسة المقعد وعمقها وتحديد إرتفاع وسائل المناولة بالنسبة لعمال الحياكة.</a:t>
            </a:r>
            <a:endParaRPr lang="en-US" dirty="0">
              <a:effectLst/>
              <a:latin typeface="Times New Roman" panose="02020603050405020304" pitchFamily="18" charset="0"/>
              <a:ea typeface="Times New Roman" panose="02020603050405020304" pitchFamily="18" charset="0"/>
              <a:cs typeface="Simplified Arabic" panose="02020603050405020304" pitchFamily="18" charset="-78"/>
            </a:endParaRPr>
          </a:p>
        </p:txBody>
      </p:sp>
      <p:sp>
        <p:nvSpPr>
          <p:cNvPr id="3" name="Rectangle 2"/>
          <p:cNvSpPr/>
          <p:nvPr/>
        </p:nvSpPr>
        <p:spPr>
          <a:xfrm>
            <a:off x="0" y="1637882"/>
            <a:ext cx="12192000" cy="855619"/>
          </a:xfrm>
          <a:prstGeom prst="rect">
            <a:avLst/>
          </a:prstGeom>
        </p:spPr>
        <p:txBody>
          <a:bodyPr wrap="square">
            <a:spAutoFit/>
          </a:bodyPr>
          <a:lstStyle/>
          <a:p>
            <a:pPr>
              <a:lnSpc>
                <a:spcPct val="80000"/>
              </a:lnSpc>
              <a:spcBef>
                <a:spcPts val="600"/>
              </a:spcBef>
              <a:spcAft>
                <a:spcPts val="600"/>
              </a:spcAft>
              <a:tabLst>
                <a:tab pos="918845" algn="l"/>
              </a:tabLst>
            </a:pPr>
            <a:r>
              <a:rPr lang="ar-SA" b="1"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-3-2- الأبعاد الأقصى                                </a:t>
            </a:r>
            <a:r>
              <a:rPr lang="en-US" b="1"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Maximum Distances </a:t>
            </a:r>
            <a:endParaRPr lang="en-US" dirty="0">
              <a:latin typeface="Times New Roman" panose="02020603050405020304" pitchFamily="18" charset="0"/>
              <a:ea typeface="Times New Roman" panose="02020603050405020304" pitchFamily="18" charset="0"/>
              <a:cs typeface="Simplified Arabic" panose="02020603050405020304" pitchFamily="18" charset="-78"/>
            </a:endParaRPr>
          </a:p>
          <a:p>
            <a:pPr algn="justLow">
              <a:lnSpc>
                <a:spcPct val="70000"/>
              </a:lnSpc>
              <a:spcBef>
                <a:spcPts val="600"/>
              </a:spcBef>
              <a:spcAft>
                <a:spcPts val="600"/>
              </a:spcAft>
            </a:pPr>
            <a:r>
              <a:rPr lang="ar-SA"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حيث يتم إختيار أقل نسبة مئوية في تحديد أقصى إرتفاع , وبعض الأبعاد القصوى المسموح بها لا يجب أن تكون أعلى من أقصى وصول رأسى ( على المستوى الرأسى) للشخص صغير الجسم , وإرتفاعات وأعماق المقعد لا يجب أن تتخطى إرتفاع باطن الركبة. </a:t>
            </a:r>
            <a:r>
              <a:rPr lang="ar-SA" baseline="30000" dirty="0" smtClean="0">
                <a:latin typeface="Times New Roman" panose="02020603050405020304" pitchFamily="18" charset="0"/>
                <a:ea typeface="Times New Roman" panose="02020603050405020304" pitchFamily="18" charset="0"/>
                <a:cs typeface="Simplified Arabic" panose="02020603050405020304" pitchFamily="18" charset="-78"/>
              </a:rPr>
              <a:t>()</a:t>
            </a:r>
            <a:endParaRPr lang="en-US" dirty="0">
              <a:latin typeface="Times New Roman" panose="02020603050405020304" pitchFamily="18" charset="0"/>
              <a:ea typeface="Times New Roman" panose="02020603050405020304" pitchFamily="18" charset="0"/>
              <a:cs typeface="Simplified Arabic" panose="02020603050405020304" pitchFamily="18" charset="-78"/>
            </a:endParaRPr>
          </a:p>
        </p:txBody>
      </p:sp>
      <p:sp>
        <p:nvSpPr>
          <p:cNvPr id="5" name="Rectangle 4"/>
          <p:cNvSpPr/>
          <p:nvPr/>
        </p:nvSpPr>
        <p:spPr>
          <a:xfrm>
            <a:off x="0" y="2493501"/>
            <a:ext cx="12192000" cy="2496068"/>
          </a:xfrm>
          <a:prstGeom prst="rect">
            <a:avLst/>
          </a:prstGeom>
        </p:spPr>
        <p:txBody>
          <a:bodyPr wrap="square">
            <a:spAutoFit/>
          </a:bodyPr>
          <a:lstStyle/>
          <a:p>
            <a:pPr>
              <a:lnSpc>
                <a:spcPct val="80000"/>
              </a:lnSpc>
              <a:spcBef>
                <a:spcPts val="600"/>
              </a:spcBef>
              <a:spcAft>
                <a:spcPts val="600"/>
              </a:spcAft>
              <a:tabLst>
                <a:tab pos="918845" algn="l"/>
              </a:tabLst>
            </a:pPr>
            <a:r>
              <a:rPr lang="ar-SA" b="1"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 3-4-  طرق عرض بيانات الانثروبومترى </a:t>
            </a:r>
            <a:endParaRPr lang="en-US" dirty="0">
              <a:latin typeface="Times New Roman" panose="02020603050405020304" pitchFamily="18" charset="0"/>
              <a:ea typeface="Times New Roman" panose="02020603050405020304" pitchFamily="18" charset="0"/>
              <a:cs typeface="Simplified Arabic" panose="02020603050405020304" pitchFamily="18" charset="-78"/>
            </a:endParaRPr>
          </a:p>
          <a:p>
            <a:pPr algn="l">
              <a:lnSpc>
                <a:spcPct val="80000"/>
              </a:lnSpc>
              <a:spcBef>
                <a:spcPts val="600"/>
              </a:spcBef>
              <a:spcAft>
                <a:spcPts val="600"/>
              </a:spcAft>
              <a:tabLst>
                <a:tab pos="918845" algn="l"/>
              </a:tabLst>
            </a:pPr>
            <a:r>
              <a:rPr lang="en-US" b="1"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The ways of Presenting Anthropometry Data                                </a:t>
            </a:r>
            <a:endParaRPr lang="en-US" dirty="0">
              <a:latin typeface="Times New Roman" panose="02020603050405020304" pitchFamily="18" charset="0"/>
              <a:ea typeface="Times New Roman" panose="02020603050405020304" pitchFamily="18" charset="0"/>
              <a:cs typeface="Simplified Arabic" panose="02020603050405020304" pitchFamily="18" charset="-78"/>
            </a:endParaRPr>
          </a:p>
          <a:p>
            <a:pPr algn="justLow">
              <a:lnSpc>
                <a:spcPct val="70000"/>
              </a:lnSpc>
              <a:spcBef>
                <a:spcPts val="600"/>
              </a:spcBef>
              <a:spcAft>
                <a:spcPts val="600"/>
              </a:spcAft>
            </a:pPr>
            <a:r>
              <a:rPr lang="ar-SA"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 جدول الانثروبومترى بصفة عامة يتضمن معلومات هامة نذكر منها :- </a:t>
            </a:r>
            <a:endParaRPr lang="en-US" dirty="0">
              <a:latin typeface="Times New Roman" panose="02020603050405020304" pitchFamily="18" charset="0"/>
              <a:ea typeface="Times New Roman" panose="02020603050405020304" pitchFamily="18" charset="0"/>
              <a:cs typeface="Simplified Arabic" panose="02020603050405020304" pitchFamily="18" charset="-78"/>
            </a:endParaRPr>
          </a:p>
          <a:p>
            <a:pPr algn="justLow">
              <a:lnSpc>
                <a:spcPct val="70000"/>
              </a:lnSpc>
              <a:spcBef>
                <a:spcPts val="600"/>
              </a:spcBef>
              <a:spcAft>
                <a:spcPts val="600"/>
              </a:spcAft>
            </a:pPr>
            <a:r>
              <a:rPr lang="ar-SA"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 قياسات الجسم من الثبات - الجنس ( ذكر / أنثى ) - قياسات الجسم من الحركة</a:t>
            </a:r>
            <a:r>
              <a:rPr lang="ar-SA" baseline="30000" dirty="0">
                <a:latin typeface="Times New Roman" panose="02020603050405020304" pitchFamily="18" charset="0"/>
                <a:ea typeface="Times New Roman" panose="02020603050405020304" pitchFamily="18" charset="0"/>
                <a:cs typeface="Simplified Arabic" panose="02020603050405020304" pitchFamily="18" charset="-78"/>
              </a:rPr>
              <a:t>()</a:t>
            </a:r>
            <a:r>
              <a:rPr lang="ar-SA"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 . </a:t>
            </a:r>
            <a:endParaRPr lang="en-US" dirty="0">
              <a:latin typeface="Times New Roman" panose="02020603050405020304" pitchFamily="18" charset="0"/>
              <a:ea typeface="Times New Roman" panose="02020603050405020304" pitchFamily="18" charset="0"/>
              <a:cs typeface="Simplified Arabic" panose="02020603050405020304" pitchFamily="18" charset="-78"/>
            </a:endParaRPr>
          </a:p>
          <a:p>
            <a:pPr algn="justLow">
              <a:lnSpc>
                <a:spcPct val="70000"/>
              </a:lnSpc>
              <a:spcBef>
                <a:spcPts val="600"/>
              </a:spcBef>
              <a:spcAft>
                <a:spcPts val="600"/>
              </a:spcAft>
            </a:pPr>
            <a:r>
              <a:rPr lang="ar-SA"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وفيما يلى شرح مختصر وأمثلة لبعض طرق العرض المختلفة , والتى يمكن أن تفيد موضوع البحث فى معرفة قياسات اليد والذراع حيث يقوم العامل من خلاله بمسك القطعة لحياكتها , وكذلك قياسات القدم حيث الجلوس لفترات طويلة والضغط على الدواس , وكذلك الرقبة والرأس وأوضاع الكتف حيث جميع الأجزاء التى من خلالها يقوم عامل الحياكة بعمله</a:t>
            </a:r>
            <a:r>
              <a:rPr lang="ar-SA" b="1"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  .</a:t>
            </a:r>
            <a:endParaRPr lang="en-US" dirty="0">
              <a:latin typeface="Times New Roman" panose="02020603050405020304" pitchFamily="18" charset="0"/>
              <a:ea typeface="Times New Roman" panose="02020603050405020304" pitchFamily="18" charset="0"/>
              <a:cs typeface="Simplified Arabic" panose="02020603050405020304" pitchFamily="18" charset="-78"/>
            </a:endParaRPr>
          </a:p>
          <a:p>
            <a:pPr algn="just">
              <a:lnSpc>
                <a:spcPct val="80000"/>
              </a:lnSpc>
              <a:spcBef>
                <a:spcPts val="600"/>
              </a:spcBef>
            </a:pPr>
            <a:r>
              <a:rPr lang="ar-SA" dirty="0" smtClean="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 </a:t>
            </a:r>
            <a:endParaRPr lang="en-US" dirty="0">
              <a:latin typeface="Times New Roman" panose="02020603050405020304" pitchFamily="18" charset="0"/>
              <a:ea typeface="Times New Roman" panose="02020603050405020304" pitchFamily="18" charset="0"/>
              <a:cs typeface="Simplified Arabic" panose="02020603050405020304" pitchFamily="18" charset="-78"/>
            </a:endParaRPr>
          </a:p>
        </p:txBody>
      </p:sp>
    </p:spTree>
    <p:extLst>
      <p:ext uri="{BB962C8B-B14F-4D97-AF65-F5344CB8AC3E}">
        <p14:creationId xmlns:p14="http://schemas.microsoft.com/office/powerpoint/2010/main" val="25808727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4444444444444444"/>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8475" y="2037030"/>
            <a:ext cx="5159029" cy="1282700"/>
          </a:xfrm>
          <a:prstGeom prst="rect">
            <a:avLst/>
          </a:prstGeom>
          <a:noFill/>
          <a:ln>
            <a:noFill/>
          </a:ln>
        </p:spPr>
      </p:pic>
      <p:sp>
        <p:nvSpPr>
          <p:cNvPr id="3" name="Rectangle 2"/>
          <p:cNvSpPr/>
          <p:nvPr/>
        </p:nvSpPr>
        <p:spPr>
          <a:xfrm>
            <a:off x="5865199" y="2291349"/>
            <a:ext cx="6096000" cy="535531"/>
          </a:xfrm>
          <a:prstGeom prst="rect">
            <a:avLst/>
          </a:prstGeom>
        </p:spPr>
        <p:txBody>
          <a:bodyPr>
            <a:spAutoFit/>
          </a:bodyPr>
          <a:lstStyle/>
          <a:p>
            <a:pPr algn="just">
              <a:lnSpc>
                <a:spcPct val="80000"/>
              </a:lnSpc>
              <a:spcBef>
                <a:spcPts val="600"/>
              </a:spcBef>
            </a:pPr>
            <a:r>
              <a:rPr lang="ar-SA"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وشكل (5) يوضح أوضاع اليد المختلفة ,</a:t>
            </a:r>
            <a:r>
              <a:rPr lang="ar-EG"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 و</a:t>
            </a:r>
            <a:r>
              <a:rPr lang="ar-SA"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اليد من أهم ما يستخدم عامل الحياكة حيث يقوم من خلالها بمسك الخامة التى يقوم بحياكتها  .  </a:t>
            </a:r>
            <a:endParaRPr lang="en-US" dirty="0">
              <a:latin typeface="Times New Roman" panose="02020603050405020304" pitchFamily="18" charset="0"/>
              <a:ea typeface="Times New Roman" panose="02020603050405020304" pitchFamily="18" charset="0"/>
              <a:cs typeface="Simplified Arabic" panose="02020603050405020304" pitchFamily="18" charset="-78"/>
            </a:endParaRPr>
          </a:p>
        </p:txBody>
      </p:sp>
      <p:sp>
        <p:nvSpPr>
          <p:cNvPr id="4" name="Rectangle 3"/>
          <p:cNvSpPr/>
          <p:nvPr/>
        </p:nvSpPr>
        <p:spPr>
          <a:xfrm>
            <a:off x="63374" y="113395"/>
            <a:ext cx="11986788" cy="480131"/>
          </a:xfrm>
          <a:prstGeom prst="rect">
            <a:avLst/>
          </a:prstGeom>
        </p:spPr>
        <p:txBody>
          <a:bodyPr wrap="square">
            <a:spAutoFit/>
          </a:bodyPr>
          <a:lstStyle/>
          <a:p>
            <a:pPr algn="justLow">
              <a:lnSpc>
                <a:spcPct val="70000"/>
              </a:lnSpc>
              <a:spcBef>
                <a:spcPts val="600"/>
              </a:spcBef>
              <a:spcAft>
                <a:spcPts val="600"/>
              </a:spcAft>
            </a:pPr>
            <a:r>
              <a:rPr lang="ar-SA"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ويوضح جدول</a:t>
            </a:r>
            <a:r>
              <a:rPr lang="en-US"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a:t>
            </a:r>
            <a:r>
              <a:rPr lang="ar-SA"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 1</a:t>
            </a:r>
            <a:r>
              <a:rPr lang="en-US"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a:t>
            </a:r>
            <a:r>
              <a:rPr lang="en-US" dirty="0">
                <a:solidFill>
                  <a:srgbClr val="000000"/>
                </a:solidFill>
                <a:latin typeface="Simplified Arabic" panose="02020603050405020304" pitchFamily="18" charset="-78"/>
                <a:ea typeface="Times New Roman" panose="02020603050405020304" pitchFamily="18" charset="0"/>
                <a:cs typeface="Simplified Arabic" panose="02020603050405020304" pitchFamily="18" charset="-78"/>
              </a:rPr>
              <a:t> </a:t>
            </a:r>
            <a:r>
              <a:rPr lang="ar-SA" dirty="0">
                <a:solidFill>
                  <a:srgbClr val="000000"/>
                </a:solidFill>
                <a:latin typeface="Simplified Arabic" panose="02020603050405020304" pitchFamily="18" charset="-78"/>
                <a:ea typeface="Times New Roman" panose="02020603050405020304" pitchFamily="18" charset="0"/>
                <a:cs typeface="Simplified Arabic" panose="02020603050405020304" pitchFamily="18" charset="-78"/>
              </a:rPr>
              <a:t> , وشكل (4) الأبعاد التقريبية بالسنتيمتر للوجه والرأس واليد والقدم , حيث هذه الأبعاد تكون مجال إهتمام لتصحيح تصميم الأدوات ومكان العمل فى صالات الإنتاج  بما يتناسب مع عامل الحياكة   .  </a:t>
            </a:r>
            <a:endParaRPr lang="en-US" dirty="0">
              <a:latin typeface="Times New Roman" panose="02020603050405020304" pitchFamily="18" charset="0"/>
              <a:ea typeface="Times New Roman" panose="02020603050405020304" pitchFamily="18" charset="0"/>
              <a:cs typeface="Simplified Arabic" panose="02020603050405020304" pitchFamily="18" charset="-78"/>
            </a:endParaRPr>
          </a:p>
        </p:txBody>
      </p:sp>
      <p:pic>
        <p:nvPicPr>
          <p:cNvPr id="5" name="Picture 4" descr="66666666"/>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17259" y="593526"/>
            <a:ext cx="4962871" cy="1443504"/>
          </a:xfrm>
          <a:prstGeom prst="rect">
            <a:avLst/>
          </a:prstGeom>
          <a:noFill/>
          <a:ln>
            <a:noFill/>
          </a:ln>
        </p:spPr>
      </p:pic>
      <p:pic>
        <p:nvPicPr>
          <p:cNvPr id="10" name="Picture 9"/>
          <p:cNvPicPr>
            <a:picLocks noChangeAspect="1"/>
          </p:cNvPicPr>
          <p:nvPr/>
        </p:nvPicPr>
        <p:blipFill>
          <a:blip r:embed="rId4"/>
          <a:stretch>
            <a:fillRect/>
          </a:stretch>
        </p:blipFill>
        <p:spPr>
          <a:xfrm>
            <a:off x="467902" y="527386"/>
            <a:ext cx="5944829" cy="1509644"/>
          </a:xfrm>
          <a:prstGeom prst="rect">
            <a:avLst/>
          </a:prstGeom>
        </p:spPr>
      </p:pic>
      <p:sp>
        <p:nvSpPr>
          <p:cNvPr id="11" name="Rectangle 10"/>
          <p:cNvSpPr/>
          <p:nvPr/>
        </p:nvSpPr>
        <p:spPr>
          <a:xfrm>
            <a:off x="63374" y="3435418"/>
            <a:ext cx="11897825" cy="757130"/>
          </a:xfrm>
          <a:prstGeom prst="rect">
            <a:avLst/>
          </a:prstGeom>
        </p:spPr>
        <p:txBody>
          <a:bodyPr wrap="square">
            <a:spAutoFit/>
          </a:bodyPr>
          <a:lstStyle/>
          <a:p>
            <a:pPr algn="justLow">
              <a:lnSpc>
                <a:spcPct val="80000"/>
              </a:lnSpc>
              <a:spcBef>
                <a:spcPts val="600"/>
              </a:spcBef>
            </a:pPr>
            <a:r>
              <a:rPr lang="ar-SA"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وشكل (6) يوضح أوضاع الكتف المختلفة , حيث  يقوم العامل بتحريك ذراعه سواء لتناول القطعة أو لوضع القطعة على سطح الماكينة , أو عند لضم الخيط فى وضع الإستعداد للحياكة , وشكل (7) يوضح أبعاد الرأس من الناحية الانثروبومترية حيث يقوم العامل بتحريك رأسه لأسفل عند الحياكة وذلك فى حالة الوضع الغير صحيح نتيجة لسوء تصميم محطة الحياكة.</a:t>
            </a:r>
            <a:endParaRPr lang="en-US" dirty="0">
              <a:effectLst/>
              <a:latin typeface="Times New Roman" panose="02020603050405020304" pitchFamily="18" charset="0"/>
              <a:ea typeface="Times New Roman" panose="02020603050405020304" pitchFamily="18" charset="0"/>
              <a:cs typeface="Simplified Arabic" panose="02020603050405020304" pitchFamily="18" charset="-78"/>
            </a:endParaRPr>
          </a:p>
        </p:txBody>
      </p:sp>
      <p:pic>
        <p:nvPicPr>
          <p:cNvPr id="12" name="Picture 11" descr="33333333333333333333"/>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158843" y="4524703"/>
            <a:ext cx="5658415" cy="1993792"/>
          </a:xfrm>
          <a:prstGeom prst="rect">
            <a:avLst/>
          </a:prstGeom>
          <a:noFill/>
          <a:ln>
            <a:noFill/>
          </a:ln>
        </p:spPr>
      </p:pic>
      <p:pic>
        <p:nvPicPr>
          <p:cNvPr id="13" name="Picture 12" descr="9999999999999"/>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061703" y="4423103"/>
            <a:ext cx="4794910" cy="1606550"/>
          </a:xfrm>
          <a:prstGeom prst="rect">
            <a:avLst/>
          </a:prstGeom>
          <a:noFill/>
          <a:ln>
            <a:noFill/>
          </a:ln>
        </p:spPr>
      </p:pic>
    </p:spTree>
    <p:extLst>
      <p:ext uri="{BB962C8B-B14F-4D97-AF65-F5344CB8AC3E}">
        <p14:creationId xmlns:p14="http://schemas.microsoft.com/office/powerpoint/2010/main" val="1355393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4294967295"/>
          </p:nvPr>
        </p:nvPicPr>
        <p:blipFill>
          <a:blip r:embed="rId2" cstate="print">
            <a:extLst>
              <a:ext uri="{28A0092B-C50C-407E-A947-70E740481C1C}">
                <a14:useLocalDpi xmlns:a14="http://schemas.microsoft.com/office/drawing/2010/main" val="0"/>
              </a:ext>
            </a:extLst>
          </a:blip>
          <a:stretch>
            <a:fillRect/>
          </a:stretch>
        </p:blipFill>
        <p:spPr>
          <a:xfrm>
            <a:off x="-530627" y="-2202242"/>
            <a:ext cx="14241463" cy="9075738"/>
          </a:xfrm>
        </p:spPr>
      </p:pic>
      <p:sp>
        <p:nvSpPr>
          <p:cNvPr id="2" name="Rectangle 1"/>
          <p:cNvSpPr/>
          <p:nvPr/>
        </p:nvSpPr>
        <p:spPr>
          <a:xfrm>
            <a:off x="2258008" y="507406"/>
            <a:ext cx="9825134" cy="480131"/>
          </a:xfrm>
          <a:prstGeom prst="rect">
            <a:avLst/>
          </a:prstGeom>
        </p:spPr>
        <p:txBody>
          <a:bodyPr wrap="square">
            <a:spAutoFit/>
          </a:bodyPr>
          <a:lstStyle/>
          <a:p>
            <a:pPr algn="justLow">
              <a:lnSpc>
                <a:spcPct val="70000"/>
              </a:lnSpc>
              <a:spcBef>
                <a:spcPts val="600"/>
              </a:spcBef>
              <a:spcAft>
                <a:spcPts val="600"/>
              </a:spcAft>
            </a:pPr>
            <a:r>
              <a:rPr lang="ar-SA"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وشكل (8) يوضح مجال الحركة للقدم , فمن أجزاء الجسم الهامة بالنسبة لعامل الحياكة هى القدم لأنه يقوم من خلالها بالضغط على الدواس للقيام بعملية الحياكة, فهى من الأبعاد الانثروبومترية الهامة. </a:t>
            </a:r>
            <a:endParaRPr lang="en-US" dirty="0">
              <a:effectLst/>
              <a:latin typeface="Times New Roman" panose="02020603050405020304" pitchFamily="18" charset="0"/>
              <a:ea typeface="Times New Roman" panose="02020603050405020304" pitchFamily="18" charset="0"/>
              <a:cs typeface="Simplified Arabic" panose="02020603050405020304" pitchFamily="18" charset="-78"/>
            </a:endParaRPr>
          </a:p>
        </p:txBody>
      </p:sp>
      <p:pic>
        <p:nvPicPr>
          <p:cNvPr id="5" name="Picture 4" descr="2222222222222222222"/>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34678" y="1179631"/>
            <a:ext cx="6368402" cy="1606550"/>
          </a:xfrm>
          <a:prstGeom prst="rect">
            <a:avLst/>
          </a:prstGeom>
          <a:noFill/>
          <a:ln>
            <a:noFill/>
          </a:ln>
        </p:spPr>
      </p:pic>
      <p:sp>
        <p:nvSpPr>
          <p:cNvPr id="3" name="Rectangle 2"/>
          <p:cNvSpPr/>
          <p:nvPr/>
        </p:nvSpPr>
        <p:spPr>
          <a:xfrm>
            <a:off x="246055" y="2979281"/>
            <a:ext cx="11909567" cy="480131"/>
          </a:xfrm>
          <a:prstGeom prst="rect">
            <a:avLst/>
          </a:prstGeom>
        </p:spPr>
        <p:txBody>
          <a:bodyPr wrap="square">
            <a:spAutoFit/>
          </a:bodyPr>
          <a:lstStyle/>
          <a:p>
            <a:pPr algn="justLow">
              <a:lnSpc>
                <a:spcPct val="70000"/>
              </a:lnSpc>
              <a:spcBef>
                <a:spcPts val="600"/>
              </a:spcBef>
              <a:spcAft>
                <a:spcPts val="600"/>
              </a:spcAft>
            </a:pPr>
            <a:r>
              <a:rPr lang="ar-SA"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ويلاحظ مما سبق أن تصميم مكان العمل ليتناسب مع مقاييس الجسم الإنساني قد تكون من أهم الإعتبارات , حيث تجعل العامل قادر على التكيف مع مكونات مكان العمل, وسنذكر بعض العوامل الانثروبومترية المؤثرة في مكان العمل وخاصه صالات الإنتاج فى مصانع الملابس الجاهزة .</a:t>
            </a:r>
            <a:endParaRPr lang="en-US" dirty="0">
              <a:effectLst/>
              <a:latin typeface="Times New Roman" panose="02020603050405020304" pitchFamily="18" charset="0"/>
              <a:ea typeface="Times New Roman" panose="02020603050405020304" pitchFamily="18" charset="0"/>
              <a:cs typeface="Simplified Arabic" panose="02020603050405020304" pitchFamily="18" charset="-78"/>
            </a:endParaRPr>
          </a:p>
        </p:txBody>
      </p:sp>
      <p:sp>
        <p:nvSpPr>
          <p:cNvPr id="10" name="Rectangle 9"/>
          <p:cNvSpPr/>
          <p:nvPr/>
        </p:nvSpPr>
        <p:spPr>
          <a:xfrm>
            <a:off x="318537" y="3688301"/>
            <a:ext cx="11764605" cy="2400657"/>
          </a:xfrm>
          <a:prstGeom prst="rect">
            <a:avLst/>
          </a:prstGeom>
        </p:spPr>
        <p:txBody>
          <a:bodyPr wrap="square">
            <a:spAutoFit/>
          </a:bodyPr>
          <a:lstStyle/>
          <a:p>
            <a:r>
              <a:rPr lang="ar-EG" sz="2400" b="1" u="sng" dirty="0" smtClean="0"/>
              <a:t>العوامل </a:t>
            </a:r>
            <a:r>
              <a:rPr lang="ar-EG" sz="2400" b="1" u="sng" dirty="0"/>
              <a:t>الانثروبومترية المؤثرة في مكان العمل</a:t>
            </a:r>
            <a:r>
              <a:rPr lang="ar-EG" dirty="0"/>
              <a:t> </a:t>
            </a:r>
          </a:p>
          <a:p>
            <a:r>
              <a:rPr lang="ar-EG" dirty="0"/>
              <a:t> </a:t>
            </a:r>
            <a:r>
              <a:rPr lang="en-US" dirty="0"/>
              <a:t>The Anthropometry Factors that Affect Work Place                  </a:t>
            </a:r>
          </a:p>
          <a:p>
            <a:r>
              <a:rPr lang="ar-EG" dirty="0"/>
              <a:t>هناك العديد من العوامل الانثروبومترية التى تؤثر فى مكان العمل لعامل الحياكة حيث الحركة فى فراغ العمل ومدى الوصول وأسطح العمل , فكل من هذه العوامل مؤثرة فى ديناميكية عملية الحياكة , وهى كالأتى : </a:t>
            </a:r>
          </a:p>
          <a:p>
            <a:r>
              <a:rPr lang="ar-EG" dirty="0"/>
              <a:t>3-5-1- الحركة في فراغ العمل     </a:t>
            </a:r>
            <a:r>
              <a:rPr lang="en-US" dirty="0"/>
              <a:t>The Movement in the Work Space</a:t>
            </a:r>
          </a:p>
          <a:p>
            <a:r>
              <a:rPr lang="ar-EG" dirty="0"/>
              <a:t>لابد أن يراعى حركة العامل داخل مكان العمل ففراغ العمل المناسب هو الذي يسمح للمستخدم لأن يصل لكل وسائل التحكم , وأن يري كل وسائل البيان بوضوح( ), فعلى سبيل المثال لابد من توافر فراغ مناسب حول عامل الحياكة , وكذلك يكون هناك مسافة مناسبة بين العامل والدواس مثلا, وأيضا يجب أن يكون هناك فراغ كاف أسفل المناضد حتى لا تعوق حركة العامل أثناء العمل .</a:t>
            </a:r>
          </a:p>
        </p:txBody>
      </p:sp>
    </p:spTree>
    <p:extLst>
      <p:ext uri="{BB962C8B-B14F-4D97-AF65-F5344CB8AC3E}">
        <p14:creationId xmlns:p14="http://schemas.microsoft.com/office/powerpoint/2010/main" val="15301467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470" y="0"/>
            <a:ext cx="13193962" cy="7253207"/>
          </a:xfrm>
          <a:prstGeom prst="rect">
            <a:avLst/>
          </a:prstGeom>
        </p:spPr>
      </p:pic>
      <p:sp>
        <p:nvSpPr>
          <p:cNvPr id="3" name="Subtitle 2"/>
          <p:cNvSpPr>
            <a:spLocks noGrp="1"/>
          </p:cNvSpPr>
          <p:nvPr>
            <p:ph type="subTitle" idx="1"/>
          </p:nvPr>
        </p:nvSpPr>
        <p:spPr>
          <a:xfrm>
            <a:off x="1524000" y="5260362"/>
            <a:ext cx="9144000" cy="1655762"/>
          </a:xfrm>
        </p:spPr>
        <p:txBody>
          <a:bodyPr>
            <a:normAutofit/>
          </a:bodyPr>
          <a:lstStyle/>
          <a:p>
            <a:r>
              <a:rPr lang="en-US" sz="3600" dirty="0">
                <a:solidFill>
                  <a:schemeClr val="bg1"/>
                </a:solidFill>
              </a:rPr>
              <a:t>THANK YOU</a:t>
            </a:r>
            <a:endParaRPr lang="ar-EG" sz="3600" dirty="0">
              <a:solidFill>
                <a:schemeClr val="bg1"/>
              </a:solidFill>
            </a:endParaRPr>
          </a:p>
        </p:txBody>
      </p:sp>
      <p:sp>
        <p:nvSpPr>
          <p:cNvPr id="2" name="Rectangle 1"/>
          <p:cNvSpPr/>
          <p:nvPr/>
        </p:nvSpPr>
        <p:spPr>
          <a:xfrm>
            <a:off x="3938257" y="419181"/>
            <a:ext cx="8253743" cy="3223959"/>
          </a:xfrm>
          <a:prstGeom prst="rect">
            <a:avLst/>
          </a:prstGeom>
        </p:spPr>
        <p:txBody>
          <a:bodyPr wrap="square">
            <a:spAutoFit/>
          </a:bodyPr>
          <a:lstStyle/>
          <a:p>
            <a:pPr>
              <a:lnSpc>
                <a:spcPct val="80000"/>
              </a:lnSpc>
              <a:spcBef>
                <a:spcPts val="600"/>
              </a:spcBef>
              <a:spcAft>
                <a:spcPts val="600"/>
              </a:spcAft>
              <a:tabLst>
                <a:tab pos="918845" algn="l"/>
              </a:tabLst>
            </a:pPr>
            <a:r>
              <a:rPr lang="ar-SA" b="1" dirty="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a:t>
            </a:r>
            <a:r>
              <a:rPr lang="ar-SA" sz="2000" b="1" dirty="0">
                <a:latin typeface="Times New Roman" panose="02020603050405020304" pitchFamily="18" charset="0"/>
                <a:ea typeface="Times New Roman" panose="02020603050405020304" pitchFamily="18" charset="0"/>
                <a:cs typeface="Simplified Arabic" panose="02020603050405020304" pitchFamily="18" charset="-78"/>
              </a:rPr>
              <a:t>5-2- مدى الوصول                                      </a:t>
            </a:r>
            <a:r>
              <a:rPr lang="en-US" sz="2000" b="1" dirty="0">
                <a:latin typeface="Times New Roman" panose="02020603050405020304" pitchFamily="18" charset="0"/>
                <a:ea typeface="Times New Roman" panose="02020603050405020304" pitchFamily="18" charset="0"/>
                <a:cs typeface="Simplified Arabic" panose="02020603050405020304" pitchFamily="18" charset="-78"/>
              </a:rPr>
              <a:t>Reaching Extent</a:t>
            </a:r>
            <a:endParaRPr lang="en-US" sz="2000" dirty="0">
              <a:latin typeface="Times New Roman" panose="02020603050405020304" pitchFamily="18" charset="0"/>
              <a:ea typeface="Times New Roman" panose="02020603050405020304" pitchFamily="18" charset="0"/>
              <a:cs typeface="Simplified Arabic" panose="02020603050405020304" pitchFamily="18" charset="-78"/>
            </a:endParaRPr>
          </a:p>
          <a:p>
            <a:pPr>
              <a:lnSpc>
                <a:spcPct val="70000"/>
              </a:lnSpc>
              <a:spcBef>
                <a:spcPts val="600"/>
              </a:spcBef>
              <a:spcAft>
                <a:spcPts val="600"/>
              </a:spcAft>
            </a:pPr>
            <a:r>
              <a:rPr lang="ar-SA" sz="2000" dirty="0">
                <a:latin typeface="Times New Roman" panose="02020603050405020304" pitchFamily="18" charset="0"/>
                <a:ea typeface="Times New Roman" panose="02020603050405020304" pitchFamily="18" charset="0"/>
                <a:cs typeface="Simplified Arabic" panose="02020603050405020304" pitchFamily="18" charset="-78"/>
              </a:rPr>
              <a:t>هناك عدة إعتبارات تستخدم لتحديد مدي الوصول للعمال وهي :- </a:t>
            </a:r>
            <a:endParaRPr lang="en-US" sz="2000" dirty="0">
              <a:latin typeface="Times New Roman" panose="02020603050405020304" pitchFamily="18" charset="0"/>
              <a:ea typeface="Times New Roman" panose="02020603050405020304" pitchFamily="18" charset="0"/>
              <a:cs typeface="Simplified Arabic" panose="02020603050405020304" pitchFamily="18" charset="-78"/>
            </a:endParaRPr>
          </a:p>
          <a:p>
            <a:pPr>
              <a:lnSpc>
                <a:spcPct val="70000"/>
              </a:lnSpc>
              <a:spcBef>
                <a:spcPts val="600"/>
              </a:spcBef>
              <a:spcAft>
                <a:spcPts val="600"/>
              </a:spcAft>
            </a:pPr>
            <a:r>
              <a:rPr lang="ar-SA" sz="2000" dirty="0">
                <a:latin typeface="Times New Roman" panose="02020603050405020304" pitchFamily="18" charset="0"/>
                <a:ea typeface="Times New Roman" panose="02020603050405020304" pitchFamily="18" charset="0"/>
                <a:cs typeface="Simplified Arabic" panose="02020603050405020304" pitchFamily="18" charset="-78"/>
              </a:rPr>
              <a:t>- طبيعة ومتطلبات مهمة الحياكة التي يؤديها العمال .</a:t>
            </a:r>
            <a:endParaRPr lang="en-US" sz="2000" dirty="0">
              <a:latin typeface="Times New Roman" panose="02020603050405020304" pitchFamily="18" charset="0"/>
              <a:ea typeface="Times New Roman" panose="02020603050405020304" pitchFamily="18" charset="0"/>
              <a:cs typeface="Simplified Arabic" panose="02020603050405020304" pitchFamily="18" charset="-78"/>
            </a:endParaRPr>
          </a:p>
          <a:p>
            <a:pPr>
              <a:lnSpc>
                <a:spcPct val="70000"/>
              </a:lnSpc>
              <a:spcBef>
                <a:spcPts val="600"/>
              </a:spcBef>
              <a:spcAft>
                <a:spcPts val="600"/>
              </a:spcAft>
            </a:pPr>
            <a:r>
              <a:rPr lang="ar-SA" sz="2000" dirty="0">
                <a:latin typeface="Times New Roman" panose="02020603050405020304" pitchFamily="18" charset="0"/>
                <a:ea typeface="Times New Roman" panose="02020603050405020304" pitchFamily="18" charset="0"/>
                <a:cs typeface="Simplified Arabic" panose="02020603050405020304" pitchFamily="18" charset="-78"/>
              </a:rPr>
              <a:t>- وضع جسم العامل أثناء الوصول .</a:t>
            </a:r>
            <a:endParaRPr lang="en-US" sz="2000" dirty="0">
              <a:latin typeface="Times New Roman" panose="02020603050405020304" pitchFamily="18" charset="0"/>
              <a:ea typeface="Times New Roman" panose="02020603050405020304" pitchFamily="18" charset="0"/>
              <a:cs typeface="Simplified Arabic" panose="02020603050405020304" pitchFamily="18" charset="-78"/>
            </a:endParaRPr>
          </a:p>
          <a:p>
            <a:pPr>
              <a:lnSpc>
                <a:spcPct val="70000"/>
              </a:lnSpc>
              <a:spcBef>
                <a:spcPts val="600"/>
              </a:spcBef>
              <a:spcAft>
                <a:spcPts val="600"/>
              </a:spcAft>
            </a:pPr>
            <a:r>
              <a:rPr lang="ar-SA" sz="2000" dirty="0">
                <a:latin typeface="Times New Roman" panose="02020603050405020304" pitchFamily="18" charset="0"/>
                <a:ea typeface="Times New Roman" panose="02020603050405020304" pitchFamily="18" charset="0"/>
                <a:cs typeface="Simplified Arabic" panose="02020603050405020304" pitchFamily="18" charset="-78"/>
              </a:rPr>
              <a:t>3</a:t>
            </a:r>
            <a:r>
              <a:rPr lang="ar-SA" sz="2000" b="1" dirty="0">
                <a:latin typeface="Times New Roman" panose="02020603050405020304" pitchFamily="18" charset="0"/>
                <a:ea typeface="Times New Roman" panose="02020603050405020304" pitchFamily="18" charset="0"/>
                <a:cs typeface="Simplified Arabic" panose="02020603050405020304" pitchFamily="18" charset="-78"/>
              </a:rPr>
              <a:t>-5-3- أسطح العمل                                         </a:t>
            </a:r>
            <a:r>
              <a:rPr lang="en-US" sz="2000" b="1" dirty="0">
                <a:latin typeface="Times New Roman" panose="02020603050405020304" pitchFamily="18" charset="0"/>
                <a:ea typeface="Times New Roman" panose="02020603050405020304" pitchFamily="18" charset="0"/>
                <a:cs typeface="Simplified Arabic" panose="02020603050405020304" pitchFamily="18" charset="-78"/>
              </a:rPr>
              <a:t>Work Surfaces </a:t>
            </a:r>
            <a:endParaRPr lang="en-US" sz="2000" dirty="0">
              <a:latin typeface="Times New Roman" panose="02020603050405020304" pitchFamily="18" charset="0"/>
              <a:ea typeface="Times New Roman" panose="02020603050405020304" pitchFamily="18" charset="0"/>
              <a:cs typeface="Simplified Arabic" panose="02020603050405020304" pitchFamily="18" charset="-78"/>
            </a:endParaRPr>
          </a:p>
          <a:p>
            <a:pPr algn="justLow">
              <a:lnSpc>
                <a:spcPct val="70000"/>
              </a:lnSpc>
              <a:spcBef>
                <a:spcPts val="600"/>
              </a:spcBef>
              <a:spcAft>
                <a:spcPts val="600"/>
              </a:spcAft>
            </a:pPr>
            <a:r>
              <a:rPr lang="ar-SA" sz="2000" dirty="0">
                <a:latin typeface="Times New Roman" panose="02020603050405020304" pitchFamily="18" charset="0"/>
                <a:ea typeface="Times New Roman" panose="02020603050405020304" pitchFamily="18" charset="0"/>
                <a:cs typeface="Simplified Arabic" panose="02020603050405020304" pitchFamily="18" charset="-78"/>
              </a:rPr>
              <a:t>يتم إستخدام أسطح العمل داخل صالات الإنتاج بالنسبة لعامل الحياكة ولابد من مراعاة الملاءمة بين إرتفاع أسطح العمل وأبعاد جسم العامل ونوع العمل المطلوب أداؤه فعلى سبيل المثال يجب مراعاة الملاءمة بين أبعاد عامل الحياكة وإرتفاع منضدة الحياكة. </a:t>
            </a:r>
            <a:endParaRPr lang="en-US" sz="2000" dirty="0">
              <a:latin typeface="Times New Roman" panose="02020603050405020304" pitchFamily="18" charset="0"/>
              <a:ea typeface="Times New Roman" panose="02020603050405020304" pitchFamily="18" charset="0"/>
              <a:cs typeface="Simplified Arabic" panose="02020603050405020304" pitchFamily="18" charset="-78"/>
            </a:endParaRPr>
          </a:p>
          <a:p>
            <a:pPr algn="justLow">
              <a:lnSpc>
                <a:spcPct val="70000"/>
              </a:lnSpc>
              <a:spcBef>
                <a:spcPts val="600"/>
              </a:spcBef>
              <a:spcAft>
                <a:spcPts val="600"/>
              </a:spcAft>
            </a:pPr>
            <a:r>
              <a:rPr lang="ar-SA" sz="2000" dirty="0">
                <a:latin typeface="Times New Roman" panose="02020603050405020304" pitchFamily="18" charset="0"/>
                <a:ea typeface="Times New Roman" panose="02020603050405020304" pitchFamily="18" charset="0"/>
                <a:cs typeface="Simplified Arabic" panose="02020603050405020304" pitchFamily="18" charset="-78"/>
              </a:rPr>
              <a:t>ويلاحظ أن نطاق الوصول الطبيعي هو المنطقة التي يمكن للعامل أن يصل إليها بشكل ملائم بساعده , و أقصى نطاق للوصول يتم عن طريق مد الذراع من الكتف</a:t>
            </a:r>
            <a:r>
              <a:rPr lang="ar-SA" sz="2000" baseline="30000" dirty="0">
                <a:latin typeface="Times New Roman" panose="02020603050405020304" pitchFamily="18" charset="0"/>
                <a:ea typeface="Times New Roman" panose="02020603050405020304" pitchFamily="18" charset="0"/>
                <a:cs typeface="Simplified Arabic" panose="02020603050405020304" pitchFamily="18" charset="-78"/>
              </a:rPr>
              <a:t>()</a:t>
            </a:r>
            <a:r>
              <a:rPr lang="ar-SA" sz="2000" dirty="0">
                <a:latin typeface="Times New Roman" panose="02020603050405020304" pitchFamily="18" charset="0"/>
                <a:ea typeface="Times New Roman" panose="02020603050405020304" pitchFamily="18" charset="0"/>
                <a:cs typeface="Simplified Arabic" panose="02020603050405020304" pitchFamily="18" charset="-78"/>
              </a:rPr>
              <a:t> كما هو موضح بالشكل ( 9 ) .  </a:t>
            </a:r>
            <a:endParaRPr lang="en-US" sz="2000" dirty="0">
              <a:latin typeface="Times New Roman" panose="02020603050405020304" pitchFamily="18" charset="0"/>
              <a:ea typeface="Times New Roman" panose="02020603050405020304" pitchFamily="18" charset="0"/>
              <a:cs typeface="Simplified Arabic" panose="02020603050405020304" pitchFamily="18" charset="-78"/>
            </a:endParaRPr>
          </a:p>
        </p:txBody>
      </p:sp>
      <p:pic>
        <p:nvPicPr>
          <p:cNvPr id="6" name="Picture 5" descr="office48"/>
          <p:cNvPicPr/>
          <p:nvPr/>
        </p:nvPicPr>
        <p:blipFill>
          <a:blip r:embed="rId3">
            <a:extLst>
              <a:ext uri="{28A0092B-C50C-407E-A947-70E740481C1C}">
                <a14:useLocalDpi xmlns:a14="http://schemas.microsoft.com/office/drawing/2010/main" val="0"/>
              </a:ext>
            </a:extLst>
          </a:blip>
          <a:srcRect/>
          <a:stretch>
            <a:fillRect/>
          </a:stretch>
        </p:blipFill>
        <p:spPr bwMode="auto">
          <a:xfrm>
            <a:off x="266103" y="3437379"/>
            <a:ext cx="4489450" cy="2971800"/>
          </a:xfrm>
          <a:prstGeom prst="rect">
            <a:avLst/>
          </a:prstGeom>
          <a:noFill/>
          <a:ln>
            <a:noFill/>
          </a:ln>
        </p:spPr>
      </p:pic>
    </p:spTree>
    <p:extLst>
      <p:ext uri="{BB962C8B-B14F-4D97-AF65-F5344CB8AC3E}">
        <p14:creationId xmlns:p14="http://schemas.microsoft.com/office/powerpoint/2010/main" val="23331296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TotalTime>
  <Words>1084</Words>
  <Application>Microsoft Office PowerPoint</Application>
  <PresentationFormat>Widescreen</PresentationFormat>
  <Paragraphs>54</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Calibri Light</vt:lpstr>
      <vt:lpstr>Simplified Arabic</vt:lpstr>
      <vt:lpstr>Times New Roman</vt:lpstr>
      <vt:lpstr>Office Theme</vt:lpstr>
      <vt:lpstr>محاضرة 3 ارجنومية الملابس الفرقة الثالثة قسم تك الملابس و الموضة</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haidy</dc:creator>
  <cp:lastModifiedBy>shosho</cp:lastModifiedBy>
  <cp:revision>15</cp:revision>
  <dcterms:created xsi:type="dcterms:W3CDTF">2020-03-17T20:43:53Z</dcterms:created>
  <dcterms:modified xsi:type="dcterms:W3CDTF">2020-04-09T08:26:38Z</dcterms:modified>
</cp:coreProperties>
</file>