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2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378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98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309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8569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5176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6740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4382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4297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4678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1461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9663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0E5FF-B424-4DFE-8581-6630AAA49E99}" type="datetimeFigureOut">
              <a:rPr lang="ar-EG" smtClean="0"/>
              <a:t>06/08/1441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8582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028" y="0"/>
            <a:ext cx="13193962" cy="72532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3695" y="2802667"/>
            <a:ext cx="7878305" cy="2057113"/>
          </a:xfrm>
        </p:spPr>
        <p:txBody>
          <a:bodyPr>
            <a:normAutofit/>
          </a:bodyPr>
          <a:lstStyle/>
          <a:p>
            <a:endParaRPr lang="ar-E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3695" y="5055590"/>
            <a:ext cx="7878306" cy="1426575"/>
          </a:xfrm>
        </p:spPr>
        <p:txBody>
          <a:bodyPr/>
          <a:lstStyle/>
          <a:p>
            <a:endParaRPr lang="ar-E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28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279" y="0"/>
            <a:ext cx="13193962" cy="7253207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3527304" y="1315150"/>
            <a:ext cx="7550870" cy="150828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b="1" smtClean="0">
                <a:solidFill>
                  <a:srgbClr val="FF0000"/>
                </a:solidFill>
              </a:rPr>
              <a:t>نشأة الإرجونوميكس    </a:t>
            </a:r>
            <a:r>
              <a:rPr lang="en-US" b="1" smtClean="0">
                <a:solidFill>
                  <a:srgbClr val="FF0000"/>
                </a:solidFill>
              </a:rPr>
              <a:t>Origin of Ergonomics </a:t>
            </a:r>
            <a:endParaRPr lang="en-US" sz="7200" b="1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07943" y="3040721"/>
            <a:ext cx="11717517" cy="4508281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dirty="0" smtClean="0"/>
              <a:t>نشأ علم الإرجونوميكس نتيجة للمشاكل والمعوقات التى ظهرت فى الصناعة وخاصة فيما يتعلق بكفاءة الأداء للعمال , فهو علم يعالج مشاكل التصميم والتشغيل فى نظم العمل التى تتطور مع التقدم التكنولوجى , حيث يقوم بتقديم الحلول التصميمية التى تناسب الإنسان وقدراته وحركته وأبعاده وكذلك فإنه يهتم بتقليل الحركات التى يقوم بها العامل بلا جدوى ونتيجة لذلك يقل الوقت المفقود بدون إنتاجية. </a:t>
            </a:r>
          </a:p>
          <a:p>
            <a:endParaRPr lang="ar-EG" dirty="0"/>
          </a:p>
          <a:p>
            <a:r>
              <a:rPr lang="ar-EG" dirty="0" smtClean="0"/>
              <a:t>فهذا العلم يهتم بصحة العمال وبكفاءة أداءهم وكذلك فإنه يهتم بمكان العمل وبالبيئة المحيطة بالإنسان (العامل ) , حيث توفير الأجواء المناسبة للعمل.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925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3" name="Subtitle 2"/>
          <p:cNvSpPr txBox="1">
            <a:spLocks/>
          </p:cNvSpPr>
          <p:nvPr/>
        </p:nvSpPr>
        <p:spPr>
          <a:xfrm>
            <a:off x="570995" y="1431471"/>
            <a:ext cx="11717517" cy="555715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mtClean="0"/>
              <a:t>وبالتالى نجد أن علم الإرجونوميكس يبحث عن الإستخدام الإنسانى الآمن المريح , ذو الكفاءة العالية للأداء للحصول على أكبر كم من الإنتاجية للإنسان بدون بذل جهد كبير , وبدون مخاطر وإصابات سواء فى الوقت الحالى للإستخدام أو بعد فترات طويلة , فعلى سبيل المثال فى مجال صناعة الملابس الجاهزة فإن الإرجونوميكس يبحث للوصول إلى زيادة إنتاجية العامل بدون بذل مجهود أكبر, وبدون التعرض لأى مخاطر مع رفع كفاءة أداء العمال , حيث الملاءمة بين الإنسان والعمل .</a:t>
            </a:r>
          </a:p>
          <a:p>
            <a:r>
              <a:rPr lang="ar-EG" smtClean="0"/>
              <a:t>و بالتالى فان هناك حاجة دائما لمعلومات عن أبعاد الجسم , وحدود حركة أجزاءه عبر المفاصل وقدرته العضلية وطاقته على العمل , والعديد من الأمراض والأعراض المرضية التى إنتشرت فى الأونة الأخيرة مثل آلام الظهر وعدد أخر من الأمراض المرتبطة بالعمل .</a:t>
            </a:r>
          </a:p>
          <a:p>
            <a:r>
              <a:rPr lang="ar-EG" smtClean="0"/>
              <a:t>وبالتالى فالإرجونوميكس يمثل العلاقة بين الإنسان والماكينة والبيئة المحيطة , فهو يتضمن التصميم الكلى لبيئة العمل , وعلى سبيل المثال نجد  أن الإرجونوميكس فى صالات الإنتاج بمصانع الملابس الجاهزة يهتم بالعمال والماكينات والأدوات التى يستخدمها هؤلاء العمال وكذلك يهتم بوسائل المناولة وبالظروف الفزيقية المحيطة </a:t>
            </a:r>
          </a:p>
          <a:p>
            <a:r>
              <a:rPr lang="ar-EG" smtClean="0"/>
              <a:t>فالإرجونوميكس ينظر إلى كل جوانب العمل حيث يتضمن التصميم الكلي لبيئة العمل وما بها من أدوات وماكينات وكراسي ومناضد ومناخ........إلخ , و يتضمن كذلك سرعة العمل وكيفية تنظيم العمل ومتطلبات الإنتاج.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538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3213482" y="1508969"/>
            <a:ext cx="7550870" cy="1056858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prstClr val="white"/>
              </a:buClr>
              <a:buSzPct val="80000"/>
              <a:tabLst>
                <a:tab pos="918845" algn="l"/>
              </a:tabLst>
            </a:pPr>
            <a:r>
              <a:rPr lang="ar-EG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استكمال علم التشريح و علاقته بعلم الارجنوميكس</a:t>
            </a:r>
            <a:endParaRPr lang="ar-EG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prstClr val="white"/>
              </a:buClr>
              <a:buSzPct val="80000"/>
              <a:tabLst>
                <a:tab pos="918845" algn="l"/>
              </a:tabLst>
            </a:pPr>
            <a:r>
              <a:rPr lang="ar-S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العمود الفقرى             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The Vertebral Column</a:t>
            </a:r>
            <a:endParaRPr lang="en-US" sz="2800" dirty="0">
              <a:solidFill>
                <a:srgbClr val="146194">
                  <a:lumMod val="7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64604" y="2948382"/>
            <a:ext cx="11723211" cy="422120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tabLst>
                <a:tab pos="918845" algn="l"/>
              </a:tabLst>
            </a:pPr>
            <a:r>
              <a:rPr lang="ar-S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يعتبر العمود الفقرى المحور العظمى فى جسم الإنسان , حيث لابد من إستقامة العمود الفقرى لعامل الحياكة أثناء القيام بالعمل حتى يتم العمل بشكل طبيعى لايمثل أى نوع من أنواع الإجهاد الغير ضرورى أثناء العمل</a:t>
            </a:r>
            <a:endParaRPr lang="ar-EG" dirty="0" smtClean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918845" algn="l"/>
              </a:tabLst>
            </a:pPr>
            <a:r>
              <a:rPr lang="ar-S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والعمود الفقرى من أهم الأجزاء بالنسبة لعامل الحياكة حيث طريقة الجلوس الخطأ التى تسبب</a:t>
            </a:r>
            <a:r>
              <a:rPr lang="ar-S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الكثير من المخاطر للعمود الفقرى وما ينتج عنها من أمراض وإصابات عديدة نذكر منها آلام الظهر</a:t>
            </a:r>
            <a:endParaRPr lang="ar-EG" dirty="0" smtClean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ctr">
              <a:lnSpc>
                <a:spcPct val="80000"/>
              </a:lnSpc>
              <a:spcBef>
                <a:spcPts val="600"/>
              </a:spcBef>
              <a:tabLst>
                <a:tab pos="918845" algn="l"/>
              </a:tabLst>
            </a:pPr>
            <a:endParaRPr lang="ar-EG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ctr">
              <a:lnSpc>
                <a:spcPct val="80000"/>
              </a:lnSpc>
              <a:spcBef>
                <a:spcPts val="600"/>
              </a:spcBef>
              <a:tabLst>
                <a:tab pos="918845" algn="l"/>
              </a:tabLst>
            </a:pPr>
            <a:r>
              <a:rPr lang="ar-SA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المفاصل                                                      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The Joints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918845" algn="l"/>
              </a:tabLst>
            </a:pPr>
            <a:r>
              <a:rPr lang="ar-S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المفاصل من الأجزاء الهامة لأداء الحركة لعامل الحياكة سواء حركة يده أثناء العمل , أوحركة يده عند مسك المقص, والمفصل هو نقطة الإلتقاء بين عظمتين أو أكثر  ليسمح بالحركة </a:t>
            </a:r>
            <a:r>
              <a:rPr lang="ar-SA" sz="800" baseline="300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(</a:t>
            </a:r>
            <a:endParaRPr lang="ar-EG" sz="800" baseline="30000" dirty="0" smtClean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918845" algn="l"/>
              </a:tabLst>
            </a:pPr>
            <a:endParaRPr lang="en-US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8109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2" name="Rectangle 1"/>
          <p:cNvSpPr/>
          <p:nvPr/>
        </p:nvSpPr>
        <p:spPr>
          <a:xfrm>
            <a:off x="2024743" y="1968101"/>
            <a:ext cx="9535886" cy="154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ts val="600"/>
              </a:spcBef>
              <a:tabLst>
                <a:tab pos="918845" algn="l"/>
              </a:tabLst>
            </a:pPr>
            <a:r>
              <a:rPr lang="ar-SA" sz="2800" b="1" dirty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العضلات                                                    </a:t>
            </a:r>
            <a:r>
              <a:rPr lang="en-US" sz="2800" b="1" dirty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The Muscles</a:t>
            </a:r>
            <a:endParaRPr lang="en-US" sz="2800" dirty="0">
              <a:solidFill>
                <a:schemeClr val="accent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80000"/>
              </a:lnSpc>
              <a:spcBef>
                <a:spcPts val="600"/>
              </a:spcBef>
            </a:pP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إصابة العضلات فى مهنة الحياكة من أكثر الإصابات إنتشارا فى عمال الحياكة , حيث العمل لفترات طويلة بوضع ثابت يؤدى إلى إجهاد العضلات مما يؤدى إلى العديد من المخاطر 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65408" y="3609569"/>
            <a:ext cx="7550870" cy="1056858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prstClr val="white"/>
              </a:buClr>
              <a:buSzPct val="80000"/>
              <a:tabLst>
                <a:tab pos="918845" algn="l"/>
              </a:tabLst>
            </a:pPr>
            <a:r>
              <a:rPr lang="ar-S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تعب العضلات                                        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Muscles Fatigue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281" y="4414651"/>
            <a:ext cx="11840547" cy="80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prstClr val="white"/>
              </a:buClr>
              <a:buSzPct val="80000"/>
              <a:tabLst>
                <a:tab pos="918845" algn="l"/>
              </a:tabLst>
            </a:pPr>
            <a:r>
              <a:rPr lang="ar-SA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أثناء ساعات العمل الطويلة والمستمرة لعمال الحياكة تنخفض بالتدريج قدرة العضلة على العمل وهذه الحالة تسمي التعب العضلى </a:t>
            </a:r>
            <a:r>
              <a:rPr lang="ar-EG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ar-EG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0872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2" name="Rectangle 1"/>
          <p:cNvSpPr/>
          <p:nvPr/>
        </p:nvSpPr>
        <p:spPr>
          <a:xfrm>
            <a:off x="1179904" y="2237589"/>
            <a:ext cx="10820400" cy="246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prstClr val="white"/>
              </a:buClr>
              <a:buSzPct val="80000"/>
              <a:tabLst>
                <a:tab pos="918845" algn="l"/>
              </a:tabLst>
            </a:pPr>
            <a:r>
              <a:rPr lang="ar-SA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وهناك العديد من الأوضاع الحادة التي يرتفع فيها الإجهاد بصورة ملحوظة منها :</a:t>
            </a:r>
          </a:p>
          <a:p>
            <a:pPr lvl="0" defTabSz="4572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prstClr val="white"/>
              </a:buClr>
              <a:buSzPct val="80000"/>
              <a:tabLst>
                <a:tab pos="918845" algn="l"/>
              </a:tabLst>
            </a:pPr>
            <a:r>
              <a:rPr lang="ar-SA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عندما تكون الأذرع مرفوعة في أى إتجاه بعيداً عن الجسم ففى بعض الحالات يقوم العامل برفع الذراع , وذلك لتناول القطع المراد حياكتها أو لإعادة وضعها على وسائل المناولة ذو الإرتفاع الغير مناسب.  </a:t>
            </a:r>
          </a:p>
          <a:p>
            <a:pPr lvl="0" defTabSz="4572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prstClr val="white"/>
              </a:buClr>
              <a:buSzPct val="80000"/>
              <a:tabLst>
                <a:tab pos="918845" algn="l"/>
              </a:tabLst>
            </a:pPr>
            <a:r>
              <a:rPr lang="ar-SA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يعتبر الإنثناء الجانبي للرقبة أكثر إجهاد من ثني الرقبة , وغالبا يقوم العامل بثنى الرقبة أثناء قيامه بعملية الحياكة.  </a:t>
            </a:r>
          </a:p>
        </p:txBody>
      </p:sp>
    </p:spTree>
    <p:extLst>
      <p:ext uri="{BB962C8B-B14F-4D97-AF65-F5344CB8AC3E}">
        <p14:creationId xmlns:p14="http://schemas.microsoft.com/office/powerpoint/2010/main" val="1530146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44" y="0"/>
            <a:ext cx="13193962" cy="725320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60362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THANK YOU</a:t>
            </a:r>
            <a:endParaRPr lang="ar-EG" sz="3600" dirty="0">
              <a:solidFill>
                <a:schemeClr val="bg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083113" y="1579962"/>
            <a:ext cx="8244689" cy="450828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EG" dirty="0" smtClean="0"/>
              <a:t>وبالتالى نجد أن علم الإرجونوميكس يبحث عن الإستخدام الإنسانى الآمن المريح , ذو الكفاءة العالية للأداء للحصول على أكبر كم من الإنتاجية للإنسان بدون بذل جهد كبير , وبدون مخاطر وإصابات سواء فى الوقت الحالى للإستخدام أو بعد فترات طويلة , فعلى سبيل المثال فى مجال صناعة الملابس الجاهزة فإن الإرجونوميكس يبحث للوصول إلى زيادة إنتاجية العامل بدون بذل مجهود أكبر, وبدون التعرض لأى مخاطر مع رفع كفاءة أداء العمال , حيث الملاءمة بين الإنسان والعمل .</a:t>
            </a:r>
          </a:p>
          <a:p>
            <a:pPr algn="r"/>
            <a:endParaRPr lang="ar-EG" dirty="0"/>
          </a:p>
          <a:p>
            <a:pPr algn="r"/>
            <a:r>
              <a:rPr lang="ar-EG" dirty="0" smtClean="0"/>
              <a:t>فالإرجونوميكس ينظر إلى كل جوانب العمل حيث يتضمن التصميم الكلي لبيئة العمل وما بها من أدوات وماكينات وكراسي ومناضد ومناخ........إلخ , و يتضمن كذلك سرعة العمل وكيفية تنظيم العمل ومتطلبات الإنتاج.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2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642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Cooper Black</vt:lpstr>
      <vt:lpstr>Simplified Arabic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haidy</dc:creator>
  <cp:lastModifiedBy>shosho</cp:lastModifiedBy>
  <cp:revision>12</cp:revision>
  <dcterms:created xsi:type="dcterms:W3CDTF">2020-03-17T20:43:53Z</dcterms:created>
  <dcterms:modified xsi:type="dcterms:W3CDTF">2020-03-30T18:24:46Z</dcterms:modified>
</cp:coreProperties>
</file>