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>
        <p:scale>
          <a:sx n="79" d="100"/>
          <a:sy n="79" d="100"/>
        </p:scale>
        <p:origin x="132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03/08/1441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2091" y="2322834"/>
            <a:ext cx="7878305" cy="2057113"/>
          </a:xfrm>
        </p:spPr>
        <p:txBody>
          <a:bodyPr>
            <a:normAutofit/>
          </a:bodyPr>
          <a:lstStyle/>
          <a:p>
            <a:r>
              <a:rPr lang="ar-EG" dirty="0" smtClean="0">
                <a:solidFill>
                  <a:schemeClr val="bg1"/>
                </a:solidFill>
              </a:rPr>
              <a:t>ارجنومية الملابس</a:t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>الفرقة الثالثة</a:t>
            </a: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090" y="4937895"/>
            <a:ext cx="7878306" cy="1426575"/>
          </a:xfrm>
        </p:spPr>
        <p:txBody>
          <a:bodyPr/>
          <a:lstStyle/>
          <a:p>
            <a:r>
              <a:rPr lang="ar-EG" dirty="0" smtClean="0">
                <a:solidFill>
                  <a:schemeClr val="bg1"/>
                </a:solidFill>
              </a:rPr>
              <a:t>اعداد</a:t>
            </a:r>
          </a:p>
          <a:p>
            <a:r>
              <a:rPr lang="ar-EG" dirty="0" smtClean="0">
                <a:solidFill>
                  <a:schemeClr val="bg1"/>
                </a:solidFill>
              </a:rPr>
              <a:t>م.د.شيرين صلاح الدين على سالم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653" y="0"/>
            <a:ext cx="13193962" cy="725320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3817015" y="1505273"/>
            <a:ext cx="6857020" cy="1373729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الإرجونوميكس </a:t>
            </a:r>
            <a:r>
              <a:rPr lang="en-US" sz="6000" b="1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Ergonomics</a:t>
            </a:r>
            <a:r>
              <a:rPr lang="en-US" sz="7200" b="1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 </a:t>
            </a:r>
            <a:endParaRPr lang="en-US" sz="7200" b="1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02055" y="3223034"/>
            <a:ext cx="11717517" cy="4923498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>
              <a:lnSpc>
                <a:spcPct val="70000"/>
              </a:lnSpc>
              <a:spcBef>
                <a:spcPts val="600"/>
              </a:spcBef>
            </a:pPr>
            <a:r>
              <a:rPr lang="ar-S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فالإرجونوميكس ينظر إلى كل جوانب العمل حيث يتضمن التصميم الكلي لبيئة العمل وما بها من أدوات وماكينات وكراسي ومناضد ومناخ........إلخ , و يتضمن كذلك سرعة العمل وكيفية تنظيم العمل ومتطلبات الإنتاج.</a:t>
            </a:r>
            <a:endParaRPr lang="ar-EG" sz="2400" b="1" baseline="30000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70000"/>
              </a:lnSpc>
              <a:spcBef>
                <a:spcPts val="600"/>
              </a:spcBef>
            </a:pPr>
            <a:endParaRPr lang="en-US" sz="2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>
              <a:lnSpc>
                <a:spcPct val="80000"/>
              </a:lnSpc>
              <a:spcBef>
                <a:spcPts val="600"/>
              </a:spcBef>
              <a:tabLst>
                <a:tab pos="918845" algn="l"/>
              </a:tabLst>
            </a:pPr>
            <a:r>
              <a:rPr lang="ar-EG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أهداف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التى يسعى لدراستها</a:t>
            </a:r>
            <a:r>
              <a:rPr lang="ar-SA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الإرجونوميكس </a:t>
            </a:r>
            <a:r>
              <a:rPr lang="ar-EG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lang="ar-SA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sz="36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indent="-342900" algn="justLow">
              <a:lnSpc>
                <a:spcPct val="7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ar-S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يهتم الإرجونوميكس بتصميم النظم التي يؤدى فيها الأفراد العمل, 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indent="-342900" algn="justLow">
              <a:lnSpc>
                <a:spcPct val="70000"/>
              </a:lnSpc>
              <a:buFont typeface="+mj-lt"/>
              <a:buAutoNum type="arabicPeriod"/>
            </a:pPr>
            <a:r>
              <a:rPr lang="ar-S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وكذلك يهدف الإرجونوميكس إلى تأكيد إحتياجات الإنسان للأمان والعمل بكفاءة , فهو يقوم بمعالجة النقص الناشئ في النظم القائمة، وتحسين الأداء من خلال تحسين التفاعلات بين المكون الإنساني والمكونات الأخرى ,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indent="-342900" algn="justLow">
              <a:lnSpc>
                <a:spcPct val="70000"/>
              </a:lnSpc>
              <a:buFont typeface="+mj-lt"/>
              <a:buAutoNum type="arabicPeriod"/>
            </a:pPr>
            <a:r>
              <a:rPr lang="ar-S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فالإرجونوميكس يعمل على ملاءمة الوظيفة للإنسان في مستويات بيوميكانيكية ، وفسيولوجية، و سلوكية وإدراكية</a:t>
            </a:r>
            <a:r>
              <a:rPr lang="ar-SA" sz="24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()</a:t>
            </a:r>
            <a:r>
              <a:rPr lang="ar-SA" sz="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989547" y="973982"/>
            <a:ext cx="7550870" cy="15082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b="1" dirty="0" smtClean="0">
                <a:solidFill>
                  <a:srgbClr val="FF0000"/>
                </a:solidFill>
              </a:rPr>
              <a:t>أهمية الارجنوميكس فى مجال الملابس</a:t>
            </a:r>
            <a:endParaRPr lang="en-US" sz="7200" b="1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85" y="1819468"/>
            <a:ext cx="11888230" cy="387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154935" y="1402044"/>
            <a:ext cx="11717517" cy="45082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Low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EG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</a:t>
            </a:r>
            <a:r>
              <a:rPr kumimoji="0" lang="ar-SA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تقليل الوقت المفقود .</a:t>
            </a:r>
            <a:endParaRPr kumimoji="0" lang="en-US" sz="36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justLow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إمكانية التنافس فى الأسواق العالمية .</a:t>
            </a:r>
            <a:endParaRPr kumimoji="0" lang="en-US" sz="36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justLow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رفع جودة الإنتاج .</a:t>
            </a:r>
            <a:endParaRPr kumimoji="0" lang="en-US" sz="36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justLow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التعديل فى تصميم مكان العمل بكل محتوياته لتناسب المستخدم .</a:t>
            </a:r>
            <a:endParaRPr kumimoji="0" lang="en-US" sz="36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justLow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توافر بيئة عمل ذو ظروف فزيقية تناسب العمال 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81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814669" y="557246"/>
            <a:ext cx="7550870" cy="1508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800" b="1" i="0" u="none" strike="noStrike" kern="1200" cap="all" spc="0" normalizeH="0" baseline="0" noProof="0" smtClean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جوانب علم الارجنوميكس</a:t>
            </a:r>
            <a:endParaRPr kumimoji="0" lang="en-US" sz="7200" b="1" i="0" u="none" strike="noStrike" kern="1200" cap="all" spc="0" normalizeH="0" baseline="0" noProof="0" dirty="0">
              <a:ln w="3175" cmpd="sng">
                <a:noFill/>
              </a:ln>
              <a:solidFill>
                <a:srgbClr val="FF0000"/>
              </a:solidFill>
              <a:effectLst/>
              <a:uLnTx/>
              <a:uFillTx/>
              <a:latin typeface="Cooper Black" panose="0208090404030B0204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4524" y="2211355"/>
            <a:ext cx="11723211" cy="437798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1</a:t>
            </a: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- التشريح                                                 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</a:rPr>
              <a:t>Anatomy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EG" sz="2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     </a:t>
            </a:r>
            <a:r>
              <a:rPr kumimoji="0" lang="ar-SA" sz="2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ويعتبر علم التشريح من العلوم الأساسية للإرجونوميكس وهو علم يبحث في بنية وشكل الجسم , ومن ثم يجب دراسة تشريح جسم العامل وخاصة الهيكل العظمى والمفاصل والأربطة والعضلات وذلك لأن بنائية جسم الإنسان تعتمد في الحركة على ميكانيكية حركة  عظامه , ومفاصله وعضلاته</a:t>
            </a:r>
            <a:endParaRPr kumimoji="0" lang="en-US" sz="2000" b="0" i="0" u="none" strike="noStrike" kern="1200" cap="none" spc="0" normalizeH="0" baseline="0" noProof="0" smtClean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1-1- الهيكل العظمي                                                  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</a:rPr>
              <a:t>Skeleton</a:t>
            </a:r>
            <a:r>
              <a:rPr kumimoji="0" lang="ar-SA" sz="2800" b="1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  </a:t>
            </a:r>
            <a:endParaRPr kumimoji="0" lang="en-US" sz="2800" b="1" i="0" u="none" strike="noStrike" kern="1200" cap="none" spc="0" normalizeH="0" baseline="0" noProof="0" smtClean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Century Gothic" panose="020B0502020202020204"/>
            </a:endParaRPr>
          </a:p>
          <a:p>
            <a:pPr marL="0" marR="0" lvl="0" indent="0" algn="r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هو دعامة الجسم حيث يعطي الجسم شكله الخاص ويحفظ تناسقه وإتزانه ويتركب من حوالي مائتي عظمة , ووظائف الجهاز العظمي هي:- 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r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التدعيم :- الجهاز العظمي يدعم الجسم  ويحيط ببعض الأجهزة الحيوية ويحافظ عليها كما أنه يحافظ على شكل الجسم .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r" defTabSz="457200" rtl="1" eaLnBrk="1" fontAlgn="auto" latinLnBrk="0" hangingPunct="1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الحماية :- حماية الأجهزة الداخلية الدقيقة مثل المخ في الجمجمة والنخاع المستطيل في العمود الفقرى.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الحركة :- العظام تعمل كروافع تسمح للعضلات بالحركة .</a:t>
            </a:r>
            <a:r>
              <a:rPr kumimoji="0" lang="ar-SA" sz="2400" b="1" i="0" u="none" strike="noStrike" kern="120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8087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627" y="-2202242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02057" y="1033107"/>
            <a:ext cx="10176094" cy="1508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prstClr val="white"/>
              </a:buClr>
              <a:buSzPct val="80000"/>
              <a:buFontTx/>
              <a:buNone/>
              <a:tabLst>
                <a:tab pos="918845" algn="l"/>
              </a:tabLst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62324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أقسام الهيكل العظمى   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62324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The Parts of the Skeleton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62324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68789" y="3310427"/>
            <a:ext cx="11723211" cy="46971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ysClr val="window" lastClr="FFFFFF"/>
              </a:buClr>
              <a:buSzPct val="80000"/>
              <a:buFont typeface="Wingdings 3" panose="05040102010807070707" pitchFamily="18" charset="2"/>
              <a:buNone/>
              <a:tabLst>
                <a:tab pos="918845" algn="l"/>
              </a:tabLst>
              <a:defRPr/>
            </a:pP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/>
                <a:cs typeface="Tahoma" panose="020B0604030504040204" pitchFamily="34" charset="0"/>
              </a:rPr>
              <a:t>   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وهى العمود الفقرى , والجمجمة , والطرفان العلويان , الطرفان السفليان , القفص الصدرى , </a:t>
            </a:r>
            <a:r>
              <a:rPr kumimoji="0" lang="ar-EG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 الشكل 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يوضح هيكل اليد حيث أن اليد من الأجزاء الأساسية التى يستخدمها عامل الحياكة أثناء قيامه بالعمل  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014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78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  <p:pic>
        <p:nvPicPr>
          <p:cNvPr id="4" name="Picture 3" descr="1111"/>
          <p:cNvPicPr/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08" y="235390"/>
            <a:ext cx="3825892" cy="5952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00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346" y="1348967"/>
            <a:ext cx="4203307" cy="3857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321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Cooper Black</vt:lpstr>
      <vt:lpstr>Simplified Arabic</vt:lpstr>
      <vt:lpstr>Tahoma</vt:lpstr>
      <vt:lpstr>Times New Roman</vt:lpstr>
      <vt:lpstr>Wingdings 3</vt:lpstr>
      <vt:lpstr>Office Theme</vt:lpstr>
      <vt:lpstr>ارجنومية الملابس الفرقة الثالثة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shosho</cp:lastModifiedBy>
  <cp:revision>9</cp:revision>
  <dcterms:created xsi:type="dcterms:W3CDTF">2020-03-17T20:43:53Z</dcterms:created>
  <dcterms:modified xsi:type="dcterms:W3CDTF">2020-03-27T19:08:54Z</dcterms:modified>
</cp:coreProperties>
</file>