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3" r:id="rId3"/>
    <p:sldId id="257" r:id="rId4"/>
    <p:sldId id="264" r:id="rId5"/>
    <p:sldId id="258" r:id="rId6"/>
    <p:sldId id="265" r:id="rId7"/>
    <p:sldId id="261" r:id="rId8"/>
    <p:sldId id="262" r:id="rId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13/08/1441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محاضرة(4)العناية بالملابس</a:t>
            </a:r>
            <a:br>
              <a:rPr lang="ar-EG" dirty="0" smtClean="0">
                <a:solidFill>
                  <a:schemeClr val="bg1"/>
                </a:solidFill>
              </a:rPr>
            </a:br>
            <a:r>
              <a:rPr lang="ar-EG" dirty="0" smtClean="0">
                <a:solidFill>
                  <a:schemeClr val="bg1"/>
                </a:solidFill>
              </a:rPr>
              <a:t>الفرقة الرابعة </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384"/>
            <a:ext cx="9144000" cy="936104"/>
          </a:xfrm>
        </p:spPr>
        <p:txBody>
          <a:bodyPr>
            <a:normAutofit fontScale="90000"/>
          </a:bodyPr>
          <a:lstStyle/>
          <a:p>
            <a:r>
              <a:rPr lang="ar-EG" sz="5400" b="1" dirty="0">
                <a:solidFill>
                  <a:srgbClr val="FF0000"/>
                </a:solidFill>
              </a:rPr>
              <a:t>أمثلة لأشهر بقع المنسوجات وطرق إزالتها </a:t>
            </a:r>
          </a:p>
        </p:txBody>
      </p:sp>
      <p:sp>
        <p:nvSpPr>
          <p:cNvPr id="3" name="عنصر نائب للمحتوى 2"/>
          <p:cNvSpPr>
            <a:spLocks noGrp="1"/>
          </p:cNvSpPr>
          <p:nvPr>
            <p:ph idx="1"/>
          </p:nvPr>
        </p:nvSpPr>
        <p:spPr>
          <a:xfrm>
            <a:off x="1524000" y="1124744"/>
            <a:ext cx="9144000" cy="5733256"/>
          </a:xfrm>
        </p:spPr>
        <p:txBody>
          <a:bodyPr>
            <a:normAutofit/>
          </a:bodyPr>
          <a:lstStyle/>
          <a:p>
            <a:pPr algn="ctr">
              <a:buNone/>
            </a:pPr>
            <a:r>
              <a:rPr lang="ar-SA" sz="3600" b="1" dirty="0">
                <a:solidFill>
                  <a:srgbClr val="0070C0"/>
                </a:solidFill>
              </a:rPr>
              <a:t>مضادات العرق، مزيلات الروائح</a:t>
            </a:r>
            <a:endParaRPr lang="en-US" sz="3600" b="1" dirty="0">
              <a:solidFill>
                <a:srgbClr val="0070C0"/>
              </a:solidFill>
            </a:endParaRPr>
          </a:p>
          <a:p>
            <a:endParaRPr lang="ar-EG" dirty="0" smtClean="0"/>
          </a:p>
          <a:p>
            <a:endParaRPr lang="ar-EG" dirty="0" smtClean="0"/>
          </a:p>
          <a:p>
            <a:endParaRPr lang="ar-EG" dirty="0" smtClean="0"/>
          </a:p>
          <a:p>
            <a:endParaRPr lang="ar-EG" dirty="0" smtClean="0"/>
          </a:p>
          <a:p>
            <a:pPr>
              <a:buNone/>
            </a:pPr>
            <a:endParaRPr lang="ar-EG" sz="3600" dirty="0"/>
          </a:p>
          <a:p>
            <a:pPr>
              <a:buNone/>
            </a:pPr>
            <a:r>
              <a:rPr lang="ar-SA" sz="3600" dirty="0"/>
              <a:t>ضعي منظفاً سائلاً غير مخفف ثم </a:t>
            </a:r>
            <a:r>
              <a:rPr lang="ar-SA" sz="3600" dirty="0" err="1"/>
              <a:t>اشطفي.</a:t>
            </a:r>
            <a:r>
              <a:rPr lang="ar-SA" sz="3600" dirty="0"/>
              <a:t> إذا بقيت البقعة، واستعملي محلول التبييض، ثم </a:t>
            </a:r>
            <a:r>
              <a:rPr lang="ar-SA" sz="3600" dirty="0" err="1"/>
              <a:t>اغسلي.</a:t>
            </a:r>
            <a:r>
              <a:rPr lang="ar-SA" sz="3600" dirty="0"/>
              <a:t> نفس المتبع في حالة المنسوجات البيضاء والقابلة للتبييض لكن استعملي مبيضا غير كلوري</a:t>
            </a:r>
            <a:r>
              <a:rPr lang="ar-EG" sz="3600" dirty="0"/>
              <a:t> فى حالة المنسوجات الملونة</a:t>
            </a:r>
            <a:r>
              <a:rPr lang="ar-SA" sz="3600" dirty="0" err="1"/>
              <a:t>.</a:t>
            </a:r>
            <a:endParaRPr lang="en-US" sz="3600" dirty="0"/>
          </a:p>
          <a:p>
            <a:endParaRPr lang="ar-EG" dirty="0"/>
          </a:p>
        </p:txBody>
      </p:sp>
      <p:pic>
        <p:nvPicPr>
          <p:cNvPr id="4" name="il_fi" descr="http://www.ontha.com/wp-content/uploads/Razli%C4%8Dne-oblike-deodorantov.jpg"/>
          <p:cNvPicPr/>
          <p:nvPr/>
        </p:nvPicPr>
        <p:blipFill>
          <a:blip r:embed="rId2" cstate="print"/>
          <a:srcRect/>
          <a:stretch>
            <a:fillRect/>
          </a:stretch>
        </p:blipFill>
        <p:spPr bwMode="auto">
          <a:xfrm>
            <a:off x="4439816" y="1628800"/>
            <a:ext cx="3672408" cy="2808312"/>
          </a:xfrm>
          <a:prstGeom prst="rect">
            <a:avLst/>
          </a:prstGeom>
          <a:ln>
            <a:noFill/>
          </a:ln>
          <a:effectLst>
            <a:softEdge rad="112500"/>
          </a:effectLst>
        </p:spPr>
      </p:pic>
    </p:spTree>
    <p:extLst>
      <p:ext uri="{BB962C8B-B14F-4D97-AF65-F5344CB8AC3E}">
        <p14:creationId xmlns:p14="http://schemas.microsoft.com/office/powerpoint/2010/main" val="303509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5" y="0"/>
            <a:ext cx="13193962" cy="7253207"/>
          </a:xfrm>
          <a:prstGeom prst="rect">
            <a:avLst/>
          </a:prstGeom>
        </p:spPr>
      </p:pic>
      <p:sp>
        <p:nvSpPr>
          <p:cNvPr id="2" name="Rectangle 1"/>
          <p:cNvSpPr/>
          <p:nvPr/>
        </p:nvSpPr>
        <p:spPr>
          <a:xfrm>
            <a:off x="4274052" y="779124"/>
            <a:ext cx="6830716" cy="754694"/>
          </a:xfrm>
          <a:prstGeom prst="rect">
            <a:avLst/>
          </a:prstGeom>
        </p:spPr>
        <p:txBody>
          <a:bodyPr wrap="none">
            <a:spAutoFit/>
          </a:bodyPr>
          <a:lstStyle/>
          <a:p>
            <a:pPr algn="ctr">
              <a:lnSpc>
                <a:spcPct val="115000"/>
              </a:lnSpc>
              <a:spcAft>
                <a:spcPts val="1000"/>
              </a:spcAft>
            </a:pPr>
            <a:r>
              <a:rPr lang="ar-SA" sz="4000" b="1" i="1" dirty="0">
                <a:solidFill>
                  <a:srgbClr val="5F497A"/>
                </a:solidFill>
                <a:latin typeface="Calibri" panose="020F0502020204030204" pitchFamily="34" charset="0"/>
                <a:ea typeface="Calibri" panose="020F0502020204030204" pitchFamily="34" charset="0"/>
              </a:rPr>
              <a:t>كيفية إزالة آثار مزيل العرق من الملابس</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802455" y="1814904"/>
            <a:ext cx="8148119" cy="5068567"/>
          </a:xfrm>
          <a:prstGeom prst="rect">
            <a:avLst/>
          </a:prstGeom>
        </p:spPr>
        <p:txBody>
          <a:bodyPr wrap="square">
            <a:spAutoFit/>
          </a:bodyPr>
          <a:lstStyle/>
          <a:p>
            <a:pPr>
              <a:lnSpc>
                <a:spcPct val="115000"/>
              </a:lnSpc>
              <a:spcAft>
                <a:spcPts val="1000"/>
              </a:spcAft>
            </a:pPr>
            <a:r>
              <a:rPr lang="ar-SA" sz="2000" b="1" dirty="0">
                <a:latin typeface="Calibri" panose="020F0502020204030204" pitchFamily="34" charset="0"/>
                <a:ea typeface="Calibri" panose="020F0502020204030204" pitchFamily="34" charset="0"/>
              </a:rPr>
              <a:t>استخدام الأمونيا</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SA" sz="3200" b="1" dirty="0">
                <a:latin typeface="Calibri" panose="020F0502020204030204" pitchFamily="34" charset="0"/>
                <a:ea typeface="Calibri" panose="020F0502020204030204" pitchFamily="34" charset="0"/>
              </a:rPr>
              <a:t>تُستخدم الأمونيا لإزالة آثار مزيل العرق التي تسبّبت في تغيير لون الملابس حديثاً، ويُنصح بعدها بالغسل بمنظّف بقع الملابس، كما يُنصح أن يكون الغسل بأعلى حرارة آمنة على القماش، حيث إنّ البقع العنيدة تزول مع استخدام مُبيّضات الأكسجين والغسل بأعلى درجة حرارة يحتملها القماش، ويجب الحذر من خلط الأمونيا مع مُبيّضات الملابس التي تحتوي على الكلور؛ إذ يؤدي خلطهما لتصاعد غازات خطيرة على الصّحة</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992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3" name="صورة 6" descr="D:\6-26.jpg"/>
          <p:cNvPicPr/>
          <p:nvPr/>
        </p:nvPicPr>
        <p:blipFill>
          <a:blip r:embed="rId3"/>
          <a:srcRect/>
          <a:stretch>
            <a:fillRect/>
          </a:stretch>
        </p:blipFill>
        <p:spPr bwMode="auto">
          <a:xfrm>
            <a:off x="2453952" y="0"/>
            <a:ext cx="9283958" cy="3505200"/>
          </a:xfrm>
          <a:prstGeom prst="rect">
            <a:avLst/>
          </a:prstGeom>
          <a:noFill/>
          <a:ln w="9525">
            <a:noFill/>
            <a:miter lim="800000"/>
            <a:headEnd/>
            <a:tailEnd/>
          </a:ln>
        </p:spPr>
      </p:pic>
      <p:sp>
        <p:nvSpPr>
          <p:cNvPr id="2" name="Rectangle 1"/>
          <p:cNvSpPr/>
          <p:nvPr/>
        </p:nvSpPr>
        <p:spPr>
          <a:xfrm>
            <a:off x="102637" y="3589176"/>
            <a:ext cx="11915191" cy="2731004"/>
          </a:xfrm>
          <a:prstGeom prst="rect">
            <a:avLst/>
          </a:prstGeom>
        </p:spPr>
        <p:txBody>
          <a:bodyPr wrap="square">
            <a:spAutoFit/>
          </a:bodyPr>
          <a:lstStyle/>
          <a:p>
            <a:pPr>
              <a:lnSpc>
                <a:spcPct val="115000"/>
              </a:lnSpc>
              <a:spcAft>
                <a:spcPts val="1000"/>
              </a:spcAft>
            </a:pPr>
            <a:r>
              <a:rPr lang="ar-SA" sz="2400" b="1" dirty="0">
                <a:latin typeface="Calibri" panose="020F0502020204030204" pitchFamily="34" charset="0"/>
                <a:ea typeface="Calibri" panose="020F0502020204030204" pitchFamily="34" charset="0"/>
              </a:rPr>
              <a:t>الأمونيا السائلة فعالة جداً في غسل الملابس المتسخة بشدة، حيث يُمكنك مزج الأمونيا السائلة بالماء بنسبة 50/50، ومن ثم وضع الخليط على البقع وتركها لبضع دقائق ثم شطفها بعد </a:t>
            </a:r>
            <a:r>
              <a:rPr lang="ar-SA" sz="2400" b="1" dirty="0" smtClean="0">
                <a:latin typeface="Calibri" panose="020F0502020204030204" pitchFamily="34" charset="0"/>
                <a:ea typeface="Calibri" panose="020F0502020204030204" pitchFamily="34" charset="0"/>
              </a:rPr>
              <a:t>ذلك</a:t>
            </a:r>
            <a:r>
              <a:rPr lang="en-GB" sz="2400" b="1" dirty="0" smtClean="0">
                <a:latin typeface="Calibri" panose="020F0502020204030204" pitchFamily="34" charset="0"/>
                <a:ea typeface="Calibri" panose="020F0502020204030204" pitchFamily="34" charset="0"/>
                <a:cs typeface="Arial" panose="020B0604020202020204" pitchFamily="34" charset="0"/>
              </a:rPr>
              <a:t>.</a:t>
            </a:r>
            <a:endParaRPr lang="ar-EG" sz="2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SA" sz="2400" b="1" dirty="0">
                <a:latin typeface="Calibri" panose="020F0502020204030204" pitchFamily="34" charset="0"/>
                <a:ea typeface="Calibri" panose="020F0502020204030204" pitchFamily="34" charset="0"/>
              </a:rPr>
              <a:t>كما يُمكن إزالة بقع الدم العنيدة باستخدام الأمونيا أيضاً وذلك عن طريق غمس البقع في سائل الأمونيا المزود بالماء بنسبة 50/50، ومن ثم استخدام فرشاة أسنان قديمة لفرك البقعة، فبخلاف فوائد الأمونيا للإزالة البقع إلا أنها تحارب الروائح الكريهة بشكل فعال (من المفضل عدم لمس الأمونيا مباشرة والأفضل ارتداء القفازات</a:t>
            </a:r>
            <a:endParaRPr lang="en-US" sz="2400" dirty="0"/>
          </a:p>
        </p:txBody>
      </p:sp>
    </p:spTree>
    <p:extLst>
      <p:ext uri="{BB962C8B-B14F-4D97-AF65-F5344CB8AC3E}">
        <p14:creationId xmlns:p14="http://schemas.microsoft.com/office/powerpoint/2010/main" val="354989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752083" y="638980"/>
            <a:ext cx="3211135" cy="688458"/>
          </a:xfrm>
          <a:prstGeom prst="rect">
            <a:avLst/>
          </a:prstGeom>
        </p:spPr>
        <p:txBody>
          <a:bodyPr wrap="none">
            <a:spAutoFit/>
          </a:bodyPr>
          <a:lstStyle/>
          <a:p>
            <a:pPr>
              <a:lnSpc>
                <a:spcPct val="115000"/>
              </a:lnSpc>
              <a:spcAft>
                <a:spcPts val="1000"/>
              </a:spcAft>
            </a:pPr>
            <a:r>
              <a:rPr lang="ar-SA" sz="3600" b="1" dirty="0">
                <a:latin typeface="Calibri" panose="020F0502020204030204" pitchFamily="34" charset="0"/>
                <a:ea typeface="Calibri" panose="020F0502020204030204" pitchFamily="34" charset="0"/>
              </a:rPr>
              <a:t>استخدام صودا الخبز</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118049" y="1476773"/>
            <a:ext cx="9682034" cy="2357568"/>
          </a:xfrm>
          <a:prstGeom prst="rect">
            <a:avLst/>
          </a:prstGeom>
        </p:spPr>
        <p:txBody>
          <a:bodyPr wrap="square">
            <a:spAutoFit/>
          </a:bodyPr>
          <a:lstStyle/>
          <a:p>
            <a:pPr>
              <a:lnSpc>
                <a:spcPct val="115000"/>
              </a:lnSpc>
              <a:spcAft>
                <a:spcPts val="1000"/>
              </a:spcAft>
            </a:pPr>
            <a:r>
              <a:rPr lang="ar-SA" sz="3200" dirty="0">
                <a:latin typeface="Calibri" panose="020F0502020204030204" pitchFamily="34" charset="0"/>
                <a:ea typeface="Calibri" panose="020F0502020204030204" pitchFamily="34" charset="0"/>
              </a:rPr>
              <a:t>يمكن التخلّص من آثار مزيل العرق على الملابس باستخدام معجون صودا الخبز والماء، وذلك بخلط القليل من صودا الخبز مع كمية كافية من الماء للحصول على عجين، ويُستخدم بتوزيعه على الآثار، وتركه مدة ساعة واحدة، ثم غسله بالماء البارد، ثم غسله في غسالة الملابس</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9088713" y="3852462"/>
            <a:ext cx="2874505" cy="658642"/>
          </a:xfrm>
          <a:prstGeom prst="rect">
            <a:avLst/>
          </a:prstGeom>
        </p:spPr>
        <p:txBody>
          <a:bodyPr wrap="none">
            <a:spAutoFit/>
          </a:bodyPr>
          <a:lstStyle/>
          <a:p>
            <a:pPr>
              <a:lnSpc>
                <a:spcPct val="115000"/>
              </a:lnSpc>
              <a:spcAft>
                <a:spcPts val="1000"/>
              </a:spcAft>
            </a:pPr>
            <a:r>
              <a:rPr lang="ar-SA" sz="3200" b="1" dirty="0">
                <a:latin typeface="Calibri" panose="020F0502020204030204" pitchFamily="34" charset="0"/>
                <a:ea typeface="Calibri" panose="020F0502020204030204" pitchFamily="34" charset="0"/>
              </a:rPr>
              <a:t>استخدام الخل والماء</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34482" y="4529225"/>
            <a:ext cx="11391953" cy="1200329"/>
          </a:xfrm>
          <a:prstGeom prst="rect">
            <a:avLst/>
          </a:prstGeom>
        </p:spPr>
        <p:txBody>
          <a:bodyPr wrap="square">
            <a:spAutoFit/>
          </a:bodyPr>
          <a:lstStyle/>
          <a:p>
            <a:r>
              <a:rPr lang="ar-SA" sz="2400" b="1" dirty="0">
                <a:latin typeface="Calibri" panose="020F0502020204030204" pitchFamily="34" charset="0"/>
                <a:ea typeface="Calibri" panose="020F0502020204030204" pitchFamily="34" charset="0"/>
              </a:rPr>
              <a:t>يمكن غسل الآثار بمحلول الخل والماء للتخلّص منها، حيث يُمزج مقدار من الخل مع مقدارٍ مساوٍ من الماء، ويُنصح بنقع الآثار في المحلول ثم فركها باليدين، ويمكن ترك القطعة في المحلول عدة ساعات إذا كانت الآثار عنيدة، بعد ذلك تُوضع في غسالة الملابس</a:t>
            </a:r>
            <a:endParaRPr lang="en-US" sz="2400" b="1" dirty="0"/>
          </a:p>
        </p:txBody>
      </p:sp>
    </p:spTree>
    <p:extLst>
      <p:ext uri="{BB962C8B-B14F-4D97-AF65-F5344CB8AC3E}">
        <p14:creationId xmlns:p14="http://schemas.microsoft.com/office/powerpoint/2010/main" val="232553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384"/>
            <a:ext cx="9144000" cy="1143000"/>
          </a:xfrm>
        </p:spPr>
        <p:txBody>
          <a:bodyPr>
            <a:normAutofit fontScale="90000"/>
          </a:bodyPr>
          <a:lstStyle/>
          <a:p>
            <a:r>
              <a:rPr lang="ar-EG" sz="5400" b="1" dirty="0">
                <a:solidFill>
                  <a:srgbClr val="FF0000"/>
                </a:solidFill>
              </a:rPr>
              <a:t>أمثلة لأشهر بقع المنسوجات وطرق إزالتها </a:t>
            </a:r>
          </a:p>
        </p:txBody>
      </p:sp>
      <p:sp>
        <p:nvSpPr>
          <p:cNvPr id="3" name="عنصر نائب للمحتوى 2"/>
          <p:cNvSpPr>
            <a:spLocks noGrp="1"/>
          </p:cNvSpPr>
          <p:nvPr>
            <p:ph idx="1"/>
          </p:nvPr>
        </p:nvSpPr>
        <p:spPr>
          <a:xfrm>
            <a:off x="1524000" y="1124744"/>
            <a:ext cx="9144000" cy="6048672"/>
          </a:xfrm>
        </p:spPr>
        <p:txBody>
          <a:bodyPr>
            <a:normAutofit/>
          </a:bodyPr>
          <a:lstStyle/>
          <a:p>
            <a:pPr algn="ctr">
              <a:buNone/>
            </a:pPr>
            <a:r>
              <a:rPr lang="ar-SA" sz="3600" b="1" dirty="0" err="1">
                <a:solidFill>
                  <a:srgbClr val="0070C0"/>
                </a:solidFill>
              </a:rPr>
              <a:t>الشوكولاته</a:t>
            </a:r>
            <a:endParaRPr lang="ar-EG" dirty="0" smtClean="0"/>
          </a:p>
          <a:p>
            <a:endParaRPr lang="ar-EG" dirty="0" smtClean="0"/>
          </a:p>
          <a:p>
            <a:endParaRPr lang="ar-EG" dirty="0" smtClean="0"/>
          </a:p>
          <a:p>
            <a:endParaRPr lang="ar-EG" dirty="0" smtClean="0"/>
          </a:p>
          <a:p>
            <a:endParaRPr lang="ar-EG" dirty="0" smtClean="0"/>
          </a:p>
          <a:p>
            <a:pPr>
              <a:buNone/>
            </a:pPr>
            <a:endParaRPr lang="ar-EG" sz="3500" dirty="0"/>
          </a:p>
        </p:txBody>
      </p:sp>
      <p:pic>
        <p:nvPicPr>
          <p:cNvPr id="4" name="Picture 2" descr="للتخلص من بقع الشوكولاته.jpg"/>
          <p:cNvPicPr/>
          <p:nvPr/>
        </p:nvPicPr>
        <p:blipFill>
          <a:blip r:embed="rId2" cstate="print"/>
          <a:stretch>
            <a:fillRect/>
          </a:stretch>
        </p:blipFill>
        <p:spPr>
          <a:xfrm>
            <a:off x="4151784" y="1556792"/>
            <a:ext cx="3872632" cy="2664296"/>
          </a:xfrm>
          <a:prstGeom prst="rect">
            <a:avLst/>
          </a:prstGeom>
          <a:ln>
            <a:noFill/>
          </a:ln>
          <a:effectLst>
            <a:softEdge rad="112500"/>
          </a:effectLst>
        </p:spPr>
      </p:pic>
      <p:sp>
        <p:nvSpPr>
          <p:cNvPr id="5" name="Rectangle 4"/>
          <p:cNvSpPr/>
          <p:nvPr/>
        </p:nvSpPr>
        <p:spPr>
          <a:xfrm>
            <a:off x="461727" y="4446708"/>
            <a:ext cx="11244404" cy="1815882"/>
          </a:xfrm>
          <a:prstGeom prst="rect">
            <a:avLst/>
          </a:prstGeom>
        </p:spPr>
        <p:txBody>
          <a:bodyPr wrap="square">
            <a:spAutoFit/>
          </a:bodyPr>
          <a:lstStyle/>
          <a:p>
            <a:r>
              <a:rPr lang="ar-SA" sz="2800" b="1" dirty="0">
                <a:solidFill>
                  <a:srgbClr val="333333"/>
                </a:solidFill>
                <a:ea typeface="Calibri" panose="020F0502020204030204" pitchFamily="34" charset="0"/>
              </a:rPr>
              <a:t>يعود السبب في إحداث الشوكولاتة للبقع إلى أنّها تتكوّن من زبدة الكاكاو التي تترك آثاراً زيتية، وبودرة الكاكاو التي تحتوي على مادة العفص (بالإنجليزيّة</a:t>
            </a:r>
            <a:r>
              <a:rPr lang="en-US" sz="2800" b="1" dirty="0">
                <a:solidFill>
                  <a:srgbClr val="333333"/>
                </a:solidFill>
                <a:latin typeface="Arial" panose="020B0604020202020204" pitchFamily="34" charset="0"/>
                <a:ea typeface="Calibri" panose="020F0502020204030204" pitchFamily="34" charset="0"/>
              </a:rPr>
              <a:t>: Tannins) </a:t>
            </a:r>
            <a:r>
              <a:rPr lang="ar-SA" sz="2800" b="1" dirty="0">
                <a:solidFill>
                  <a:srgbClr val="333333"/>
                </a:solidFill>
                <a:latin typeface="Arial" panose="020B0604020202020204" pitchFamily="34" charset="0"/>
                <a:ea typeface="Calibri" panose="020F0502020204030204" pitchFamily="34" charset="0"/>
              </a:rPr>
              <a:t>والتي تترك أثراً غامقاً، وكلّما كانت الشوكولاتة أغمق كلّما زاد تركيز العفص بالتالي ستكون إزالة البقع أصعب، وعليه فلا بدّ من اتّباع طريقة علميّة للتخلّص منها دون اللجوء إلى غسلها بمسحوق الغسيل</a:t>
            </a:r>
            <a:r>
              <a:rPr lang="ar-SA" sz="2800" b="1" dirty="0">
                <a:solidFill>
                  <a:srgbClr val="333333"/>
                </a:solidFill>
                <a:ea typeface="Calibri" panose="020F0502020204030204" pitchFamily="34" charset="0"/>
              </a:rPr>
              <a:t> </a:t>
            </a:r>
            <a:endParaRPr lang="en-US" sz="2800" b="1" dirty="0"/>
          </a:p>
        </p:txBody>
      </p:sp>
    </p:spTree>
    <p:extLst>
      <p:ext uri="{BB962C8B-B14F-4D97-AF65-F5344CB8AC3E}">
        <p14:creationId xmlns:p14="http://schemas.microsoft.com/office/powerpoint/2010/main" val="3343080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174033" y="3371471"/>
            <a:ext cx="9806473" cy="3416320"/>
          </a:xfrm>
          <a:prstGeom prst="rect">
            <a:avLst/>
          </a:prstGeom>
        </p:spPr>
        <p:txBody>
          <a:bodyPr wrap="square">
            <a:spAutoFit/>
          </a:bodyPr>
          <a:lstStyle/>
          <a:p>
            <a:pPr>
              <a:buNone/>
            </a:pPr>
            <a:r>
              <a:rPr lang="ar-EG" sz="3600" b="1" dirty="0"/>
              <a:t>دعك البقعة فوراً بصابون أطباق سائل ثم نقعيها فى ماء دافئ. إذا لم تتمكن من تنفيذ الخطوة السابقة فور الإصابة بالبقعة، فنضع الثوب فى الثلاجة حتى تتماسك الشوكولاتة وافركيها قدر استطاعتك. وبعد ذلك، صبى ماء ساخناً على ظهر القطعة المبقعة ثم ضعى عليها صابون أطباق سائلاً وادعكيها واشطفيها. كررى ذلك إذا حتى تزل البقعة. </a:t>
            </a:r>
          </a:p>
        </p:txBody>
      </p:sp>
      <p:sp>
        <p:nvSpPr>
          <p:cNvPr id="3" name="Rectangle 2"/>
          <p:cNvSpPr/>
          <p:nvPr/>
        </p:nvSpPr>
        <p:spPr>
          <a:xfrm>
            <a:off x="2817845" y="711663"/>
            <a:ext cx="9237307" cy="2032288"/>
          </a:xfrm>
          <a:prstGeom prst="rect">
            <a:avLst/>
          </a:prstGeom>
        </p:spPr>
        <p:txBody>
          <a:bodyPr wrap="square">
            <a:spAutoFit/>
          </a:bodyPr>
          <a:lstStyle/>
          <a:p>
            <a:pPr>
              <a:lnSpc>
                <a:spcPct val="115000"/>
              </a:lnSpc>
              <a:spcAft>
                <a:spcPts val="1000"/>
              </a:spcAft>
            </a:pPr>
            <a:r>
              <a:rPr lang="ar-SA" sz="2800" dirty="0">
                <a:solidFill>
                  <a:srgbClr val="27272A"/>
                </a:solidFill>
                <a:latin typeface="Calibri" panose="020F0502020204030204" pitchFamily="34" charset="0"/>
                <a:ea typeface="Calibri" panose="020F0502020204030204" pitchFamily="34" charset="0"/>
              </a:rPr>
              <a:t>يمكن أن تُلطّخ بقع الشوكولاتة الملابس بكلّ بساطة وغالباً ما تذوب بالقماش قبل معالجتها. ولكن من حسن الحظ أنّ التعامل مع هذا النوع من البقع سهلٌ جداً. يُمكنكِ استخدام أي منظّف للتخلّص من هذه البقع الموجودة على الملابس من دون غسلها. ولكن، إذا كانت البقع صعبة، من المُستحسن استخدام الغسالة</a:t>
            </a:r>
            <a:r>
              <a:rPr lang="en-US" dirty="0">
                <a:solidFill>
                  <a:srgbClr val="27272A"/>
                </a:solidFill>
                <a:latin typeface="Arial" panose="020B0604020202020204" pitchFamily="34" charset="0"/>
                <a:ea typeface="Calibri" panose="020F0502020204030204" pitchFamily="34"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014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134"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sp>
        <p:nvSpPr>
          <p:cNvPr id="2" name="Rectangle 1"/>
          <p:cNvSpPr/>
          <p:nvPr/>
        </p:nvSpPr>
        <p:spPr>
          <a:xfrm>
            <a:off x="9613728" y="1087152"/>
            <a:ext cx="2481770" cy="410882"/>
          </a:xfrm>
          <a:prstGeom prst="rect">
            <a:avLst/>
          </a:prstGeom>
        </p:spPr>
        <p:txBody>
          <a:bodyPr wrap="none">
            <a:spAutoFit/>
          </a:bodyPr>
          <a:lstStyle/>
          <a:p>
            <a:pPr algn="ctr">
              <a:lnSpc>
                <a:spcPct val="115000"/>
              </a:lnSpc>
              <a:spcAft>
                <a:spcPts val="1000"/>
              </a:spcAft>
            </a:pPr>
            <a:r>
              <a:rPr lang="ar-SA" dirty="0">
                <a:solidFill>
                  <a:srgbClr val="333333"/>
                </a:solidFill>
                <a:latin typeface="Calibri" panose="020F0502020204030204" pitchFamily="34" charset="0"/>
                <a:ea typeface="Calibri" panose="020F0502020204030204" pitchFamily="34" charset="0"/>
              </a:rPr>
              <a:t>( بقعة شيكولاتة لحظة حدوثها )</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90527358_421194498729860_8472858370536112128_n.jpg"/>
          <p:cNvPicPr/>
          <p:nvPr/>
        </p:nvPicPr>
        <p:blipFill>
          <a:blip r:embed="rId3" cstate="print"/>
          <a:stretch>
            <a:fillRect/>
          </a:stretch>
        </p:blipFill>
        <p:spPr>
          <a:xfrm>
            <a:off x="8490857" y="162307"/>
            <a:ext cx="3885519" cy="839366"/>
          </a:xfrm>
          <a:prstGeom prst="rect">
            <a:avLst/>
          </a:prstGeom>
        </p:spPr>
      </p:pic>
      <p:sp>
        <p:nvSpPr>
          <p:cNvPr id="4" name="Rectangle 3"/>
          <p:cNvSpPr/>
          <p:nvPr/>
        </p:nvSpPr>
        <p:spPr>
          <a:xfrm>
            <a:off x="5189294" y="1260206"/>
            <a:ext cx="2539477" cy="369332"/>
          </a:xfrm>
          <a:prstGeom prst="rect">
            <a:avLst/>
          </a:prstGeom>
        </p:spPr>
        <p:txBody>
          <a:bodyPr wrap="none">
            <a:spAutoFit/>
          </a:bodyPr>
          <a:lstStyle/>
          <a:p>
            <a:r>
              <a:rPr lang="ar-SA" dirty="0">
                <a:solidFill>
                  <a:srgbClr val="333333"/>
                </a:solidFill>
                <a:ea typeface="Calibri" panose="020F0502020204030204" pitchFamily="34" charset="0"/>
              </a:rPr>
              <a:t>بقعة الشيكولاتة بعد عدة ساعات </a:t>
            </a:r>
            <a:endParaRPr lang="en-US" dirty="0"/>
          </a:p>
        </p:txBody>
      </p:sp>
      <p:pic>
        <p:nvPicPr>
          <p:cNvPr id="7" name="Picture 6" descr="90727817_509352186418776_181382322950504448_n.jpg"/>
          <p:cNvPicPr/>
          <p:nvPr/>
        </p:nvPicPr>
        <p:blipFill>
          <a:blip r:embed="rId4" cstate="print"/>
          <a:stretch>
            <a:fillRect/>
          </a:stretch>
        </p:blipFill>
        <p:spPr>
          <a:xfrm>
            <a:off x="4702630" y="205420"/>
            <a:ext cx="3281168" cy="969736"/>
          </a:xfrm>
          <a:prstGeom prst="rect">
            <a:avLst/>
          </a:prstGeom>
        </p:spPr>
      </p:pic>
      <p:sp>
        <p:nvSpPr>
          <p:cNvPr id="8" name="Rectangle 7"/>
          <p:cNvSpPr/>
          <p:nvPr/>
        </p:nvSpPr>
        <p:spPr>
          <a:xfrm>
            <a:off x="9953005" y="2626735"/>
            <a:ext cx="2105063" cy="369332"/>
          </a:xfrm>
          <a:prstGeom prst="rect">
            <a:avLst/>
          </a:prstGeom>
        </p:spPr>
        <p:txBody>
          <a:bodyPr wrap="none">
            <a:spAutoFit/>
          </a:bodyPr>
          <a:lstStyle/>
          <a:p>
            <a:r>
              <a:rPr lang="ar-SA" dirty="0">
                <a:solidFill>
                  <a:srgbClr val="333333"/>
                </a:solidFill>
                <a:ea typeface="Calibri" panose="020F0502020204030204" pitchFamily="34" charset="0"/>
              </a:rPr>
              <a:t>بقعة الشيكولاتة بعد فركها </a:t>
            </a:r>
            <a:endParaRPr lang="en-US" dirty="0"/>
          </a:p>
        </p:txBody>
      </p:sp>
      <p:pic>
        <p:nvPicPr>
          <p:cNvPr id="9" name="Picture 8" descr="90559021_2772404692856884_5285850885803474944_n.jpg"/>
          <p:cNvPicPr/>
          <p:nvPr/>
        </p:nvPicPr>
        <p:blipFill>
          <a:blip r:embed="rId5"/>
          <a:stretch>
            <a:fillRect/>
          </a:stretch>
        </p:blipFill>
        <p:spPr>
          <a:xfrm>
            <a:off x="9472535" y="1727793"/>
            <a:ext cx="2764155" cy="812055"/>
          </a:xfrm>
          <a:prstGeom prst="rect">
            <a:avLst/>
          </a:prstGeom>
        </p:spPr>
      </p:pic>
      <p:sp>
        <p:nvSpPr>
          <p:cNvPr id="10" name="Rectangle 9"/>
          <p:cNvSpPr/>
          <p:nvPr/>
        </p:nvSpPr>
        <p:spPr>
          <a:xfrm>
            <a:off x="4447544" y="2877612"/>
            <a:ext cx="3791339" cy="1259640"/>
          </a:xfrm>
          <a:prstGeom prst="rect">
            <a:avLst/>
          </a:prstGeom>
        </p:spPr>
        <p:txBody>
          <a:bodyPr wrap="square">
            <a:spAutoFit/>
          </a:bodyPr>
          <a:lstStyle/>
          <a:p>
            <a:pPr algn="ctr">
              <a:lnSpc>
                <a:spcPct val="115000"/>
              </a:lnSpc>
              <a:spcAft>
                <a:spcPts val="1000"/>
              </a:spcAft>
            </a:pPr>
            <a:r>
              <a:rPr lang="ar-SA" dirty="0">
                <a:solidFill>
                  <a:srgbClr val="333333"/>
                </a:solidFill>
                <a:latin typeface="Calibri" panose="020F0502020204030204" pitchFamily="34" charset="0"/>
                <a:ea typeface="Calibri" panose="020F0502020204030204" pitchFamily="34" charset="0"/>
              </a:rPr>
              <a:t>بقعة </a:t>
            </a:r>
            <a:r>
              <a:rPr lang="ar-SA" sz="2000" b="1" dirty="0">
                <a:solidFill>
                  <a:srgbClr val="333333"/>
                </a:solidFill>
                <a:latin typeface="Calibri" panose="020F0502020204030204" pitchFamily="34" charset="0"/>
                <a:ea typeface="Calibri" panose="020F0502020204030204" pitchFamily="34" charset="0"/>
              </a:rPr>
              <a:t>الشيكولاتة بعد شطفها بالماء البارد فقط )</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ar-SA" sz="2000" b="1" dirty="0">
                <a:solidFill>
                  <a:srgbClr val="333333"/>
                </a:solidFill>
                <a:latin typeface="Calibri" panose="020F0502020204030204" pitchFamily="34" charset="0"/>
                <a:ea typeface="Calibri" panose="020F0502020204030204" pitchFamily="34" charset="0"/>
              </a:rPr>
              <a:t>تم دعك البقعة اسفل الماء الجارى</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90554883_655975351859095_3561594388893138944_n.jpg"/>
          <p:cNvPicPr/>
          <p:nvPr/>
        </p:nvPicPr>
        <p:blipFill>
          <a:blip r:embed="rId6" cstate="print"/>
          <a:stretch>
            <a:fillRect/>
          </a:stretch>
        </p:blipFill>
        <p:spPr>
          <a:xfrm>
            <a:off x="4805265" y="1641302"/>
            <a:ext cx="3109124" cy="1195614"/>
          </a:xfrm>
          <a:prstGeom prst="rect">
            <a:avLst/>
          </a:prstGeom>
        </p:spPr>
      </p:pic>
      <p:sp>
        <p:nvSpPr>
          <p:cNvPr id="12" name="Rectangle 11"/>
          <p:cNvSpPr/>
          <p:nvPr/>
        </p:nvSpPr>
        <p:spPr>
          <a:xfrm>
            <a:off x="6836228" y="4191497"/>
            <a:ext cx="6096000" cy="857671"/>
          </a:xfrm>
          <a:prstGeom prst="rect">
            <a:avLst/>
          </a:prstGeom>
        </p:spPr>
        <p:txBody>
          <a:bodyPr>
            <a:spAutoFit/>
          </a:bodyPr>
          <a:lstStyle/>
          <a:p>
            <a:pPr algn="ctr">
              <a:lnSpc>
                <a:spcPct val="115000"/>
              </a:lnSpc>
              <a:spcAft>
                <a:spcPts val="1000"/>
              </a:spcAft>
            </a:pPr>
            <a:r>
              <a:rPr lang="ar-SA" dirty="0">
                <a:solidFill>
                  <a:srgbClr val="333333"/>
                </a:solidFill>
                <a:latin typeface="Calibri" panose="020F0502020204030204" pitchFamily="34" charset="0"/>
                <a:ea typeface="Calibri" panose="020F0502020204030204" pitchFamily="34" charset="0"/>
              </a:rPr>
              <a:t>بقعة الشيكولاتة اثناء وضعها فى سائل تنظيف الصحون )</a:t>
            </a:r>
            <a:endParaRPr lang="en-US" sz="1050"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ar-EG" dirty="0">
                <a:solidFill>
                  <a:srgbClr val="333333"/>
                </a:solidFill>
                <a:latin typeface="Calibri" panose="020F0502020204030204" pitchFamily="34" charset="0"/>
                <a:ea typeface="Calibri" panose="020F0502020204030204" pitchFamily="34" charset="0"/>
              </a:rPr>
              <a:t>تم وضع كمية من سائل تنظيف الصحون و تركها على البقعة لمدة عشر دقائق .</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descr="90629072_662034267950031_7981358621172695040_n.jpg"/>
          <p:cNvPicPr/>
          <p:nvPr/>
        </p:nvPicPr>
        <p:blipFill>
          <a:blip r:embed="rId7" cstate="print"/>
          <a:stretch>
            <a:fillRect/>
          </a:stretch>
        </p:blipFill>
        <p:spPr>
          <a:xfrm>
            <a:off x="9060024" y="3017569"/>
            <a:ext cx="3272186" cy="1218067"/>
          </a:xfrm>
          <a:prstGeom prst="rect">
            <a:avLst/>
          </a:prstGeom>
        </p:spPr>
      </p:pic>
      <p:sp>
        <p:nvSpPr>
          <p:cNvPr id="14" name="Rectangle 13"/>
          <p:cNvSpPr/>
          <p:nvPr/>
        </p:nvSpPr>
        <p:spPr>
          <a:xfrm>
            <a:off x="852065" y="4507150"/>
            <a:ext cx="3953200" cy="1259640"/>
          </a:xfrm>
          <a:prstGeom prst="rect">
            <a:avLst/>
          </a:prstGeom>
        </p:spPr>
        <p:txBody>
          <a:bodyPr wrap="square">
            <a:spAutoFit/>
          </a:bodyPr>
          <a:lstStyle/>
          <a:p>
            <a:pPr algn="ctr">
              <a:lnSpc>
                <a:spcPct val="115000"/>
              </a:lnSpc>
              <a:spcAft>
                <a:spcPts val="1000"/>
              </a:spcAft>
            </a:pPr>
            <a:r>
              <a:rPr lang="ar-SA" sz="2000" b="1" dirty="0">
                <a:solidFill>
                  <a:srgbClr val="333333"/>
                </a:solidFill>
                <a:latin typeface="Calibri" panose="020F0502020204030204" pitchFamily="34" charset="0"/>
                <a:ea typeface="Calibri" panose="020F0502020204030204" pitchFamily="34" charset="0"/>
              </a:rPr>
              <a:t>بقعة الشيكولاتة بعد شطفها بالماء )</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ar-SA" sz="2000" b="1" dirty="0">
                <a:solidFill>
                  <a:srgbClr val="333333"/>
                </a:solidFill>
                <a:latin typeface="Calibri" panose="020F0502020204030204" pitchFamily="34" charset="0"/>
                <a:ea typeface="Calibri" panose="020F0502020204030204" pitchFamily="34" charset="0"/>
              </a:rPr>
              <a:t>بعد مرور عشر دقائق قمنا بالغسيل اليدوى للبقعة و شطفها اسفل الماء البارد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descr="90539760_2694383494124824_6515140817353441280_n.jpg"/>
          <p:cNvPicPr/>
          <p:nvPr/>
        </p:nvPicPr>
        <p:blipFill>
          <a:blip r:embed="rId8" cstate="print"/>
          <a:stretch>
            <a:fillRect/>
          </a:stretch>
        </p:blipFill>
        <p:spPr>
          <a:xfrm>
            <a:off x="989045" y="3387990"/>
            <a:ext cx="4029004" cy="1031669"/>
          </a:xfrm>
          <a:prstGeom prst="rect">
            <a:avLst/>
          </a:prstGeom>
        </p:spPr>
      </p:pic>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583</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محاضرة(4)العناية بالملابس الفرقة الرابعة  قسم تك الملابس و الموضة</vt:lpstr>
      <vt:lpstr>أمثلة لأشهر بقع المنسوجات وطرق إزالتها </vt:lpstr>
      <vt:lpstr>PowerPoint Presentation</vt:lpstr>
      <vt:lpstr>PowerPoint Presentation</vt:lpstr>
      <vt:lpstr>PowerPoint Presentation</vt:lpstr>
      <vt:lpstr>أمثلة لأشهر بقع المنسوجات وطرق إزالتها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14</cp:revision>
  <dcterms:created xsi:type="dcterms:W3CDTF">2020-03-17T20:43:53Z</dcterms:created>
  <dcterms:modified xsi:type="dcterms:W3CDTF">2020-04-06T17:46:05Z</dcterms:modified>
</cp:coreProperties>
</file>