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4" r:id="rId3"/>
    <p:sldId id="257" r:id="rId4"/>
    <p:sldId id="258" r:id="rId5"/>
    <p:sldId id="265" r:id="rId6"/>
    <p:sldId id="259" r:id="rId7"/>
    <p:sldId id="260" r:id="rId8"/>
    <p:sldId id="262" r:id="rId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13/08/1441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محاضرة (3) العناية بالملابس</a:t>
            </a:r>
            <a:br>
              <a:rPr lang="ar-EG" dirty="0" smtClean="0">
                <a:solidFill>
                  <a:schemeClr val="bg1"/>
                </a:solidFill>
              </a:rPr>
            </a:br>
            <a:r>
              <a:rPr lang="ar-EG" dirty="0" smtClean="0">
                <a:solidFill>
                  <a:schemeClr val="bg1"/>
                </a:solidFill>
              </a:rPr>
              <a:t>الفرقة الرابعة </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
            <a:ext cx="9144000" cy="868346"/>
          </a:xfrm>
        </p:spPr>
        <p:txBody>
          <a:bodyPr>
            <a:noAutofit/>
          </a:bodyPr>
          <a:lstStyle/>
          <a:p>
            <a:pPr lvl="0"/>
            <a:r>
              <a:rPr lang="ar-SA" sz="4800" b="1" dirty="0">
                <a:solidFill>
                  <a:srgbClr val="FF0000"/>
                </a:solidFill>
              </a:rPr>
              <a:t>تشخيص البقع  </a:t>
            </a:r>
            <a:endParaRPr lang="en-US" sz="4800" dirty="0">
              <a:solidFill>
                <a:srgbClr val="FF0000"/>
              </a:solidFill>
            </a:endParaRPr>
          </a:p>
        </p:txBody>
      </p:sp>
      <p:sp>
        <p:nvSpPr>
          <p:cNvPr id="3" name="Content Placeholder 2"/>
          <p:cNvSpPr>
            <a:spLocks noGrp="1"/>
          </p:cNvSpPr>
          <p:nvPr>
            <p:ph idx="1"/>
          </p:nvPr>
        </p:nvSpPr>
        <p:spPr>
          <a:xfrm>
            <a:off x="1307976" y="857232"/>
            <a:ext cx="9396536" cy="5786454"/>
          </a:xfrm>
        </p:spPr>
        <p:txBody>
          <a:bodyPr>
            <a:noAutofit/>
          </a:bodyPr>
          <a:lstStyle/>
          <a:p>
            <a:pPr>
              <a:buNone/>
            </a:pPr>
            <a:r>
              <a:rPr lang="ar-SA" sz="3100" b="1" dirty="0">
                <a:solidFill>
                  <a:srgbClr val="7030A0"/>
                </a:solidFill>
              </a:rPr>
              <a:t>الشيء المهم في إزالة البقع هو التعرف عليها في </a:t>
            </a:r>
            <a:r>
              <a:rPr lang="en-US" sz="3100" b="1" dirty="0">
                <a:solidFill>
                  <a:srgbClr val="7030A0"/>
                </a:solidFill>
              </a:rPr>
              <a:t>                     </a:t>
            </a:r>
            <a:r>
              <a:rPr lang="ar-SA" sz="3100" b="1" dirty="0">
                <a:solidFill>
                  <a:srgbClr val="7030A0"/>
                </a:solidFill>
              </a:rPr>
              <a:t>لحظاتها كخطوة أولى  ومن ثم يتم تشخيصها اعتماداً على </a:t>
            </a:r>
            <a:r>
              <a:rPr lang="ar-SA" b="1" dirty="0" smtClean="0">
                <a:solidFill>
                  <a:srgbClr val="7030A0"/>
                </a:solidFill>
              </a:rPr>
              <a:t>.. </a:t>
            </a:r>
            <a:endParaRPr lang="en-US" dirty="0" smtClean="0">
              <a:solidFill>
                <a:srgbClr val="7030A0"/>
              </a:solidFill>
            </a:endParaRPr>
          </a:p>
          <a:p>
            <a:pPr>
              <a:buNone/>
            </a:pPr>
            <a:r>
              <a:rPr lang="ar-SA" b="1" dirty="0" smtClean="0">
                <a:solidFill>
                  <a:srgbClr val="00B050"/>
                </a:solidFill>
              </a:rPr>
              <a:t>1- مظهرها .. ويتم الاعتماد هنا على .. </a:t>
            </a:r>
            <a:r>
              <a:rPr lang="ar-SA" b="1" dirty="0" err="1" smtClean="0">
                <a:solidFill>
                  <a:srgbClr val="00B050"/>
                </a:solidFill>
              </a:rPr>
              <a:t>..</a:t>
            </a:r>
            <a:r>
              <a:rPr lang="ar-SA" b="1" dirty="0" smtClean="0">
                <a:solidFill>
                  <a:srgbClr val="00B050"/>
                </a:solidFill>
              </a:rPr>
              <a:t> </a:t>
            </a:r>
            <a:endParaRPr lang="en-US" b="1" dirty="0" smtClean="0">
              <a:solidFill>
                <a:srgbClr val="00B050"/>
              </a:solidFill>
            </a:endParaRPr>
          </a:p>
          <a:p>
            <a:pPr lvl="0">
              <a:buNone/>
            </a:pPr>
            <a:r>
              <a:rPr lang="ar-SA" b="1" dirty="0">
                <a:solidFill>
                  <a:srgbClr val="C00000"/>
                </a:solidFill>
              </a:rPr>
              <a:t>اللون والملمس .. .. </a:t>
            </a:r>
            <a:r>
              <a:rPr lang="ar-SA" sz="2600" b="1" dirty="0"/>
              <a:t>فاللون الأحمر والملمس المخملي يعرف بأنه من أحمر الشفاه ، أما للون البني والملمس المعدني فيعرف بأنه بقعة حديد ( صدأ </a:t>
            </a:r>
            <a:r>
              <a:rPr lang="ar-SA" sz="2600" b="1" dirty="0" err="1"/>
              <a:t>) </a:t>
            </a:r>
            <a:r>
              <a:rPr lang="ar-SA" sz="2600" b="1" dirty="0"/>
              <a:t>..الخ.</a:t>
            </a:r>
            <a:endParaRPr lang="en-US" sz="2600" dirty="0"/>
          </a:p>
          <a:p>
            <a:pPr lvl="0">
              <a:buNone/>
            </a:pPr>
            <a:r>
              <a:rPr lang="ar-SA" b="1" dirty="0">
                <a:solidFill>
                  <a:srgbClr val="C00000"/>
                </a:solidFill>
              </a:rPr>
              <a:t>ظهور الأثر على سطح النسيج .. .. </a:t>
            </a:r>
            <a:r>
              <a:rPr lang="ar-SA" sz="2600" b="1" dirty="0"/>
              <a:t>ظهور أثر للبقعة على النسيج أو القماش يساعد على معرفة نوعية البقعة . فبقعة الحبر تظهر على النسيج بوضوح ، كذلك بقعة الطلاء .</a:t>
            </a:r>
            <a:endParaRPr lang="en-US" sz="2600" dirty="0"/>
          </a:p>
          <a:p>
            <a:pPr lvl="0">
              <a:buNone/>
            </a:pPr>
            <a:r>
              <a:rPr lang="ar-SA" b="1" dirty="0">
                <a:solidFill>
                  <a:srgbClr val="C00000"/>
                </a:solidFill>
              </a:rPr>
              <a:t>الأشعة فوق البنفسجية .. .. </a:t>
            </a:r>
            <a:r>
              <a:rPr lang="ar-SA" sz="2600" b="1" dirty="0"/>
              <a:t>يمكن أن تستعمل لمعرفة نوع البقعة . فبقعة الصدأ تظهر – بالكشف عليها – سوداء اللون بينما بقعة الزيت على نسيج البولي استر تظهر مشعة .</a:t>
            </a:r>
            <a:endParaRPr lang="en-US" sz="2600" dirty="0"/>
          </a:p>
        </p:txBody>
      </p:sp>
      <p:pic>
        <p:nvPicPr>
          <p:cNvPr id="1026" name="Picture 2" descr="http://www.alqabas.com.kw:82/sites/default/files/imagecache/original_image/article/original/2008/01/06/156459.jpg"/>
          <p:cNvPicPr>
            <a:picLocks noChangeAspect="1" noChangeArrowheads="1"/>
          </p:cNvPicPr>
          <p:nvPr/>
        </p:nvPicPr>
        <p:blipFill>
          <a:blip r:embed="rId2" cstate="print"/>
          <a:srcRect/>
          <a:stretch>
            <a:fillRect/>
          </a:stretch>
        </p:blipFill>
        <p:spPr bwMode="auto">
          <a:xfrm>
            <a:off x="1524000" y="188640"/>
            <a:ext cx="1907704" cy="2160240"/>
          </a:xfrm>
          <a:prstGeom prst="rect">
            <a:avLst/>
          </a:prstGeom>
          <a:noFill/>
        </p:spPr>
      </p:pic>
    </p:spTree>
    <p:extLst>
      <p:ext uri="{BB962C8B-B14F-4D97-AF65-F5344CB8AC3E}">
        <p14:creationId xmlns:p14="http://schemas.microsoft.com/office/powerpoint/2010/main" val="208760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4" y="0"/>
            <a:ext cx="13193962" cy="7253207"/>
          </a:xfrm>
          <a:prstGeom prst="rect">
            <a:avLst/>
          </a:prstGeom>
        </p:spPr>
      </p:pic>
      <p:sp>
        <p:nvSpPr>
          <p:cNvPr id="3" name="Title 1"/>
          <p:cNvSpPr txBox="1">
            <a:spLocks/>
          </p:cNvSpPr>
          <p:nvPr/>
        </p:nvSpPr>
        <p:spPr>
          <a:xfrm>
            <a:off x="4617712" y="640554"/>
            <a:ext cx="3771230" cy="868346"/>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800" b="1" dirty="0" smtClean="0">
                <a:solidFill>
                  <a:srgbClr val="FF0000"/>
                </a:solidFill>
              </a:rPr>
              <a:t>تشخيص البقع  </a:t>
            </a:r>
            <a:endParaRPr lang="en-US" sz="4800" dirty="0">
              <a:solidFill>
                <a:srgbClr val="FF0000"/>
              </a:solidFill>
            </a:endParaRPr>
          </a:p>
        </p:txBody>
      </p:sp>
      <p:sp>
        <p:nvSpPr>
          <p:cNvPr id="4" name="Content Placeholder 2"/>
          <p:cNvSpPr txBox="1">
            <a:spLocks/>
          </p:cNvSpPr>
          <p:nvPr/>
        </p:nvSpPr>
        <p:spPr>
          <a:xfrm>
            <a:off x="633743" y="2046084"/>
            <a:ext cx="11558257" cy="2869848"/>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ar-SA" sz="3600" b="1" dirty="0" smtClean="0">
                <a:solidFill>
                  <a:srgbClr val="00B0F0"/>
                </a:solidFill>
              </a:rPr>
              <a:t>2- رائحتها :</a:t>
            </a:r>
            <a:endParaRPr lang="en-US" sz="3600" b="1" dirty="0" smtClean="0">
              <a:solidFill>
                <a:srgbClr val="00B0F0"/>
              </a:solidFill>
            </a:endParaRPr>
          </a:p>
          <a:p>
            <a:pPr algn="just">
              <a:buFont typeface="Arial" panose="020B0604020202020204" pitchFamily="34" charset="0"/>
              <a:buNone/>
            </a:pPr>
            <a:r>
              <a:rPr lang="ar-SA" b="1" dirty="0" smtClean="0"/>
              <a:t>يعرف من خلالها بعض من مصدر البقع كبقع المواد العطرية ، أو بقع الدواء</a:t>
            </a:r>
            <a:endParaRPr lang="en-US" dirty="0" smtClean="0"/>
          </a:p>
          <a:p>
            <a:pPr>
              <a:buFont typeface="Arial" panose="020B0604020202020204" pitchFamily="34" charset="0"/>
              <a:buNone/>
            </a:pPr>
            <a:r>
              <a:rPr lang="ar-SA" b="1" dirty="0" smtClean="0">
                <a:solidFill>
                  <a:srgbClr val="00B0F0"/>
                </a:solidFill>
              </a:rPr>
              <a:t>3- موقعها :</a:t>
            </a:r>
            <a:endParaRPr lang="en-US" dirty="0" smtClean="0">
              <a:solidFill>
                <a:srgbClr val="00B0F0"/>
              </a:solidFill>
            </a:endParaRPr>
          </a:p>
          <a:p>
            <a:pPr algn="just">
              <a:buFont typeface="Arial" panose="020B0604020202020204" pitchFamily="34" charset="0"/>
              <a:buNone/>
            </a:pPr>
            <a:r>
              <a:rPr lang="ar-SA" b="1" dirty="0" smtClean="0"/>
              <a:t>بقع العرق تحد تحت الأكمام أو في منطقة أسفل الإبط على البلوزة أو الجاكيت، أما بقع المواد الغذائية تحدث في منطقة الصدر </a:t>
            </a:r>
            <a:endParaRPr lang="en-US" b="1" dirty="0" smtClean="0"/>
          </a:p>
          <a:p>
            <a:pPr algn="just">
              <a:buFont typeface="Arial" panose="020B0604020202020204" pitchFamily="34" charset="0"/>
              <a:buNone/>
            </a:pPr>
            <a:r>
              <a:rPr lang="ar-SA" b="1" dirty="0" smtClean="0"/>
              <a:t>أو في وجه القميص أو الفستان .. .. الخ .</a:t>
            </a:r>
            <a:endParaRPr lang="en-US" b="1" dirty="0" smtClean="0"/>
          </a:p>
          <a:p>
            <a:pPr algn="just">
              <a:buFont typeface="Arial" panose="020B0604020202020204" pitchFamily="34" charset="0"/>
              <a:buNone/>
            </a:pPr>
            <a:endParaRPr lang="en-US" dirty="0" smtClean="0"/>
          </a:p>
          <a:p>
            <a:pPr>
              <a:buFont typeface="Arial" panose="020B0604020202020204" pitchFamily="34" charset="0"/>
              <a:buNone/>
            </a:pPr>
            <a:endParaRPr lang="ar-SA" b="1" dirty="0" smtClean="0">
              <a:solidFill>
                <a:srgbClr val="C00000"/>
              </a:solidFill>
            </a:endParaRPr>
          </a:p>
        </p:txBody>
      </p:sp>
      <p:pic>
        <p:nvPicPr>
          <p:cNvPr id="5" name="Picture 2" descr="http://www.assabahnews.tn/upload/tache.jpg"/>
          <p:cNvPicPr>
            <a:picLocks noChangeAspect="1" noChangeArrowheads="1"/>
          </p:cNvPicPr>
          <p:nvPr/>
        </p:nvPicPr>
        <p:blipFill>
          <a:blip r:embed="rId3" cstate="print"/>
          <a:srcRect/>
          <a:stretch>
            <a:fillRect/>
          </a:stretch>
        </p:blipFill>
        <p:spPr bwMode="auto">
          <a:xfrm>
            <a:off x="362139" y="4318339"/>
            <a:ext cx="6709217" cy="2088231"/>
          </a:xfrm>
          <a:prstGeom prst="rect">
            <a:avLst/>
          </a:prstGeom>
          <a:noFill/>
        </p:spPr>
      </p:pic>
    </p:spTree>
    <p:extLst>
      <p:ext uri="{BB962C8B-B14F-4D97-AF65-F5344CB8AC3E}">
        <p14:creationId xmlns:p14="http://schemas.microsoft.com/office/powerpoint/2010/main" val="391992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Content Placeholder 2"/>
          <p:cNvSpPr txBox="1">
            <a:spLocks/>
          </p:cNvSpPr>
          <p:nvPr/>
        </p:nvSpPr>
        <p:spPr>
          <a:xfrm>
            <a:off x="2202024" y="521329"/>
            <a:ext cx="9918441" cy="3033633"/>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endParaRPr lang="en-US" dirty="0" smtClean="0"/>
          </a:p>
          <a:p>
            <a:pPr>
              <a:buFont typeface="Arial" panose="020B0604020202020204" pitchFamily="34" charset="0"/>
              <a:buNone/>
            </a:pPr>
            <a:r>
              <a:rPr lang="ar-SA" b="1" dirty="0" smtClean="0">
                <a:solidFill>
                  <a:srgbClr val="00B0F0"/>
                </a:solidFill>
              </a:rPr>
              <a:t>4- ملمسها :</a:t>
            </a:r>
            <a:endParaRPr lang="en-US" dirty="0" smtClean="0">
              <a:solidFill>
                <a:srgbClr val="00B0F0"/>
              </a:solidFill>
            </a:endParaRPr>
          </a:p>
          <a:p>
            <a:pPr algn="just">
              <a:buFont typeface="Arial" panose="020B0604020202020204" pitchFamily="34" charset="0"/>
              <a:buNone/>
            </a:pPr>
            <a:r>
              <a:rPr lang="ar-SA" sz="3200" b="1" dirty="0" smtClean="0"/>
              <a:t>حاسة اللمس يمكن أن تساعد في معرفة نوعية البقعة مثل ، بقع البيض أو الزلال يمكن معرفتها عن طريق تيبس أو تشنج البقعة ، أما بقع الغراء أو الصمغ فهي لزجة ولاصقة، وبقعة الطلاء تكون قاسية أو ناعمة بينما بقعة طلاء الأظافر تظهر جلية على سطح النسيج .</a:t>
            </a:r>
            <a:endParaRPr lang="en-US" sz="3200" dirty="0" smtClean="0"/>
          </a:p>
          <a:p>
            <a:pPr>
              <a:buFont typeface="Arial" panose="020B0604020202020204" pitchFamily="34" charset="0"/>
              <a:buNone/>
            </a:pPr>
            <a:endParaRPr lang="ar-SA" b="1" dirty="0" smtClean="0">
              <a:solidFill>
                <a:srgbClr val="C00000"/>
              </a:solidFill>
            </a:endParaRPr>
          </a:p>
        </p:txBody>
      </p:sp>
      <p:pic>
        <p:nvPicPr>
          <p:cNvPr id="2" name="Picture 1"/>
          <p:cNvPicPr>
            <a:picLocks noChangeAspect="1"/>
          </p:cNvPicPr>
          <p:nvPr/>
        </p:nvPicPr>
        <p:blipFill>
          <a:blip r:embed="rId3"/>
          <a:stretch>
            <a:fillRect/>
          </a:stretch>
        </p:blipFill>
        <p:spPr>
          <a:xfrm>
            <a:off x="4040155" y="3923548"/>
            <a:ext cx="5931929" cy="2581361"/>
          </a:xfrm>
          <a:prstGeom prst="rect">
            <a:avLst/>
          </a:prstGeom>
        </p:spPr>
      </p:pic>
    </p:spTree>
    <p:extLst>
      <p:ext uri="{BB962C8B-B14F-4D97-AF65-F5344CB8AC3E}">
        <p14:creationId xmlns:p14="http://schemas.microsoft.com/office/powerpoint/2010/main" val="232553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384"/>
            <a:ext cx="9144000" cy="1143000"/>
          </a:xfrm>
        </p:spPr>
        <p:txBody>
          <a:bodyPr>
            <a:normAutofit fontScale="90000"/>
          </a:bodyPr>
          <a:lstStyle/>
          <a:p>
            <a:r>
              <a:rPr lang="ar-EG" sz="5400" b="1" dirty="0">
                <a:solidFill>
                  <a:srgbClr val="FF0000"/>
                </a:solidFill>
              </a:rPr>
              <a:t>أمثلة لأشهر بقع المنسوجات وطرق إزالتها </a:t>
            </a:r>
          </a:p>
        </p:txBody>
      </p:sp>
      <p:sp>
        <p:nvSpPr>
          <p:cNvPr id="3" name="عنصر نائب للمحتوى 2"/>
          <p:cNvSpPr>
            <a:spLocks noGrp="1"/>
          </p:cNvSpPr>
          <p:nvPr>
            <p:ph idx="1"/>
          </p:nvPr>
        </p:nvSpPr>
        <p:spPr>
          <a:xfrm>
            <a:off x="1524000" y="1124744"/>
            <a:ext cx="9144000" cy="5733256"/>
          </a:xfrm>
        </p:spPr>
        <p:txBody>
          <a:bodyPr>
            <a:normAutofit lnSpcReduction="10000"/>
          </a:bodyPr>
          <a:lstStyle/>
          <a:p>
            <a:pPr algn="ctr">
              <a:buNone/>
            </a:pPr>
            <a:r>
              <a:rPr lang="ar-SA" sz="3500" b="1" dirty="0">
                <a:solidFill>
                  <a:srgbClr val="0070C0"/>
                </a:solidFill>
              </a:rPr>
              <a:t>مواد لاصقة </a:t>
            </a:r>
            <a:r>
              <a:rPr lang="ar-SA" sz="3500" b="1" dirty="0" err="1">
                <a:solidFill>
                  <a:srgbClr val="0070C0"/>
                </a:solidFill>
              </a:rPr>
              <a:t>العلك </a:t>
            </a:r>
            <a:r>
              <a:rPr lang="ar-SA" sz="3500" b="1" dirty="0">
                <a:solidFill>
                  <a:srgbClr val="0070C0"/>
                </a:solidFill>
              </a:rPr>
              <a:t>(اللبان</a:t>
            </a:r>
            <a:r>
              <a:rPr lang="ar-SA" sz="3500" b="1" dirty="0" err="1">
                <a:solidFill>
                  <a:srgbClr val="0070C0"/>
                </a:solidFill>
              </a:rPr>
              <a:t>)</a:t>
            </a:r>
            <a:endParaRPr lang="en-US" sz="3500" b="1" dirty="0">
              <a:solidFill>
                <a:srgbClr val="0070C0"/>
              </a:solidFill>
            </a:endParaRPr>
          </a:p>
          <a:p>
            <a:pPr>
              <a:buNone/>
            </a:pPr>
            <a:endParaRPr lang="ar-EG" dirty="0" smtClean="0"/>
          </a:p>
          <a:p>
            <a:pPr>
              <a:buNone/>
            </a:pPr>
            <a:endParaRPr lang="ar-EG" dirty="0" smtClean="0"/>
          </a:p>
          <a:p>
            <a:pPr>
              <a:buNone/>
            </a:pPr>
            <a:endParaRPr lang="ar-EG" dirty="0" smtClean="0"/>
          </a:p>
          <a:p>
            <a:pPr>
              <a:buNone/>
            </a:pPr>
            <a:endParaRPr lang="ar-EG" dirty="0" smtClean="0"/>
          </a:p>
          <a:p>
            <a:pPr>
              <a:buNone/>
            </a:pPr>
            <a:endParaRPr lang="ar-EG" dirty="0" smtClean="0"/>
          </a:p>
          <a:p>
            <a:pPr>
              <a:buNone/>
            </a:pPr>
            <a:r>
              <a:rPr lang="ar-SA" sz="4000" dirty="0"/>
              <a:t>الحك بالثلج أو ا</a:t>
            </a:r>
            <a:r>
              <a:rPr lang="ar-EG" sz="4000" dirty="0"/>
              <a:t>ل</a:t>
            </a:r>
            <a:r>
              <a:rPr lang="ar-SA" sz="4000" dirty="0"/>
              <a:t>غمر في ماء بارد جداً، مستعملة آلة </a:t>
            </a:r>
            <a:r>
              <a:rPr lang="ar-SA" sz="4000" dirty="0" err="1"/>
              <a:t>كشط </a:t>
            </a:r>
            <a:r>
              <a:rPr lang="ar-SA" sz="4000" dirty="0"/>
              <a:t>(غير حادة)، واكشطي بعناية بقدر ما تستطيعين من المادة اللاصقة أو العلك، نظفي الاتساخ بمنظف سائل غير </a:t>
            </a:r>
            <a:r>
              <a:rPr lang="ar-SA" sz="4000" dirty="0" err="1"/>
              <a:t>مخفف.</a:t>
            </a:r>
            <a:r>
              <a:rPr lang="ar-SA" sz="4000" dirty="0"/>
              <a:t> اشطفيه جيداً ثم اغسليه في الغسالة كالمعتاد.</a:t>
            </a:r>
            <a:endParaRPr lang="en-US" sz="4000" dirty="0"/>
          </a:p>
          <a:p>
            <a:pPr>
              <a:buNone/>
            </a:pPr>
            <a:endParaRPr lang="ar-EG" sz="4000" dirty="0"/>
          </a:p>
        </p:txBody>
      </p:sp>
      <p:pic>
        <p:nvPicPr>
          <p:cNvPr id="4" name="Picture 1" descr="1343353596772.jpg"/>
          <p:cNvPicPr/>
          <p:nvPr/>
        </p:nvPicPr>
        <p:blipFill>
          <a:blip r:embed="rId2" cstate="print"/>
          <a:stretch>
            <a:fillRect/>
          </a:stretch>
        </p:blipFill>
        <p:spPr>
          <a:xfrm>
            <a:off x="4151784" y="1700809"/>
            <a:ext cx="4896544" cy="2508312"/>
          </a:xfrm>
          <a:prstGeom prst="rect">
            <a:avLst/>
          </a:prstGeom>
          <a:ln>
            <a:noFill/>
          </a:ln>
          <a:effectLst>
            <a:softEdge rad="112500"/>
          </a:effectLst>
        </p:spPr>
      </p:pic>
    </p:spTree>
    <p:extLst>
      <p:ext uri="{BB962C8B-B14F-4D97-AF65-F5344CB8AC3E}">
        <p14:creationId xmlns:p14="http://schemas.microsoft.com/office/powerpoint/2010/main" val="44209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211355" y="361237"/>
            <a:ext cx="9909109" cy="6015365"/>
          </a:xfrm>
          <a:prstGeom prst="rect">
            <a:avLst/>
          </a:prstGeom>
        </p:spPr>
        <p:txBody>
          <a:bodyPr wrap="square">
            <a:spAutoFit/>
          </a:bodyPr>
          <a:lstStyle/>
          <a:p>
            <a:pPr>
              <a:lnSpc>
                <a:spcPct val="115000"/>
              </a:lnSpc>
              <a:spcAft>
                <a:spcPts val="1000"/>
              </a:spcAft>
            </a:pPr>
            <a:r>
              <a:rPr lang="ar-SA" sz="3600" b="1" dirty="0">
                <a:latin typeface="Calibri" panose="020F0502020204030204" pitchFamily="34" charset="0"/>
                <a:ea typeface="Calibri" panose="020F0502020204030204" pitchFamily="34" charset="0"/>
              </a:rPr>
              <a:t>التخلص من العلكة عن الملابس</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400" dirty="0" smtClean="0">
                <a:solidFill>
                  <a:srgbClr val="C0504D"/>
                </a:solidFill>
                <a:latin typeface="Calibri" panose="020F0502020204030204" pitchFamily="34" charset="0"/>
                <a:ea typeface="Calibri" panose="020F0502020204030204" pitchFamily="34" charset="0"/>
              </a:rPr>
              <a:t>عن </a:t>
            </a:r>
            <a:r>
              <a:rPr lang="ar-SA" sz="2400" dirty="0">
                <a:solidFill>
                  <a:srgbClr val="C0504D"/>
                </a:solidFill>
                <a:latin typeface="Calibri" panose="020F0502020204030204" pitchFamily="34" charset="0"/>
                <a:ea typeface="Calibri" panose="020F0502020204030204" pitchFamily="34" charset="0"/>
              </a:rPr>
              <a:t>طريق إضافة الثلج:</a:t>
            </a:r>
            <a:r>
              <a:rPr lang="ar-SA" dirty="0">
                <a:solidFill>
                  <a:srgbClr val="C0504D"/>
                </a:solidFill>
                <a:latin typeface="Calibri" panose="020F0502020204030204" pitchFamily="34" charset="0"/>
                <a:ea typeface="Calibri" panose="020F0502020204030204" pitchFamily="34" charset="0"/>
              </a:rPr>
              <a:t> </a:t>
            </a:r>
            <a:r>
              <a:rPr lang="ar-SA" sz="2400" b="1" dirty="0">
                <a:solidFill>
                  <a:srgbClr val="000000"/>
                </a:solidFill>
                <a:latin typeface="Calibri" panose="020F0502020204030204" pitchFamily="34" charset="0"/>
                <a:ea typeface="Calibri" panose="020F0502020204030204" pitchFamily="34" charset="0"/>
              </a:rPr>
              <a:t>إزالة العلكة باستخدام الثلج تتضمن مجموعة من الخطوات الترتيبية المتمثلة بالتالي: </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400" b="1" dirty="0">
                <a:solidFill>
                  <a:srgbClr val="000000"/>
                </a:solidFill>
                <a:latin typeface="Calibri" panose="020F0502020204030204" pitchFamily="34" charset="0"/>
                <a:ea typeface="Calibri" panose="020F0502020204030204" pitchFamily="34" charset="0"/>
              </a:rPr>
              <a:t> </a:t>
            </a:r>
            <a:r>
              <a:rPr lang="ar-SA" sz="2400" b="1" dirty="0">
                <a:solidFill>
                  <a:srgbClr val="C0504D"/>
                </a:solidFill>
                <a:latin typeface="Calibri" panose="020F0502020204030204" pitchFamily="34" charset="0"/>
                <a:ea typeface="Calibri" panose="020F0502020204030204" pitchFamily="34" charset="0"/>
              </a:rPr>
              <a:t>1-</a:t>
            </a:r>
            <a:r>
              <a:rPr lang="ar-SA" sz="2400" b="1" dirty="0">
                <a:solidFill>
                  <a:srgbClr val="000000"/>
                </a:solidFill>
                <a:latin typeface="Calibri" panose="020F0502020204030204" pitchFamily="34" charset="0"/>
                <a:ea typeface="Calibri" panose="020F0502020204030204" pitchFamily="34" charset="0"/>
              </a:rPr>
              <a:t>إخراج معكب من الثلج الموجود داخل القالب المخصص به في الثلاجة ووضعه على القطعة القماشية  المتسخة داخل كيس بلاستيكي مع التركيز على وضعه مباشرة فوق المنطقة الملوث بالعلكة. </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400" b="1" dirty="0">
                <a:solidFill>
                  <a:srgbClr val="000000"/>
                </a:solidFill>
                <a:latin typeface="Calibri" panose="020F0502020204030204" pitchFamily="34" charset="0"/>
                <a:ea typeface="Calibri" panose="020F0502020204030204" pitchFamily="34" charset="0"/>
              </a:rPr>
              <a:t> </a:t>
            </a:r>
            <a:r>
              <a:rPr lang="ar-SA" sz="2400" b="1" dirty="0">
                <a:solidFill>
                  <a:srgbClr val="C0504D"/>
                </a:solidFill>
                <a:latin typeface="Calibri" panose="020F0502020204030204" pitchFamily="34" charset="0"/>
                <a:ea typeface="Calibri" panose="020F0502020204030204" pitchFamily="34" charset="0"/>
              </a:rPr>
              <a:t>2-</a:t>
            </a:r>
            <a:r>
              <a:rPr lang="ar-SA" sz="2400" b="1" dirty="0">
                <a:solidFill>
                  <a:srgbClr val="000000"/>
                </a:solidFill>
                <a:latin typeface="Calibri" panose="020F0502020204030204" pitchFamily="34" charset="0"/>
                <a:ea typeface="Calibri" panose="020F0502020204030204" pitchFamily="34" charset="0"/>
              </a:rPr>
              <a:t>وضع الكيس المزود بالقطعة القماشية وقطعة لثلج داخل الثلاجة والانتظار لبضع ساعات.</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400" b="1" dirty="0">
                <a:solidFill>
                  <a:srgbClr val="C0504D"/>
                </a:solidFill>
                <a:latin typeface="Calibri" panose="020F0502020204030204" pitchFamily="34" charset="0"/>
                <a:ea typeface="Calibri" panose="020F0502020204030204" pitchFamily="34" charset="0"/>
              </a:rPr>
              <a:t>3- </a:t>
            </a:r>
            <a:r>
              <a:rPr lang="ar-SA" sz="2400" b="1" dirty="0">
                <a:solidFill>
                  <a:srgbClr val="000000"/>
                </a:solidFill>
                <a:latin typeface="Calibri" panose="020F0502020204030204" pitchFamily="34" charset="0"/>
                <a:ea typeface="Calibri" panose="020F0502020204030204" pitchFamily="34" charset="0"/>
              </a:rPr>
              <a:t>إخراج القطعة من الثلاجة وتمرير أحد أطراف الأدوات المنزلية الحادة على المنطقة التي تتواجد فيها بقعة العلكة مثل: طرف سكين حادة.</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400" b="1" dirty="0">
                <a:solidFill>
                  <a:srgbClr val="000000"/>
                </a:solidFill>
                <a:latin typeface="Calibri" panose="020F0502020204030204" pitchFamily="34" charset="0"/>
                <a:ea typeface="Calibri" panose="020F0502020204030204" pitchFamily="34" charset="0"/>
              </a:rPr>
              <a:t> </a:t>
            </a:r>
            <a:r>
              <a:rPr lang="ar-SA" sz="2400" b="1" dirty="0">
                <a:solidFill>
                  <a:srgbClr val="C0504D"/>
                </a:solidFill>
                <a:latin typeface="Calibri" panose="020F0502020204030204" pitchFamily="34" charset="0"/>
                <a:ea typeface="Calibri" panose="020F0502020204030204" pitchFamily="34" charset="0"/>
              </a:rPr>
              <a:t>4- </a:t>
            </a:r>
            <a:r>
              <a:rPr lang="ar-SA" sz="2400" b="1" dirty="0">
                <a:solidFill>
                  <a:srgbClr val="000000"/>
                </a:solidFill>
                <a:latin typeface="Calibri" panose="020F0502020204030204" pitchFamily="34" charset="0"/>
                <a:ea typeface="Calibri" panose="020F0502020204030204" pitchFamily="34" charset="0"/>
              </a:rPr>
              <a:t>التأكد من خلو القطعة القماشية من بقعة العلكة وإذا لوحظ وجود جزء ولو كان بسيطًا  منها يجب إرجاع القطعة مرة أخرى لبضعة ساعات داخل الثلاجة وإعادة تكرار الخطوات السابقة مرة أخرى.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9824" y="2416629"/>
            <a:ext cx="2372788" cy="4441371"/>
          </a:xfrm>
          <a:prstGeom prst="rect">
            <a:avLst/>
          </a:prstGeom>
          <a:ln>
            <a:noFill/>
          </a:ln>
          <a:effectLst>
            <a:softEdge rad="112500"/>
          </a:effectLst>
        </p:spPr>
      </p:pic>
    </p:spTree>
    <p:extLst>
      <p:ext uri="{BB962C8B-B14F-4D97-AF65-F5344CB8AC3E}">
        <p14:creationId xmlns:p14="http://schemas.microsoft.com/office/powerpoint/2010/main" val="202810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3023118" y="522310"/>
            <a:ext cx="8985380" cy="2316916"/>
          </a:xfrm>
          <a:prstGeom prst="rect">
            <a:avLst/>
          </a:prstGeom>
        </p:spPr>
        <p:txBody>
          <a:bodyPr wrap="square">
            <a:spAutoFit/>
          </a:bodyPr>
          <a:lstStyle/>
          <a:p>
            <a:pPr>
              <a:lnSpc>
                <a:spcPct val="115000"/>
              </a:lnSpc>
              <a:spcAft>
                <a:spcPts val="1000"/>
              </a:spcAft>
            </a:pPr>
            <a:r>
              <a:rPr lang="ar-SA" sz="2400" b="1" dirty="0">
                <a:solidFill>
                  <a:srgbClr val="C0504D"/>
                </a:solidFill>
                <a:latin typeface="Calibri" panose="020F0502020204030204" pitchFamily="34" charset="0"/>
                <a:ea typeface="Calibri" panose="020F0502020204030204" pitchFamily="34" charset="0"/>
              </a:rPr>
              <a:t>5- </a:t>
            </a:r>
            <a:r>
              <a:rPr lang="ar-SA" sz="2400" b="1" dirty="0">
                <a:solidFill>
                  <a:srgbClr val="000000"/>
                </a:solidFill>
                <a:latin typeface="Calibri" panose="020F0502020204030204" pitchFamily="34" charset="0"/>
                <a:ea typeface="Calibri" panose="020F0502020204030204" pitchFamily="34" charset="0"/>
              </a:rPr>
              <a:t>إضافة القليل من الخل مع القليل من مسحوق التنظيف الخاص بالملابس  على مكان وجود البقعة من أجل ضمان التخلص من آثارها كليًّا وتترك الملابس بعد ذلك مدة لا تقل عن الربع ساعة.</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400" b="1" dirty="0">
                <a:solidFill>
                  <a:srgbClr val="000000"/>
                </a:solidFill>
                <a:latin typeface="Calibri" panose="020F0502020204030204" pitchFamily="34" charset="0"/>
                <a:ea typeface="Calibri" panose="020F0502020204030204" pitchFamily="34" charset="0"/>
              </a:rPr>
              <a:t>  </a:t>
            </a:r>
            <a:r>
              <a:rPr lang="ar-SA" sz="2400" b="1" dirty="0">
                <a:solidFill>
                  <a:srgbClr val="C0504D"/>
                </a:solidFill>
                <a:latin typeface="Calibri" panose="020F0502020204030204" pitchFamily="34" charset="0"/>
                <a:ea typeface="Calibri" panose="020F0502020204030204" pitchFamily="34" charset="0"/>
              </a:rPr>
              <a:t>6- </a:t>
            </a:r>
            <a:r>
              <a:rPr lang="ar-SA" sz="2400" b="1" dirty="0">
                <a:solidFill>
                  <a:srgbClr val="000000"/>
                </a:solidFill>
                <a:latin typeface="Calibri" panose="020F0502020204030204" pitchFamily="34" charset="0"/>
                <a:ea typeface="Calibri" panose="020F0502020204030204" pitchFamily="34" charset="0"/>
              </a:rPr>
              <a:t>وضع الغسيل داخل الغسالة من أجل ضمان تنظيفه من باقي البقع والأوساخ  المتواجدة عليه والتخلص من آثار المواد الكيميائية المضافة في الخطوات السابقة.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05273" y="3259103"/>
            <a:ext cx="11803225" cy="3525068"/>
          </a:xfrm>
          <a:prstGeom prst="rect">
            <a:avLst/>
          </a:prstGeom>
        </p:spPr>
        <p:txBody>
          <a:bodyPr wrap="square">
            <a:spAutoFit/>
          </a:bodyPr>
          <a:lstStyle/>
          <a:p>
            <a:pPr>
              <a:lnSpc>
                <a:spcPct val="115000"/>
              </a:lnSpc>
              <a:spcAft>
                <a:spcPts val="1000"/>
              </a:spcAft>
            </a:pPr>
            <a:r>
              <a:rPr lang="ar-SA" sz="2400" dirty="0">
                <a:solidFill>
                  <a:srgbClr val="C0504D"/>
                </a:solidFill>
                <a:latin typeface="Calibri" panose="020F0502020204030204" pitchFamily="34" charset="0"/>
                <a:ea typeface="Calibri" panose="020F0502020204030204" pitchFamily="34" charset="0"/>
              </a:rPr>
              <a:t>عن طريق التسخين:</a:t>
            </a:r>
            <a:r>
              <a:rPr lang="ar-SA" dirty="0">
                <a:solidFill>
                  <a:srgbClr val="C0504D"/>
                </a:solidFill>
                <a:latin typeface="Calibri" panose="020F0502020204030204" pitchFamily="34" charset="0"/>
                <a:ea typeface="Calibri" panose="020F0502020204030204" pitchFamily="34" charset="0"/>
              </a:rPr>
              <a:t> </a:t>
            </a:r>
            <a:r>
              <a:rPr lang="ar-SA" sz="2400" b="1" dirty="0">
                <a:solidFill>
                  <a:srgbClr val="000000"/>
                </a:solidFill>
                <a:latin typeface="Calibri" panose="020F0502020204030204" pitchFamily="34" charset="0"/>
                <a:ea typeface="Calibri" panose="020F0502020204030204" pitchFamily="34" charset="0"/>
              </a:rPr>
              <a:t>إزالة العلكة باستخدام التسخين يتضمن </a:t>
            </a:r>
            <a:r>
              <a:rPr lang="ar-EG" sz="2400" b="1" dirty="0" smtClean="0">
                <a:solidFill>
                  <a:srgbClr val="000000"/>
                </a:solidFill>
                <a:latin typeface="Calibri" panose="020F0502020204030204" pitchFamily="34" charset="0"/>
                <a:ea typeface="Calibri" panose="020F0502020204030204" pitchFamily="34" charset="0"/>
              </a:rPr>
              <a:t>طريقتين هما</a:t>
            </a:r>
            <a:r>
              <a:rPr lang="ar-SA" sz="2400" b="1" dirty="0" smtClean="0">
                <a:solidFill>
                  <a:srgbClr val="000000"/>
                </a:solidFill>
                <a:latin typeface="Calibri" panose="020F0502020204030204" pitchFamily="34" charset="0"/>
                <a:ea typeface="Calibri" panose="020F050202020403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EG" sz="2400" b="1" dirty="0">
                <a:solidFill>
                  <a:srgbClr val="C0504D"/>
                </a:solidFill>
                <a:latin typeface="Calibri" panose="020F0502020204030204" pitchFamily="34" charset="0"/>
                <a:ea typeface="Calibri" panose="020F0502020204030204" pitchFamily="34" charset="0"/>
              </a:rPr>
              <a:t>1-</a:t>
            </a:r>
            <a:r>
              <a:rPr lang="ar-SA" sz="2400" b="1" dirty="0">
                <a:solidFill>
                  <a:srgbClr val="000000"/>
                </a:solidFill>
                <a:latin typeface="Calibri" panose="020F0502020204030204" pitchFamily="34" charset="0"/>
                <a:ea typeface="Calibri" panose="020F0502020204030204" pitchFamily="34" charset="0"/>
              </a:rPr>
              <a:t> يُسلط الهواء الخارج من مجفف الشعر على بقعة العلكة بطريقة مباشرة، وعند ملاحظة ذوبانها يتجه الشخص لاستخدام أطراف أصابعه من أجل سحبها عن القطعة القماشية وهذه واحدة من أسهل الطرق وأبسطها لكن يجب التأكد مسبقًا من درجة الحرارة التي تحتملها القطعة القماشية. </a:t>
            </a:r>
            <a:endParaRPr lang="en-US" sz="2400" b="1" dirty="0">
              <a:latin typeface="Calibri" panose="020F0502020204030204" pitchFamily="34" charset="0"/>
              <a:ea typeface="Calibri" panose="020F0502020204030204" pitchFamily="34" charset="0"/>
              <a:cs typeface="Arial" panose="020B0604020202020204" pitchFamily="34" charset="0"/>
            </a:endParaRPr>
          </a:p>
          <a:p>
            <a:r>
              <a:rPr lang="ar-SA" sz="2400" b="1" dirty="0">
                <a:solidFill>
                  <a:srgbClr val="000000"/>
                </a:solidFill>
                <a:ea typeface="Calibri" panose="020F0502020204030204" pitchFamily="34" charset="0"/>
              </a:rPr>
              <a:t> </a:t>
            </a:r>
            <a:r>
              <a:rPr lang="en-US" sz="2400" b="1" dirty="0">
                <a:solidFill>
                  <a:srgbClr val="C0504D"/>
                </a:solidFill>
                <a:latin typeface="Arial" panose="020B0604020202020204" pitchFamily="34" charset="0"/>
                <a:ea typeface="Calibri" panose="020F0502020204030204" pitchFamily="34" charset="0"/>
              </a:rPr>
              <a:t>-2</a:t>
            </a:r>
            <a:r>
              <a:rPr lang="ar-SA" sz="2400" b="1" dirty="0">
                <a:solidFill>
                  <a:srgbClr val="000000"/>
                </a:solidFill>
                <a:ea typeface="Calibri" panose="020F0502020204030204" pitchFamily="34" charset="0"/>
              </a:rPr>
              <a:t>توضع قطعة من الكرتون المقوى أو الورق ذي الخصائص المتينة على الجزء الخارجي من القطعة الحديدة ثم تمرر الجهة التي التصقت بها العلكة بسرعة عالية جدًّا عليها وعند ملاحظة ذوبان العلكة يتجه الشخص للتخلص منها باستخدام أطراف أصابعه</a:t>
            </a:r>
            <a:r>
              <a:rPr lang="en-US" sz="2400" b="1" dirty="0">
                <a:solidFill>
                  <a:srgbClr val="000000"/>
                </a:solidFill>
                <a:latin typeface="Arial" panose="020B0604020202020204" pitchFamily="34" charset="0"/>
                <a:ea typeface="Calibri" panose="020F0502020204030204" pitchFamily="34" charset="0"/>
              </a:rPr>
              <a:t>.</a:t>
            </a:r>
            <a:br>
              <a:rPr lang="en-US" sz="2400" b="1" dirty="0">
                <a:solidFill>
                  <a:srgbClr val="000000"/>
                </a:solidFill>
                <a:latin typeface="Arial" panose="020B0604020202020204" pitchFamily="34" charset="0"/>
                <a:ea typeface="Calibri" panose="020F0502020204030204" pitchFamily="34" charset="0"/>
              </a:rPr>
            </a:br>
            <a:endParaRPr lang="en-US" sz="2400" b="1" dirty="0"/>
          </a:p>
        </p:txBody>
      </p:sp>
    </p:spTree>
    <p:extLst>
      <p:ext uri="{BB962C8B-B14F-4D97-AF65-F5344CB8AC3E}">
        <p14:creationId xmlns:p14="http://schemas.microsoft.com/office/powerpoint/2010/main" val="258087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3"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sp>
        <p:nvSpPr>
          <p:cNvPr id="2" name="Rectangle 1"/>
          <p:cNvSpPr/>
          <p:nvPr/>
        </p:nvSpPr>
        <p:spPr>
          <a:xfrm>
            <a:off x="3702867" y="596781"/>
            <a:ext cx="8311082" cy="4644156"/>
          </a:xfrm>
          <a:prstGeom prst="rect">
            <a:avLst/>
          </a:prstGeom>
        </p:spPr>
        <p:txBody>
          <a:bodyPr wrap="square">
            <a:spAutoFit/>
          </a:bodyPr>
          <a:lstStyle/>
          <a:p>
            <a:pPr>
              <a:lnSpc>
                <a:spcPct val="115000"/>
              </a:lnSpc>
              <a:spcAft>
                <a:spcPts val="1000"/>
              </a:spcAft>
            </a:pPr>
            <a:r>
              <a:rPr lang="ar-SA" sz="2400" b="1" dirty="0">
                <a:solidFill>
                  <a:srgbClr val="C0504D"/>
                </a:solidFill>
                <a:latin typeface="Calibri" panose="020F0502020204030204" pitchFamily="34" charset="0"/>
                <a:ea typeface="Calibri" panose="020F0502020204030204" pitchFamily="34" charset="0"/>
              </a:rPr>
              <a:t>أخطاء شائعة في تنظيف الملابس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2000" b="1" dirty="0">
                <a:solidFill>
                  <a:srgbClr val="000000"/>
                </a:solidFill>
                <a:latin typeface="Calibri" panose="020F0502020204030204" pitchFamily="34" charset="0"/>
                <a:ea typeface="Calibri" panose="020F0502020204030204" pitchFamily="34" charset="0"/>
              </a:rPr>
              <a:t>توجد مجموعة من الأخطاء التي يُمارسها الناس أثناء تنظيف الملابس بهدف التخلص من البقع وآثار التعرق الموجودة عليها، وأبرزها متمثلة بالتالي</a:t>
            </a:r>
            <a:r>
              <a:rPr lang="ar-SA" sz="2000" b="1" dirty="0" smtClean="0">
                <a:solidFill>
                  <a:srgbClr val="000000"/>
                </a:solidFill>
                <a:latin typeface="Calibri" panose="020F0502020204030204" pitchFamily="34" charset="0"/>
                <a:ea typeface="Calibri" panose="020F0502020204030204" pitchFamily="34" charset="0"/>
              </a:rPr>
              <a:t>:</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SzPts val="1200"/>
              <a:buFont typeface="+mj-lt"/>
              <a:buAutoNum type="arabicPeriod"/>
            </a:pPr>
            <a:r>
              <a:rPr lang="ar-SA" sz="2000" b="1" dirty="0">
                <a:solidFill>
                  <a:srgbClr val="000000"/>
                </a:solidFill>
                <a:latin typeface="Calibri" panose="020F0502020204030204" pitchFamily="34" charset="0"/>
                <a:ea typeface="Calibri" panose="020F0502020204030204" pitchFamily="34" charset="0"/>
              </a:rPr>
              <a:t>المبالغة في فرك القطعة: يؤدي ذلك إلى تلف القطعة القماشية، ويُفضّل استخدام قطعة ذات لون أبيض ناصع لا تحتوي على أي تداخل لوني آخر وتمريرها على سطح البقع المتواجدة عليها لضمان تنظيف الملابس.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SzPts val="1200"/>
              <a:buFont typeface="+mj-lt"/>
              <a:buAutoNum type="arabicPeriod"/>
            </a:pPr>
            <a:r>
              <a:rPr lang="ar-SA" sz="2000" b="1" dirty="0">
                <a:solidFill>
                  <a:srgbClr val="000000"/>
                </a:solidFill>
                <a:latin typeface="Calibri" panose="020F0502020204030204" pitchFamily="34" charset="0"/>
                <a:ea typeface="Calibri" panose="020F0502020204030204" pitchFamily="34" charset="0"/>
              </a:rPr>
              <a:t>إضافة كمية كبيرة من مواد التنظيف: يجب الاتجاه لعدم إضافة مواد التنظيف بكميات كبيرة، إذ يمكن زيادتها تدريجيًّا.</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SzPts val="1200"/>
              <a:buFont typeface="+mj-lt"/>
              <a:buAutoNum type="arabicPeriod"/>
            </a:pPr>
            <a:r>
              <a:rPr lang="ar-SA" sz="2000" b="1" dirty="0">
                <a:solidFill>
                  <a:srgbClr val="000000"/>
                </a:solidFill>
                <a:latin typeface="Calibri" panose="020F0502020204030204" pitchFamily="34" charset="0"/>
                <a:ea typeface="Calibri" panose="020F0502020204030204" pitchFamily="34" charset="0"/>
              </a:rPr>
              <a:t> إضافة الجوارب بطريقة عشوائية: يؤدي إضافة الجوارب بين القطع القماشية إلى تشابكها مع بعضها بطريقة مزعجة لذا يرجى التنبه لتنظيفها بطريقة مستقلة عن باقي القطع.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SzPts val="1200"/>
              <a:buFont typeface="+mj-lt"/>
              <a:buAutoNum type="arabicPeriod"/>
            </a:pPr>
            <a:r>
              <a:rPr lang="ar-SA" sz="2000" b="1" dirty="0">
                <a:solidFill>
                  <a:srgbClr val="000000"/>
                </a:solidFill>
                <a:latin typeface="Calibri" panose="020F0502020204030204" pitchFamily="34" charset="0"/>
                <a:ea typeface="Calibri" panose="020F0502020204030204" pitchFamily="34" charset="0"/>
              </a:rPr>
              <a:t>عدم تثبيت الغسالة على الأرض: يؤدي ذلك إلى تقليل من جودة الغسالة عبر الوقت وإلى تلف الأرضيات الموضوعة عليها.</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715</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محاضرة (3) العناية بالملابس الفرقة الرابعة  قسم تك الملابس و الموضة</vt:lpstr>
      <vt:lpstr>تشخيص البقع  </vt:lpstr>
      <vt:lpstr>PowerPoint Presentation</vt:lpstr>
      <vt:lpstr>PowerPoint Presentation</vt:lpstr>
      <vt:lpstr>أمثلة لأشهر بقع المنسوجات وطرق إزالتها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12</cp:revision>
  <dcterms:created xsi:type="dcterms:W3CDTF">2020-03-17T20:43:53Z</dcterms:created>
  <dcterms:modified xsi:type="dcterms:W3CDTF">2020-04-06T17:45:41Z</dcterms:modified>
</cp:coreProperties>
</file>